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313" r:id="rId2"/>
    <p:sldId id="418" r:id="rId3"/>
    <p:sldId id="417" r:id="rId4"/>
    <p:sldId id="373" r:id="rId5"/>
    <p:sldId id="376" r:id="rId6"/>
    <p:sldId id="374" r:id="rId7"/>
    <p:sldId id="375" r:id="rId8"/>
    <p:sldId id="314" r:id="rId9"/>
    <p:sldId id="377" r:id="rId10"/>
    <p:sldId id="378" r:id="rId11"/>
    <p:sldId id="379" r:id="rId12"/>
    <p:sldId id="380" r:id="rId13"/>
    <p:sldId id="315" r:id="rId14"/>
    <p:sldId id="381" r:id="rId15"/>
    <p:sldId id="382" r:id="rId16"/>
    <p:sldId id="383" r:id="rId17"/>
    <p:sldId id="384" r:id="rId18"/>
    <p:sldId id="385" r:id="rId19"/>
    <p:sldId id="316" r:id="rId20"/>
    <p:sldId id="386" r:id="rId21"/>
    <p:sldId id="388" r:id="rId22"/>
    <p:sldId id="387" r:id="rId23"/>
    <p:sldId id="389" r:id="rId24"/>
    <p:sldId id="317" r:id="rId25"/>
    <p:sldId id="390" r:id="rId26"/>
    <p:sldId id="392" r:id="rId27"/>
    <p:sldId id="394" r:id="rId28"/>
    <p:sldId id="419" r:id="rId29"/>
    <p:sldId id="395" r:id="rId30"/>
    <p:sldId id="393" r:id="rId31"/>
    <p:sldId id="396" r:id="rId32"/>
    <p:sldId id="420" r:id="rId33"/>
    <p:sldId id="421" r:id="rId34"/>
    <p:sldId id="422" r:id="rId35"/>
    <p:sldId id="423" r:id="rId36"/>
    <p:sldId id="424" r:id="rId37"/>
    <p:sldId id="397" r:id="rId38"/>
    <p:sldId id="319" r:id="rId39"/>
    <p:sldId id="398" r:id="rId40"/>
    <p:sldId id="400" r:id="rId41"/>
    <p:sldId id="402" r:id="rId42"/>
    <p:sldId id="399" r:id="rId43"/>
    <p:sldId id="403" r:id="rId44"/>
    <p:sldId id="415" r:id="rId45"/>
    <p:sldId id="416" r:id="rId46"/>
    <p:sldId id="404" r:id="rId47"/>
    <p:sldId id="405" r:id="rId48"/>
    <p:sldId id="406" r:id="rId49"/>
    <p:sldId id="408" r:id="rId50"/>
    <p:sldId id="407" r:id="rId51"/>
    <p:sldId id="320" r:id="rId52"/>
    <p:sldId id="409" r:id="rId53"/>
    <p:sldId id="410" r:id="rId54"/>
    <p:sldId id="401" r:id="rId55"/>
    <p:sldId id="412" r:id="rId56"/>
    <p:sldId id="411" r:id="rId57"/>
    <p:sldId id="425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33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3" autoAdjust="0"/>
    <p:restoredTop sz="94728" autoAdjust="0"/>
  </p:normalViewPr>
  <p:slideViewPr>
    <p:cSldViewPr snapToGrid="0">
      <p:cViewPr varScale="1">
        <p:scale>
          <a:sx n="112" d="100"/>
          <a:sy n="112" d="100"/>
        </p:scale>
        <p:origin x="6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3C0F450-04AB-4FBF-B35F-D96D96293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8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81343-4346-440C-9E02-821102A70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6D3AA-659D-4B20-98BE-E89EB96EE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D6A6D-D5FA-4B15-9547-2E68BE17D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BEDC5-F0E7-4A8E-8C91-F1D5F3B2DF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A21AA-1E81-424D-935E-F848E6BB14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3E591-7A3E-4397-97EC-EC54DE1752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9986D-33EF-429F-AED9-D1DB98024F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6D4F6-BA1B-4AA1-8B3E-5066F70A99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61E6B-6B5A-42CD-8C5C-29040C294E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5EA70-E6E2-4B9E-9707-20F8DE8C87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456DC-9D99-4C37-834D-7112E0D03F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83363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31FBD1-35AB-4524-9DD9-B983A7A731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Microarchitecture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Design &amp; Operation</a:t>
            </a:r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Suggested Reading: Chapter 4 from </a:t>
            </a:r>
            <a:r>
              <a:rPr lang="en-US" sz="3200" dirty="0" err="1" smtClean="0"/>
              <a:t>Tanenbaum</a:t>
            </a:r>
            <a:r>
              <a:rPr lang="en-US" sz="3200" dirty="0" smtClean="0"/>
              <a:t>, Structured Computer Organization, 5/6ed, Pearson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/>
              <a:t>ALU Controls</a:t>
            </a:r>
          </a:p>
        </p:txBody>
      </p:sp>
      <p:pic>
        <p:nvPicPr>
          <p:cNvPr id="141315" name="Picture 3" descr="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963" y="242888"/>
            <a:ext cx="4194175" cy="6207125"/>
          </a:xfrm>
          <a:prstGeom prst="rect">
            <a:avLst/>
          </a:prstGeom>
          <a:noFill/>
        </p:spPr>
      </p:pic>
      <p:sp>
        <p:nvSpPr>
          <p:cNvPr id="141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1318" name="AutoShape 6"/>
          <p:cNvSpPr>
            <a:spLocks noChangeArrowheads="1"/>
          </p:cNvSpPr>
          <p:nvPr/>
        </p:nvSpPr>
        <p:spPr bwMode="auto">
          <a:xfrm>
            <a:off x="173038" y="1536700"/>
            <a:ext cx="4530725" cy="3074988"/>
          </a:xfrm>
          <a:prstGeom prst="wedgeRoundRectCallout">
            <a:avLst>
              <a:gd name="adj1" fmla="val 75787"/>
              <a:gd name="adj2" fmla="val 7901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buFontTx/>
              <a:buChar char="•"/>
            </a:pPr>
            <a:r>
              <a:rPr lang="en-US"/>
              <a:t> 6 controls:</a:t>
            </a:r>
          </a:p>
          <a:p>
            <a:pPr lvl="1" algn="l">
              <a:buFontTx/>
              <a:buChar char="•"/>
            </a:pPr>
            <a:r>
              <a:rPr lang="en-US"/>
              <a:t> F0 &amp; F1 : ALU function</a:t>
            </a:r>
          </a:p>
          <a:p>
            <a:pPr lvl="1" algn="l">
              <a:buFontTx/>
              <a:buChar char="•"/>
            </a:pPr>
            <a:r>
              <a:rPr lang="en-US"/>
              <a:t> ENA</a:t>
            </a:r>
          </a:p>
          <a:p>
            <a:pPr lvl="1" algn="l">
              <a:buFontTx/>
              <a:buChar char="•"/>
            </a:pPr>
            <a:r>
              <a:rPr lang="en-US"/>
              <a:t> ENB</a:t>
            </a:r>
          </a:p>
          <a:p>
            <a:pPr lvl="1" algn="l">
              <a:buFontTx/>
              <a:buChar char="•"/>
            </a:pPr>
            <a:r>
              <a:rPr lang="en-US"/>
              <a:t> INVA</a:t>
            </a:r>
          </a:p>
          <a:p>
            <a:pPr lvl="1" algn="l">
              <a:buFontTx/>
              <a:buChar char="•"/>
            </a:pPr>
            <a:r>
              <a:rPr lang="en-US"/>
              <a:t> INC : add 1 to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ALU Signal Combinations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26138"/>
            <a:ext cx="9144000" cy="62706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Useful combinations of ALU signals and the function performed.</a:t>
            </a: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066800"/>
            <a:ext cx="4286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Function (00)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26138"/>
            <a:ext cx="9144000" cy="62706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Useful combinations of ALU signals and the function performed.</a:t>
            </a: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066800"/>
            <a:ext cx="4286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2489200" y="4398963"/>
            <a:ext cx="4162425" cy="276225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 Function (01)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26138"/>
            <a:ext cx="9144000" cy="62706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Useful combinations of ALU signals and the function performed.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066800"/>
            <a:ext cx="4286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490788" y="1392238"/>
            <a:ext cx="4162425" cy="833437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2489200" y="4651375"/>
            <a:ext cx="4162425" cy="541338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Function (10)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26138"/>
            <a:ext cx="9144000" cy="62706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Useful combinations of ALU signals and the function performed.</a:t>
            </a:r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066800"/>
            <a:ext cx="4286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2490788" y="2173288"/>
            <a:ext cx="4162425" cy="3175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Adder Function (11)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26138"/>
            <a:ext cx="9144000" cy="62706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Useful combinations of ALU signals and the function performed.</a:t>
            </a:r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1066800"/>
            <a:ext cx="4286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2516188" y="2451100"/>
            <a:ext cx="4162425" cy="1920875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2489200" y="5197475"/>
            <a:ext cx="4162425" cy="541338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/>
              <a:t>ALU Inputs</a:t>
            </a:r>
          </a:p>
        </p:txBody>
      </p:sp>
      <p:pic>
        <p:nvPicPr>
          <p:cNvPr id="146435" name="Picture 3" descr="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963" y="242888"/>
            <a:ext cx="4194175" cy="6207125"/>
          </a:xfrm>
          <a:prstGeom prst="rect">
            <a:avLst/>
          </a:prstGeom>
          <a:noFill/>
        </p:spPr>
      </p:pic>
      <p:sp>
        <p:nvSpPr>
          <p:cNvPr id="146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>
            <a:off x="173038" y="1536700"/>
            <a:ext cx="4530725" cy="1101725"/>
          </a:xfrm>
          <a:prstGeom prst="wedgeRoundRectCallout">
            <a:avLst>
              <a:gd name="adj1" fmla="val 101542"/>
              <a:gd name="adj2" fmla="val 28357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B can be loaded from ONE of 8 registers, in </a:t>
            </a:r>
            <a:r>
              <a:rPr lang="en-US" dirty="0" smtClean="0"/>
              <a:t>9 </a:t>
            </a:r>
            <a:r>
              <a:rPr lang="en-US" dirty="0"/>
              <a:t>ways</a:t>
            </a:r>
          </a:p>
        </p:txBody>
      </p:sp>
      <p:sp>
        <p:nvSpPr>
          <p:cNvPr id="146438" name="AutoShape 6"/>
          <p:cNvSpPr>
            <a:spLocks noChangeArrowheads="1"/>
          </p:cNvSpPr>
          <p:nvPr/>
        </p:nvSpPr>
        <p:spPr bwMode="auto">
          <a:xfrm>
            <a:off x="158750" y="3351213"/>
            <a:ext cx="4530725" cy="1671637"/>
          </a:xfrm>
          <a:prstGeom prst="wedgeRoundRectCallout">
            <a:avLst>
              <a:gd name="adj1" fmla="val 86019"/>
              <a:gd name="adj2" fmla="val 619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buFontTx/>
              <a:buChar char="•"/>
            </a:pPr>
            <a:r>
              <a:rPr lang="en-US"/>
              <a:t> Loaded from H only:</a:t>
            </a:r>
          </a:p>
          <a:p>
            <a:pPr algn="l">
              <a:buFontTx/>
              <a:buChar char="•"/>
            </a:pPr>
            <a:r>
              <a:rPr lang="en-US"/>
              <a:t> H can be loaded from any of the registers feeding the B-bus, unchanged through the 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  <p:bldP spid="1464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/>
              <a:t>Shifter</a:t>
            </a:r>
          </a:p>
        </p:txBody>
      </p:sp>
      <p:pic>
        <p:nvPicPr>
          <p:cNvPr id="147459" name="Picture 3" descr="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963" y="242888"/>
            <a:ext cx="4194175" cy="6207125"/>
          </a:xfrm>
          <a:prstGeom prst="rect">
            <a:avLst/>
          </a:prstGeom>
          <a:noFill/>
        </p:spPr>
      </p:pic>
      <p:sp>
        <p:nvSpPr>
          <p:cNvPr id="147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265113" y="1773238"/>
            <a:ext cx="4530725" cy="3076575"/>
          </a:xfrm>
          <a:prstGeom prst="wedgeRoundRectCallout">
            <a:avLst>
              <a:gd name="adj1" fmla="val 101505"/>
              <a:gd name="adj2" fmla="val 909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buFontTx/>
              <a:buChar char="•"/>
            </a:pPr>
            <a:r>
              <a:rPr lang="en-US"/>
              <a:t> 2 controls:</a:t>
            </a:r>
          </a:p>
          <a:p>
            <a:pPr lvl="1" algn="l">
              <a:buFontTx/>
              <a:buChar char="•"/>
            </a:pPr>
            <a:r>
              <a:rPr lang="en-US"/>
              <a:t> SLL8 : shift left logical 1 byte, 8 least significant bits are zeroed</a:t>
            </a:r>
          </a:p>
          <a:p>
            <a:pPr lvl="1" algn="l">
              <a:buFontTx/>
              <a:buChar char="•"/>
            </a:pPr>
            <a:r>
              <a:rPr lang="en-US"/>
              <a:t> SRA1 : shift right arithmetic by 1 bit leaving the most significant bit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/>
              <a:t>Data Path Timing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111250"/>
            <a:ext cx="4106863" cy="5214938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It is possible to read and write the same register in one cycle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Example: increment SP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Put SP on B-bus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Pass it through the ALU with no left input and INC asserted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Store it in SP</a:t>
            </a:r>
          </a:p>
          <a:p>
            <a:pPr>
              <a:spcBef>
                <a:spcPct val="5000"/>
              </a:spcBef>
              <a:buFontTx/>
              <a:buChar char="•"/>
            </a:pPr>
            <a:endParaRPr lang="en-US"/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This is possible due to data path timing</a:t>
            </a:r>
            <a:endParaRPr lang="en-US" b="1"/>
          </a:p>
          <a:p>
            <a:pPr>
              <a:spcBef>
                <a:spcPct val="5000"/>
              </a:spcBef>
              <a:buFontTx/>
              <a:buChar char="•"/>
            </a:pPr>
            <a:endParaRPr lang="en-US"/>
          </a:p>
        </p:txBody>
      </p:sp>
      <p:pic>
        <p:nvPicPr>
          <p:cNvPr id="148484" name="Picture 4" descr="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963" y="242888"/>
            <a:ext cx="4194175" cy="620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Path Timing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62575"/>
            <a:ext cx="5154613" cy="7143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Timing diagram of one data path cycle.</a:t>
            </a:r>
          </a:p>
        </p:txBody>
      </p:sp>
      <p:pic>
        <p:nvPicPr>
          <p:cNvPr id="77828" name="Picture 4" descr="4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988" y="1393825"/>
            <a:ext cx="6738937" cy="3959225"/>
          </a:xfrm>
          <a:prstGeom prst="rect">
            <a:avLst/>
          </a:prstGeom>
          <a:noFill/>
        </p:spPr>
      </p:pic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5037138" y="3854450"/>
            <a:ext cx="4106862" cy="252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spcBef>
                <a:spcPct val="5000"/>
              </a:spcBef>
              <a:buClr>
                <a:schemeClr val="accent2"/>
              </a:buCl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ALU/Shifter runs all the time</a:t>
            </a:r>
          </a:p>
          <a:p>
            <a:pPr marL="609600" indent="-609600" algn="l">
              <a:spcBef>
                <a:spcPct val="5000"/>
              </a:spcBef>
              <a:buClr>
                <a:schemeClr val="accent2"/>
              </a:buCl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No clock pulse that triggers it to run</a:t>
            </a:r>
          </a:p>
          <a:p>
            <a:pPr marL="609600" indent="-609600" algn="l">
              <a:spcBef>
                <a:spcPct val="5000"/>
              </a:spcBef>
              <a:buClr>
                <a:schemeClr val="accent2"/>
              </a:buCl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Output is </a:t>
            </a:r>
            <a:r>
              <a:rPr lang="en-US" dirty="0" smtClean="0">
                <a:solidFill>
                  <a:schemeClr val="accent2"/>
                </a:solidFill>
              </a:rPr>
              <a:t>garbage </a:t>
            </a:r>
            <a:r>
              <a:rPr lang="en-US" dirty="0">
                <a:solidFill>
                  <a:schemeClr val="accent2"/>
                </a:solidFill>
              </a:rPr>
              <a:t>before</a:t>
            </a:r>
          </a:p>
          <a:p>
            <a:pPr marL="609600" indent="-609600" algn="l">
              <a:spcBef>
                <a:spcPct val="5000"/>
              </a:spcBef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w + x + y from the cycle start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Data </a:t>
            </a:r>
            <a:r>
              <a:rPr lang="en-CA" dirty="0" smtClean="0"/>
              <a:t>path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IJVM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/>
              <a:t>Registers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522413"/>
            <a:ext cx="4106863" cy="4803775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Memory Address Register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Memory Data Register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Program Counter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Memory Byte Register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Stack Pointer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Local Variables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Constant Pool Pointer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Top Of Stack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Old Program Counter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High order ALU input</a:t>
            </a:r>
          </a:p>
          <a:p>
            <a:pPr>
              <a:spcBef>
                <a:spcPct val="5000"/>
              </a:spcBef>
              <a:buFontTx/>
              <a:buChar char="•"/>
            </a:pPr>
            <a:endParaRPr lang="en-US"/>
          </a:p>
        </p:txBody>
      </p:sp>
      <p:pic>
        <p:nvPicPr>
          <p:cNvPr id="149508" name="Picture 4" descr="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963" y="242888"/>
            <a:ext cx="4194175" cy="620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6" name="Picture 4" descr="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963" y="242888"/>
            <a:ext cx="4194175" cy="6207125"/>
          </a:xfrm>
          <a:prstGeom prst="rect">
            <a:avLst/>
          </a:prstGeom>
          <a:noFill/>
        </p:spPr>
      </p:pic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/>
              <a:t>Control Signals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7226300" y="2614613"/>
            <a:ext cx="1695450" cy="15621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Enable Register’s output onto B</a:t>
            </a:r>
          </a:p>
        </p:txBody>
      </p:sp>
      <p:sp>
        <p:nvSpPr>
          <p:cNvPr id="151569" name="Oval 17"/>
          <p:cNvSpPr>
            <a:spLocks noChangeArrowheads="1"/>
          </p:cNvSpPr>
          <p:nvPr/>
        </p:nvSpPr>
        <p:spPr bwMode="auto">
          <a:xfrm>
            <a:off x="6494463" y="4427538"/>
            <a:ext cx="238125" cy="238125"/>
          </a:xfrm>
          <a:prstGeom prst="ellipse">
            <a:avLst/>
          </a:prstGeom>
          <a:solidFill>
            <a:srgbClr val="FFFF00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70" name="Oval 18"/>
          <p:cNvSpPr>
            <a:spLocks noChangeArrowheads="1"/>
          </p:cNvSpPr>
          <p:nvPr/>
        </p:nvSpPr>
        <p:spPr bwMode="auto">
          <a:xfrm>
            <a:off x="6494463" y="4017963"/>
            <a:ext cx="238125" cy="238125"/>
          </a:xfrm>
          <a:prstGeom prst="ellipse">
            <a:avLst/>
          </a:prstGeom>
          <a:solidFill>
            <a:srgbClr val="FFFF00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71" name="Oval 19"/>
          <p:cNvSpPr>
            <a:spLocks noChangeArrowheads="1"/>
          </p:cNvSpPr>
          <p:nvPr/>
        </p:nvSpPr>
        <p:spPr bwMode="auto">
          <a:xfrm>
            <a:off x="6494463" y="3527425"/>
            <a:ext cx="238125" cy="238125"/>
          </a:xfrm>
          <a:prstGeom prst="ellipse">
            <a:avLst/>
          </a:prstGeom>
          <a:solidFill>
            <a:srgbClr val="FFFF00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72" name="Oval 20"/>
          <p:cNvSpPr>
            <a:spLocks noChangeArrowheads="1"/>
          </p:cNvSpPr>
          <p:nvPr/>
        </p:nvSpPr>
        <p:spPr bwMode="auto">
          <a:xfrm>
            <a:off x="6494463" y="2997200"/>
            <a:ext cx="238125" cy="238125"/>
          </a:xfrm>
          <a:prstGeom prst="ellipse">
            <a:avLst/>
          </a:prstGeom>
          <a:solidFill>
            <a:srgbClr val="FFFF00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73" name="Oval 21"/>
          <p:cNvSpPr>
            <a:spLocks noChangeArrowheads="1"/>
          </p:cNvSpPr>
          <p:nvPr/>
        </p:nvSpPr>
        <p:spPr bwMode="auto">
          <a:xfrm>
            <a:off x="6481763" y="2454275"/>
            <a:ext cx="238125" cy="238125"/>
          </a:xfrm>
          <a:prstGeom prst="ellipse">
            <a:avLst/>
          </a:prstGeom>
          <a:solidFill>
            <a:srgbClr val="FFFF00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74" name="Oval 22"/>
          <p:cNvSpPr>
            <a:spLocks noChangeArrowheads="1"/>
          </p:cNvSpPr>
          <p:nvPr/>
        </p:nvSpPr>
        <p:spPr bwMode="auto">
          <a:xfrm>
            <a:off x="6534150" y="1990725"/>
            <a:ext cx="238125" cy="238125"/>
          </a:xfrm>
          <a:prstGeom prst="ellipse">
            <a:avLst/>
          </a:prstGeom>
          <a:solidFill>
            <a:srgbClr val="FFFF00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75" name="Oval 23"/>
          <p:cNvSpPr>
            <a:spLocks noChangeArrowheads="1"/>
          </p:cNvSpPr>
          <p:nvPr/>
        </p:nvSpPr>
        <p:spPr bwMode="auto">
          <a:xfrm>
            <a:off x="6454775" y="1487488"/>
            <a:ext cx="238125" cy="238125"/>
          </a:xfrm>
          <a:prstGeom prst="ellipse">
            <a:avLst/>
          </a:prstGeom>
          <a:solidFill>
            <a:srgbClr val="FFFF00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76" name="Oval 24"/>
          <p:cNvSpPr>
            <a:spLocks noChangeArrowheads="1"/>
          </p:cNvSpPr>
          <p:nvPr/>
        </p:nvSpPr>
        <p:spPr bwMode="auto">
          <a:xfrm>
            <a:off x="6521450" y="996950"/>
            <a:ext cx="238125" cy="238125"/>
          </a:xfrm>
          <a:prstGeom prst="ellipse">
            <a:avLst/>
          </a:prstGeom>
          <a:solidFill>
            <a:srgbClr val="FFFF00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77" name="Oval 25"/>
          <p:cNvSpPr>
            <a:spLocks noChangeArrowheads="1"/>
          </p:cNvSpPr>
          <p:nvPr/>
        </p:nvSpPr>
        <p:spPr bwMode="auto">
          <a:xfrm>
            <a:off x="6096000" y="4467225"/>
            <a:ext cx="238125" cy="238125"/>
          </a:xfrm>
          <a:prstGeom prst="ellipse">
            <a:avLst/>
          </a:prstGeom>
          <a:solidFill>
            <a:srgbClr val="00FFFF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78" name="Oval 26"/>
          <p:cNvSpPr>
            <a:spLocks noChangeArrowheads="1"/>
          </p:cNvSpPr>
          <p:nvPr/>
        </p:nvSpPr>
        <p:spPr bwMode="auto">
          <a:xfrm>
            <a:off x="6096000" y="3962400"/>
            <a:ext cx="238125" cy="238125"/>
          </a:xfrm>
          <a:prstGeom prst="ellipse">
            <a:avLst/>
          </a:prstGeom>
          <a:solidFill>
            <a:srgbClr val="00FFFF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79" name="Oval 27"/>
          <p:cNvSpPr>
            <a:spLocks noChangeArrowheads="1"/>
          </p:cNvSpPr>
          <p:nvPr/>
        </p:nvSpPr>
        <p:spPr bwMode="auto">
          <a:xfrm>
            <a:off x="6096000" y="3446463"/>
            <a:ext cx="238125" cy="238125"/>
          </a:xfrm>
          <a:prstGeom prst="ellipse">
            <a:avLst/>
          </a:prstGeom>
          <a:solidFill>
            <a:srgbClr val="00FFFF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80" name="Oval 28"/>
          <p:cNvSpPr>
            <a:spLocks noChangeArrowheads="1"/>
          </p:cNvSpPr>
          <p:nvPr/>
        </p:nvSpPr>
        <p:spPr bwMode="auto">
          <a:xfrm>
            <a:off x="6096000" y="2928938"/>
            <a:ext cx="238125" cy="238125"/>
          </a:xfrm>
          <a:prstGeom prst="ellipse">
            <a:avLst/>
          </a:prstGeom>
          <a:solidFill>
            <a:srgbClr val="00FFFF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81" name="Oval 29"/>
          <p:cNvSpPr>
            <a:spLocks noChangeArrowheads="1"/>
          </p:cNvSpPr>
          <p:nvPr/>
        </p:nvSpPr>
        <p:spPr bwMode="auto">
          <a:xfrm>
            <a:off x="6069013" y="2465388"/>
            <a:ext cx="238125" cy="238125"/>
          </a:xfrm>
          <a:prstGeom prst="ellipse">
            <a:avLst/>
          </a:prstGeom>
          <a:solidFill>
            <a:srgbClr val="00FFFF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82" name="Oval 30"/>
          <p:cNvSpPr>
            <a:spLocks noChangeArrowheads="1"/>
          </p:cNvSpPr>
          <p:nvPr/>
        </p:nvSpPr>
        <p:spPr bwMode="auto">
          <a:xfrm>
            <a:off x="6108700" y="1471613"/>
            <a:ext cx="238125" cy="238125"/>
          </a:xfrm>
          <a:prstGeom prst="ellipse">
            <a:avLst/>
          </a:prstGeom>
          <a:solidFill>
            <a:srgbClr val="00FFFF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83" name="Oval 31"/>
          <p:cNvSpPr>
            <a:spLocks noChangeArrowheads="1"/>
          </p:cNvSpPr>
          <p:nvPr/>
        </p:nvSpPr>
        <p:spPr bwMode="auto">
          <a:xfrm>
            <a:off x="6096000" y="968375"/>
            <a:ext cx="238125" cy="238125"/>
          </a:xfrm>
          <a:prstGeom prst="ellipse">
            <a:avLst/>
          </a:prstGeom>
          <a:solidFill>
            <a:srgbClr val="00FFFF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84" name="Oval 32"/>
          <p:cNvSpPr>
            <a:spLocks noChangeArrowheads="1"/>
          </p:cNvSpPr>
          <p:nvPr/>
        </p:nvSpPr>
        <p:spPr bwMode="auto">
          <a:xfrm>
            <a:off x="6096000" y="517525"/>
            <a:ext cx="238125" cy="238125"/>
          </a:xfrm>
          <a:prstGeom prst="ellipse">
            <a:avLst/>
          </a:prstGeom>
          <a:solidFill>
            <a:srgbClr val="00FFFF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85" name="Oval 33"/>
          <p:cNvSpPr>
            <a:spLocks noChangeArrowheads="1"/>
          </p:cNvSpPr>
          <p:nvPr/>
        </p:nvSpPr>
        <p:spPr bwMode="auto">
          <a:xfrm>
            <a:off x="6307138" y="1790700"/>
            <a:ext cx="238125" cy="238125"/>
          </a:xfrm>
          <a:prstGeom prst="ellipse">
            <a:avLst/>
          </a:prstGeom>
          <a:solidFill>
            <a:srgbClr val="00FFFF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86" name="Oval 34"/>
          <p:cNvSpPr>
            <a:spLocks noChangeArrowheads="1"/>
          </p:cNvSpPr>
          <p:nvPr/>
        </p:nvSpPr>
        <p:spPr bwMode="auto">
          <a:xfrm>
            <a:off x="6069013" y="4957763"/>
            <a:ext cx="238125" cy="238125"/>
          </a:xfrm>
          <a:prstGeom prst="ellipse">
            <a:avLst/>
          </a:prstGeom>
          <a:solidFill>
            <a:srgbClr val="00FFFF">
              <a:alpha val="36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1587" name="Text Box 35"/>
          <p:cNvSpPr txBox="1">
            <a:spLocks noChangeArrowheads="1"/>
          </p:cNvSpPr>
          <p:nvPr/>
        </p:nvSpPr>
        <p:spPr bwMode="auto">
          <a:xfrm>
            <a:off x="3516313" y="2747963"/>
            <a:ext cx="1695450" cy="15525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Enable Register’s Input from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 sz="4000"/>
              <a:t>Memory </a:t>
            </a:r>
            <a:br>
              <a:rPr lang="en-US" sz="4000"/>
            </a:br>
            <a:r>
              <a:rPr lang="en-US" sz="4000"/>
              <a:t>Operation</a:t>
            </a:r>
          </a:p>
        </p:txBody>
      </p:sp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7925" y="203200"/>
            <a:ext cx="5048250" cy="3657600"/>
          </a:xfrm>
          <a:prstGeom prst="rect">
            <a:avLst/>
          </a:prstGeom>
          <a:noFill/>
        </p:spPr>
      </p:pic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3611563"/>
            <a:ext cx="8501062" cy="29432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Communicate with memory via 2 ports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 smtClean="0"/>
              <a:t>8-bit:byte-addressable </a:t>
            </a:r>
            <a:r>
              <a:rPr lang="en-US" dirty="0"/>
              <a:t>controlled by PC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 smtClean="0"/>
              <a:t>32-bit: </a:t>
            </a:r>
            <a:r>
              <a:rPr lang="en-US" dirty="0"/>
              <a:t>word-addressable controlled by MAR and MDR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PC = address of byte which when read goes to MBR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MAR = address of word (32-bits) which when read goes to MDR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MAR = address of word (32-bits) which when written comes from MDR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 sz="4000"/>
              <a:t>Memory </a:t>
            </a:r>
            <a:br>
              <a:rPr lang="en-US" sz="4000"/>
            </a:br>
            <a:r>
              <a:rPr lang="en-US" sz="4000"/>
              <a:t>Operation</a:t>
            </a:r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7925" y="203200"/>
            <a:ext cx="5048250" cy="3657600"/>
          </a:xfrm>
          <a:prstGeom prst="rect">
            <a:avLst/>
          </a:prstGeom>
          <a:noFill/>
        </p:spPr>
      </p:pic>
      <p:sp>
        <p:nvSpPr>
          <p:cNvPr id="152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3538" y="3611563"/>
            <a:ext cx="8501062" cy="29432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MAR contains word addresses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PC contains byte addresses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PC = 2, </a:t>
            </a:r>
            <a:r>
              <a:rPr lang="en-US" dirty="0" smtClean="0"/>
              <a:t>third </a:t>
            </a:r>
            <a:r>
              <a:rPr lang="en-US" dirty="0"/>
              <a:t>byte in memory (byte 2)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Starting a memory read, brings byte 2 to MBR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MAR = 2, </a:t>
            </a:r>
            <a:r>
              <a:rPr lang="en-US" dirty="0" smtClean="0"/>
              <a:t>third </a:t>
            </a:r>
            <a:r>
              <a:rPr lang="en-US" dirty="0"/>
              <a:t>word in memory (bytes 8-11) 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Starting a memory read brings 4 bytes to MDR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PC/MBR: read ISA-level instructions (byte code)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Char char="•"/>
            </a:pPr>
            <a:r>
              <a:rPr lang="en-US" dirty="0"/>
              <a:t>MAR/MDR: read ISA-level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Addressing</a:t>
            </a:r>
          </a:p>
        </p:txBody>
      </p:sp>
      <p:pic>
        <p:nvPicPr>
          <p:cNvPr id="78852" name="Picture 4" descr="4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971675"/>
            <a:ext cx="7667625" cy="2486025"/>
          </a:xfrm>
          <a:prstGeom prst="rect">
            <a:avLst/>
          </a:prstGeom>
          <a:noFill/>
        </p:spPr>
      </p:pic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84163" y="1106488"/>
            <a:ext cx="8501062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FontTx/>
              <a:buChar char="•"/>
            </a:pPr>
            <a:r>
              <a:rPr lang="en-US" dirty="0"/>
              <a:t>Actual physical implementation: memory is byte addressable</a:t>
            </a:r>
          </a:p>
          <a:p>
            <a:pPr marL="609600" indent="-609600" algn="l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FontTx/>
              <a:buChar char="•"/>
            </a:pPr>
            <a:r>
              <a:rPr lang="en-US" dirty="0" smtClean="0"/>
              <a:t>MAR </a:t>
            </a:r>
            <a:r>
              <a:rPr lang="en-US" dirty="0"/>
              <a:t>is wired into address bus as follows: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57175" y="4737100"/>
            <a:ext cx="8501063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Two logical left shifts: multiply by 4</a:t>
            </a:r>
          </a:p>
          <a:p>
            <a:pPr marL="609600" indent="-609600" algn="l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When MAR is 1, address 4 is put on the address bus (word 1 starts at byte 4)</a:t>
            </a:r>
          </a:p>
          <a:p>
            <a:pPr marL="609600" indent="-609600" algn="l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High order bits are discarded: only 4-GB memory is allowed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build="p"/>
      <p:bldP spid="788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7925" y="203200"/>
            <a:ext cx="5048250" cy="3657600"/>
          </a:xfrm>
          <a:prstGeom prst="rect">
            <a:avLst/>
          </a:prstGeom>
          <a:noFill/>
        </p:spPr>
      </p:pic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/>
              <a:t>Byte Addressing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3538" y="3611563"/>
            <a:ext cx="8501062" cy="2943225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MBR can be copied onto bus B in two ways</a:t>
            </a:r>
          </a:p>
          <a:p>
            <a:pPr lvl="1">
              <a:spcBef>
                <a:spcPct val="5000"/>
              </a:spcBef>
              <a:buFontTx/>
              <a:buChar char="•"/>
            </a:pPr>
            <a:r>
              <a:rPr lang="en-US"/>
              <a:t>Unsigned or signed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Unsigned: (0)</a:t>
            </a:r>
            <a:r>
              <a:rPr lang="en-US" baseline="30000"/>
              <a:t>24</a:t>
            </a:r>
            <a:r>
              <a:rPr lang="en-US"/>
              <a:t>MBR is put on B</a:t>
            </a:r>
          </a:p>
          <a:p>
            <a:pPr lvl="1">
              <a:spcBef>
                <a:spcPct val="5000"/>
              </a:spcBef>
              <a:buFontTx/>
              <a:buChar char="•"/>
            </a:pPr>
            <a:r>
              <a:rPr lang="en-US"/>
              <a:t>Useful when assembling 16 bit integer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Signed value [-128, 127]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/>
              <a:t>(MBR[7]</a:t>
            </a:r>
            <a:r>
              <a:rPr lang="en-US" b="1"/>
              <a:t>)</a:t>
            </a:r>
            <a:r>
              <a:rPr lang="en-US" baseline="30000"/>
              <a:t>24</a:t>
            </a:r>
            <a:r>
              <a:rPr lang="en-US"/>
              <a:t>MBR is put on B (</a:t>
            </a:r>
            <a:r>
              <a:rPr lang="en-US" b="1"/>
              <a:t>Sign extension)</a:t>
            </a:r>
            <a:endParaRPr lang="en-US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6453188" y="2516188"/>
            <a:ext cx="1062037" cy="755650"/>
          </a:xfrm>
          <a:prstGeom prst="rect">
            <a:avLst/>
          </a:prstGeom>
          <a:solidFill>
            <a:srgbClr val="FFFF00">
              <a:alpha val="49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Path Cycle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5730875" cy="539432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3200" dirty="0"/>
              <a:t>Gating registers out on B</a:t>
            </a:r>
          </a:p>
          <a:p>
            <a:pPr>
              <a:buFontTx/>
              <a:buChar char="•"/>
            </a:pPr>
            <a:r>
              <a:rPr lang="en-US" sz="3200" dirty="0"/>
              <a:t>ALU and shifter operation</a:t>
            </a:r>
          </a:p>
          <a:p>
            <a:pPr>
              <a:buFontTx/>
              <a:buChar char="•"/>
            </a:pPr>
            <a:r>
              <a:rPr lang="en-US" sz="3200" dirty="0"/>
              <a:t>Driving the output on C</a:t>
            </a:r>
          </a:p>
          <a:p>
            <a:pPr>
              <a:buFontTx/>
              <a:buChar char="•"/>
            </a:pPr>
            <a:r>
              <a:rPr lang="en-US" sz="3200" dirty="0"/>
              <a:t>Storing C into one or more registers</a:t>
            </a:r>
          </a:p>
          <a:p>
            <a:pPr>
              <a:buFontTx/>
              <a:buNone/>
            </a:pPr>
            <a:r>
              <a:rPr lang="en-US" sz="3200" dirty="0"/>
              <a:t>In addition:</a:t>
            </a:r>
          </a:p>
          <a:p>
            <a:pPr>
              <a:buFontTx/>
              <a:buChar char="•"/>
            </a:pPr>
            <a:r>
              <a:rPr lang="en-US" sz="3200" dirty="0"/>
              <a:t>Memory operations, if any, start at the end of the cycle</a:t>
            </a:r>
          </a:p>
          <a:p>
            <a:pPr>
              <a:buFontTx/>
              <a:buChar char="•"/>
            </a:pPr>
            <a:endParaRPr lang="en-US" sz="3200" dirty="0"/>
          </a:p>
        </p:txBody>
      </p:sp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5487" y="1295400"/>
            <a:ext cx="3090388" cy="45735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02" name="Picture 6" descr="4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988" y="1393825"/>
            <a:ext cx="6738937" cy="3959225"/>
          </a:xfrm>
          <a:prstGeom prst="rect">
            <a:avLst/>
          </a:prstGeom>
          <a:noFill/>
        </p:spPr>
      </p:pic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Operation Timing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57175" y="5564188"/>
            <a:ext cx="85010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Registers are loaded at the rising edge of the clock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3340100" y="1338263"/>
            <a:ext cx="2185988" cy="847725"/>
          </a:xfrm>
          <a:prstGeom prst="rect">
            <a:avLst/>
          </a:prstGeom>
          <a:solidFill>
            <a:srgbClr val="FFFF00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4784725" y="2609850"/>
            <a:ext cx="2000250" cy="809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4056063" y="3722688"/>
            <a:ext cx="2000250" cy="809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3989388" y="3735388"/>
            <a:ext cx="1958975" cy="862012"/>
          </a:xfrm>
          <a:prstGeom prst="rect">
            <a:avLst/>
          </a:prstGeom>
          <a:solidFill>
            <a:srgbClr val="FFFF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>
                <a:latin typeface="Arial" charset="0"/>
                <a:cs typeface="Arial" charset="0"/>
              </a:rPr>
              <a:t>Start memory </a:t>
            </a:r>
          </a:p>
          <a:p>
            <a:r>
              <a:rPr lang="en-US" sz="1400" b="1">
                <a:latin typeface="Arial" charset="0"/>
                <a:cs typeface="Arial" charset="0"/>
              </a:rPr>
              <a:t>operation </a:t>
            </a:r>
          </a:p>
          <a:p>
            <a:r>
              <a:rPr lang="en-US" sz="1400" b="1">
                <a:latin typeface="Arial" charset="0"/>
                <a:cs typeface="Arial" charset="0"/>
              </a:rPr>
              <a:t>somewhere here</a:t>
            </a:r>
          </a:p>
        </p:txBody>
      </p:sp>
      <p:grpSp>
        <p:nvGrpSpPr>
          <p:cNvPr id="157710" name="Group 14"/>
          <p:cNvGrpSpPr>
            <a:grpSpLocks/>
          </p:cNvGrpSpPr>
          <p:nvPr/>
        </p:nvGrpSpPr>
        <p:grpSpPr bwMode="auto">
          <a:xfrm>
            <a:off x="4519613" y="2676525"/>
            <a:ext cx="2238375" cy="477838"/>
            <a:chOff x="2847" y="1686"/>
            <a:chExt cx="1536" cy="301"/>
          </a:xfrm>
        </p:grpSpPr>
        <p:sp>
          <p:nvSpPr>
            <p:cNvPr id="157708" name="Line 12"/>
            <p:cNvSpPr>
              <a:spLocks noChangeShapeType="1"/>
            </p:cNvSpPr>
            <p:nvPr/>
          </p:nvSpPr>
          <p:spPr bwMode="auto">
            <a:xfrm>
              <a:off x="2847" y="1912"/>
              <a:ext cx="15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57709" name="Rectangle 13"/>
            <p:cNvSpPr>
              <a:spLocks noChangeArrowheads="1"/>
            </p:cNvSpPr>
            <p:nvPr/>
          </p:nvSpPr>
          <p:spPr bwMode="auto">
            <a:xfrm>
              <a:off x="3031" y="1686"/>
              <a:ext cx="1234" cy="301"/>
            </a:xfrm>
            <a:prstGeom prst="rect">
              <a:avLst/>
            </a:prstGeom>
            <a:solidFill>
              <a:srgbClr val="FFFF00">
                <a:alpha val="46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latin typeface="Arial" charset="0"/>
                  <a:cs typeface="Arial" charset="0"/>
                </a:rPr>
                <a:t>Memory is working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 </a:t>
              </a:r>
            </a:p>
          </p:txBody>
        </p:sp>
      </p:grpSp>
      <p:grpSp>
        <p:nvGrpSpPr>
          <p:cNvPr id="157713" name="Group 17"/>
          <p:cNvGrpSpPr>
            <a:grpSpLocks/>
          </p:cNvGrpSpPr>
          <p:nvPr/>
        </p:nvGrpSpPr>
        <p:grpSpPr bwMode="auto">
          <a:xfrm>
            <a:off x="6162675" y="3087688"/>
            <a:ext cx="1614488" cy="1497012"/>
            <a:chOff x="3882" y="1945"/>
            <a:chExt cx="1017" cy="943"/>
          </a:xfrm>
        </p:grpSpPr>
        <p:sp>
          <p:nvSpPr>
            <p:cNvPr id="157711" name="Line 15"/>
            <p:cNvSpPr>
              <a:spLocks noChangeShapeType="1"/>
            </p:cNvSpPr>
            <p:nvPr/>
          </p:nvSpPr>
          <p:spPr bwMode="auto">
            <a:xfrm flipV="1">
              <a:off x="4199" y="1945"/>
              <a:ext cx="0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3882" y="2445"/>
              <a:ext cx="1017" cy="443"/>
            </a:xfrm>
            <a:prstGeom prst="rect">
              <a:avLst/>
            </a:prstGeom>
            <a:solidFill>
              <a:srgbClr val="FFFF00">
                <a:alpha val="46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latin typeface="Arial" charset="0"/>
                  <a:cs typeface="Arial" charset="0"/>
                </a:rPr>
                <a:t>Input to MDR/MBR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Is ready</a:t>
              </a:r>
            </a:p>
          </p:txBody>
        </p:sp>
      </p:grpSp>
      <p:grpSp>
        <p:nvGrpSpPr>
          <p:cNvPr id="157719" name="Group 23"/>
          <p:cNvGrpSpPr>
            <a:grpSpLocks/>
          </p:cNvGrpSpPr>
          <p:nvPr/>
        </p:nvGrpSpPr>
        <p:grpSpPr bwMode="auto">
          <a:xfrm>
            <a:off x="6492875" y="1190625"/>
            <a:ext cx="1614488" cy="1844675"/>
            <a:chOff x="4090" y="750"/>
            <a:chExt cx="1017" cy="1162"/>
          </a:xfrm>
        </p:grpSpPr>
        <p:sp>
          <p:nvSpPr>
            <p:cNvPr id="157714" name="Freeform 18"/>
            <p:cNvSpPr>
              <a:spLocks/>
            </p:cNvSpPr>
            <p:nvPr/>
          </p:nvSpPr>
          <p:spPr bwMode="auto">
            <a:xfrm>
              <a:off x="4333" y="1169"/>
              <a:ext cx="91" cy="74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551"/>
                </a:cxn>
                <a:cxn ang="0">
                  <a:pos x="91" y="743"/>
                </a:cxn>
              </a:cxnLst>
              <a:rect l="0" t="0" r="r" b="b"/>
              <a:pathLst>
                <a:path w="91" h="743">
                  <a:moveTo>
                    <a:pt x="91" y="0"/>
                  </a:moveTo>
                  <a:cubicBezTo>
                    <a:pt x="45" y="213"/>
                    <a:pt x="0" y="427"/>
                    <a:pt x="0" y="551"/>
                  </a:cubicBezTo>
                  <a:cubicBezTo>
                    <a:pt x="0" y="675"/>
                    <a:pt x="76" y="711"/>
                    <a:pt x="91" y="74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57718" name="Rectangle 22"/>
            <p:cNvSpPr>
              <a:spLocks noChangeArrowheads="1"/>
            </p:cNvSpPr>
            <p:nvPr/>
          </p:nvSpPr>
          <p:spPr bwMode="auto">
            <a:xfrm>
              <a:off x="4090" y="750"/>
              <a:ext cx="1017" cy="443"/>
            </a:xfrm>
            <a:prstGeom prst="rect">
              <a:avLst/>
            </a:prstGeom>
            <a:solidFill>
              <a:srgbClr val="FFFF00">
                <a:alpha val="46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latin typeface="Arial" charset="0"/>
                  <a:cs typeface="Arial" charset="0"/>
                </a:rPr>
                <a:t>MDR/MBR loaded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here </a:t>
              </a:r>
            </a:p>
          </p:txBody>
        </p:sp>
      </p:grpSp>
      <p:sp>
        <p:nvSpPr>
          <p:cNvPr id="157722" name="Rectangle 26"/>
          <p:cNvSpPr>
            <a:spLocks noChangeArrowheads="1"/>
          </p:cNvSpPr>
          <p:nvPr/>
        </p:nvSpPr>
        <p:spPr bwMode="auto">
          <a:xfrm>
            <a:off x="7529513" y="2649538"/>
            <a:ext cx="1614487" cy="768350"/>
          </a:xfrm>
          <a:prstGeom prst="rect">
            <a:avLst/>
          </a:prstGeom>
          <a:solidFill>
            <a:srgbClr val="FFFF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b="1">
                <a:latin typeface="Arial" charset="0"/>
                <a:cs typeface="Arial" charset="0"/>
              </a:rPr>
              <a:t>Data brought</a:t>
            </a:r>
          </a:p>
          <a:p>
            <a:r>
              <a:rPr lang="en-US" sz="1400" b="1">
                <a:latin typeface="Arial" charset="0"/>
                <a:cs typeface="Arial" charset="0"/>
              </a:rPr>
              <a:t>From memory</a:t>
            </a:r>
          </a:p>
          <a:p>
            <a:r>
              <a:rPr lang="en-US" sz="1400" b="1">
                <a:latin typeface="Arial" charset="0"/>
                <a:cs typeface="Arial" charset="0"/>
              </a:rPr>
              <a:t>Available now</a:t>
            </a:r>
          </a:p>
        </p:txBody>
      </p:sp>
      <p:sp>
        <p:nvSpPr>
          <p:cNvPr id="157723" name="Rectangle 27"/>
          <p:cNvSpPr>
            <a:spLocks noChangeArrowheads="1"/>
          </p:cNvSpPr>
          <p:nvPr/>
        </p:nvSpPr>
        <p:spPr bwMode="auto">
          <a:xfrm>
            <a:off x="257175" y="5910263"/>
            <a:ext cx="85010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lnSpc>
                <a:spcPct val="90000"/>
              </a:lnSpc>
              <a:spcBef>
                <a:spcPct val="5000"/>
              </a:spcBef>
              <a:buClr>
                <a:schemeClr val="accent2"/>
              </a:buClr>
              <a:buFontTx/>
              <a:buChar char="•"/>
            </a:pPr>
            <a:r>
              <a:rPr lang="en-US"/>
              <a:t>ASSUMES memory takes one cycle: not true in reality, but simplifies design</a:t>
            </a:r>
          </a:p>
        </p:txBody>
      </p:sp>
      <p:grpSp>
        <p:nvGrpSpPr>
          <p:cNvPr id="157727" name="Group 31"/>
          <p:cNvGrpSpPr>
            <a:grpSpLocks/>
          </p:cNvGrpSpPr>
          <p:nvPr/>
        </p:nvGrpSpPr>
        <p:grpSpPr bwMode="auto">
          <a:xfrm>
            <a:off x="7196138" y="3471863"/>
            <a:ext cx="1614487" cy="2198687"/>
            <a:chOff x="4533" y="2187"/>
            <a:chExt cx="1017" cy="1385"/>
          </a:xfrm>
        </p:grpSpPr>
        <p:sp>
          <p:nvSpPr>
            <p:cNvPr id="157725" name="Line 29"/>
            <p:cNvSpPr>
              <a:spLocks noChangeShapeType="1"/>
            </p:cNvSpPr>
            <p:nvPr/>
          </p:nvSpPr>
          <p:spPr bwMode="auto">
            <a:xfrm flipH="1" flipV="1">
              <a:off x="5326" y="2187"/>
              <a:ext cx="8" cy="9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57726" name="Rectangle 30"/>
            <p:cNvSpPr>
              <a:spLocks noChangeArrowheads="1"/>
            </p:cNvSpPr>
            <p:nvPr/>
          </p:nvSpPr>
          <p:spPr bwMode="auto">
            <a:xfrm>
              <a:off x="4533" y="3046"/>
              <a:ext cx="1017" cy="526"/>
            </a:xfrm>
            <a:prstGeom prst="rect">
              <a:avLst/>
            </a:prstGeom>
            <a:solidFill>
              <a:srgbClr val="FFFF00">
                <a:alpha val="46001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b="1">
                  <a:latin typeface="Arial" charset="0"/>
                  <a:cs typeface="Arial" charset="0"/>
                </a:rPr>
                <a:t>MDR/MBR can be 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used while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another mem read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 is in progress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build="p"/>
      <p:bldP spid="157703" grpId="0" animBg="1"/>
      <p:bldP spid="157704" grpId="0" animBg="1"/>
      <p:bldP spid="157722" grpId="0" animBg="1"/>
      <p:bldP spid="1577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6" name="Picture 4" descr="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963" y="242888"/>
            <a:ext cx="4194175" cy="6207125"/>
          </a:xfrm>
          <a:prstGeom prst="rect">
            <a:avLst/>
          </a:prstGeom>
          <a:noFill/>
        </p:spPr>
      </p:pic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/>
              <a:t>Control Signals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454775" y="996950"/>
            <a:ext cx="2466975" cy="3668713"/>
            <a:chOff x="6454775" y="996950"/>
            <a:chExt cx="2466975" cy="3668713"/>
          </a:xfrm>
        </p:grpSpPr>
        <p:sp>
          <p:nvSpPr>
            <p:cNvPr id="151561" name="Text Box 9"/>
            <p:cNvSpPr txBox="1">
              <a:spLocks noChangeArrowheads="1"/>
            </p:cNvSpPr>
            <p:nvPr/>
          </p:nvSpPr>
          <p:spPr bwMode="auto">
            <a:xfrm>
              <a:off x="7226300" y="2614613"/>
              <a:ext cx="1695450" cy="1562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Enable Register’s output onto B</a:t>
              </a:r>
            </a:p>
          </p:txBody>
        </p:sp>
        <p:sp>
          <p:nvSpPr>
            <p:cNvPr id="151569" name="Oval 17"/>
            <p:cNvSpPr>
              <a:spLocks noChangeArrowheads="1"/>
            </p:cNvSpPr>
            <p:nvPr/>
          </p:nvSpPr>
          <p:spPr bwMode="auto">
            <a:xfrm>
              <a:off x="6494463" y="4427538"/>
              <a:ext cx="238125" cy="238125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70" name="Oval 18"/>
            <p:cNvSpPr>
              <a:spLocks noChangeArrowheads="1"/>
            </p:cNvSpPr>
            <p:nvPr/>
          </p:nvSpPr>
          <p:spPr bwMode="auto">
            <a:xfrm>
              <a:off x="6494463" y="4017963"/>
              <a:ext cx="238125" cy="238125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71" name="Oval 19"/>
            <p:cNvSpPr>
              <a:spLocks noChangeArrowheads="1"/>
            </p:cNvSpPr>
            <p:nvPr/>
          </p:nvSpPr>
          <p:spPr bwMode="auto">
            <a:xfrm>
              <a:off x="6494463" y="3527425"/>
              <a:ext cx="238125" cy="238125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72" name="Oval 20"/>
            <p:cNvSpPr>
              <a:spLocks noChangeArrowheads="1"/>
            </p:cNvSpPr>
            <p:nvPr/>
          </p:nvSpPr>
          <p:spPr bwMode="auto">
            <a:xfrm>
              <a:off x="6494463" y="2997200"/>
              <a:ext cx="238125" cy="238125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73" name="Oval 21"/>
            <p:cNvSpPr>
              <a:spLocks noChangeArrowheads="1"/>
            </p:cNvSpPr>
            <p:nvPr/>
          </p:nvSpPr>
          <p:spPr bwMode="auto">
            <a:xfrm>
              <a:off x="6481763" y="2454275"/>
              <a:ext cx="238125" cy="238125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74" name="Oval 22"/>
            <p:cNvSpPr>
              <a:spLocks noChangeArrowheads="1"/>
            </p:cNvSpPr>
            <p:nvPr/>
          </p:nvSpPr>
          <p:spPr bwMode="auto">
            <a:xfrm>
              <a:off x="6534150" y="1990725"/>
              <a:ext cx="238125" cy="238125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75" name="Oval 23"/>
            <p:cNvSpPr>
              <a:spLocks noChangeArrowheads="1"/>
            </p:cNvSpPr>
            <p:nvPr/>
          </p:nvSpPr>
          <p:spPr bwMode="auto">
            <a:xfrm>
              <a:off x="6454775" y="1487488"/>
              <a:ext cx="238125" cy="238125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76" name="Oval 24"/>
            <p:cNvSpPr>
              <a:spLocks noChangeArrowheads="1"/>
            </p:cNvSpPr>
            <p:nvPr/>
          </p:nvSpPr>
          <p:spPr bwMode="auto">
            <a:xfrm>
              <a:off x="6521450" y="996950"/>
              <a:ext cx="238125" cy="238125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16313" y="517525"/>
            <a:ext cx="3028950" cy="4678363"/>
            <a:chOff x="3516313" y="517525"/>
            <a:chExt cx="3028950" cy="4678363"/>
          </a:xfrm>
        </p:grpSpPr>
        <p:sp>
          <p:nvSpPr>
            <p:cNvPr id="151577" name="Oval 25"/>
            <p:cNvSpPr>
              <a:spLocks noChangeArrowheads="1"/>
            </p:cNvSpPr>
            <p:nvPr/>
          </p:nvSpPr>
          <p:spPr bwMode="auto">
            <a:xfrm>
              <a:off x="6096000" y="4467225"/>
              <a:ext cx="238125" cy="238125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78" name="Oval 26"/>
            <p:cNvSpPr>
              <a:spLocks noChangeArrowheads="1"/>
            </p:cNvSpPr>
            <p:nvPr/>
          </p:nvSpPr>
          <p:spPr bwMode="auto">
            <a:xfrm>
              <a:off x="6096000" y="3962400"/>
              <a:ext cx="238125" cy="238125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79" name="Oval 27"/>
            <p:cNvSpPr>
              <a:spLocks noChangeArrowheads="1"/>
            </p:cNvSpPr>
            <p:nvPr/>
          </p:nvSpPr>
          <p:spPr bwMode="auto">
            <a:xfrm>
              <a:off x="6096000" y="3446463"/>
              <a:ext cx="238125" cy="238125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80" name="Oval 28"/>
            <p:cNvSpPr>
              <a:spLocks noChangeArrowheads="1"/>
            </p:cNvSpPr>
            <p:nvPr/>
          </p:nvSpPr>
          <p:spPr bwMode="auto">
            <a:xfrm>
              <a:off x="6096000" y="2928938"/>
              <a:ext cx="238125" cy="238125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81" name="Oval 29"/>
            <p:cNvSpPr>
              <a:spLocks noChangeArrowheads="1"/>
            </p:cNvSpPr>
            <p:nvPr/>
          </p:nvSpPr>
          <p:spPr bwMode="auto">
            <a:xfrm>
              <a:off x="6069013" y="2465388"/>
              <a:ext cx="238125" cy="238125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82" name="Oval 30"/>
            <p:cNvSpPr>
              <a:spLocks noChangeArrowheads="1"/>
            </p:cNvSpPr>
            <p:nvPr/>
          </p:nvSpPr>
          <p:spPr bwMode="auto">
            <a:xfrm>
              <a:off x="6108700" y="1471613"/>
              <a:ext cx="238125" cy="238125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83" name="Oval 31"/>
            <p:cNvSpPr>
              <a:spLocks noChangeArrowheads="1"/>
            </p:cNvSpPr>
            <p:nvPr/>
          </p:nvSpPr>
          <p:spPr bwMode="auto">
            <a:xfrm>
              <a:off x="6096000" y="968375"/>
              <a:ext cx="238125" cy="238125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84" name="Oval 32"/>
            <p:cNvSpPr>
              <a:spLocks noChangeArrowheads="1"/>
            </p:cNvSpPr>
            <p:nvPr/>
          </p:nvSpPr>
          <p:spPr bwMode="auto">
            <a:xfrm>
              <a:off x="6096000" y="517525"/>
              <a:ext cx="238125" cy="238125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85" name="Oval 33"/>
            <p:cNvSpPr>
              <a:spLocks noChangeArrowheads="1"/>
            </p:cNvSpPr>
            <p:nvPr/>
          </p:nvSpPr>
          <p:spPr bwMode="auto">
            <a:xfrm>
              <a:off x="6307138" y="1790700"/>
              <a:ext cx="238125" cy="238125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86" name="Oval 34"/>
            <p:cNvSpPr>
              <a:spLocks noChangeArrowheads="1"/>
            </p:cNvSpPr>
            <p:nvPr/>
          </p:nvSpPr>
          <p:spPr bwMode="auto">
            <a:xfrm>
              <a:off x="6069013" y="4957763"/>
              <a:ext cx="238125" cy="238125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1587" name="Text Box 35"/>
            <p:cNvSpPr txBox="1">
              <a:spLocks noChangeArrowheads="1"/>
            </p:cNvSpPr>
            <p:nvPr/>
          </p:nvSpPr>
          <p:spPr bwMode="auto">
            <a:xfrm>
              <a:off x="3516313" y="2747963"/>
              <a:ext cx="1695450" cy="1552575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Enable Register’s Input from C</a:t>
              </a:r>
            </a:p>
          </p:txBody>
        </p:sp>
      </p:grpSp>
      <p:sp>
        <p:nvSpPr>
          <p:cNvPr id="27" name="Oval 34"/>
          <p:cNvSpPr>
            <a:spLocks noChangeArrowheads="1"/>
          </p:cNvSpPr>
          <p:nvPr/>
        </p:nvSpPr>
        <p:spPr bwMode="auto">
          <a:xfrm>
            <a:off x="5935663" y="5357813"/>
            <a:ext cx="238125" cy="238125"/>
          </a:xfrm>
          <a:prstGeom prst="ellipse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8" name="Oval 34"/>
          <p:cNvSpPr>
            <a:spLocks noChangeArrowheads="1"/>
          </p:cNvSpPr>
          <p:nvPr/>
        </p:nvSpPr>
        <p:spPr bwMode="auto">
          <a:xfrm>
            <a:off x="7202488" y="6091238"/>
            <a:ext cx="238125" cy="238125"/>
          </a:xfrm>
          <a:prstGeom prst="ellipse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3106738" y="4824413"/>
            <a:ext cx="16954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Control the ALU and Shifter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2954338" y="938213"/>
            <a:ext cx="1695450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Memory Control Signals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the Data Path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3600"/>
              <a:t>Need 29 signals:</a:t>
            </a:r>
          </a:p>
          <a:p>
            <a:pPr>
              <a:buFontTx/>
              <a:buChar char="•"/>
            </a:pPr>
            <a:r>
              <a:rPr lang="en-US" sz="3600"/>
              <a:t>9 to enable register output on B</a:t>
            </a:r>
          </a:p>
          <a:p>
            <a:pPr>
              <a:buFontTx/>
              <a:buChar char="•"/>
            </a:pPr>
            <a:r>
              <a:rPr lang="en-US" sz="3600"/>
              <a:t>8 to control ALU and shifter</a:t>
            </a:r>
          </a:p>
          <a:p>
            <a:pPr>
              <a:buFontTx/>
              <a:buChar char="•"/>
            </a:pPr>
            <a:r>
              <a:rPr lang="en-US" sz="3600"/>
              <a:t>9 to enable register input from C</a:t>
            </a:r>
          </a:p>
          <a:p>
            <a:pPr>
              <a:buFontTx/>
              <a:buChar char="•"/>
            </a:pPr>
            <a:r>
              <a:rPr lang="en-US" sz="3600"/>
              <a:t>2 to indicate memory read/write via MAR/MDR</a:t>
            </a:r>
          </a:p>
          <a:p>
            <a:pPr>
              <a:buFontTx/>
              <a:buChar char="•"/>
            </a:pPr>
            <a:r>
              <a:rPr lang="en-US" sz="3600"/>
              <a:t>1 to indicate memory fetch via PC/MBR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1112838" y="1841500"/>
            <a:ext cx="398462" cy="584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2238375" y="1193800"/>
            <a:ext cx="544513" cy="584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dirty="0">
                <a:solidFill>
                  <a:srgbClr val="FF3300"/>
                </a:solidFill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588655"/>
            <a:ext cx="8160327" cy="4537508"/>
          </a:xfrm>
        </p:spPr>
        <p:txBody>
          <a:bodyPr/>
          <a:lstStyle/>
          <a:p>
            <a:pPr marL="0" indent="0">
              <a:buNone/>
            </a:pPr>
            <a:r>
              <a:rPr lang="en-CA" sz="3200" dirty="0" smtClean="0"/>
              <a:t>At the end of this section, you will be able to</a:t>
            </a:r>
          </a:p>
          <a:p>
            <a:pPr>
              <a:buFont typeface="+mj-lt"/>
              <a:buAutoNum type="arabicPeriod"/>
            </a:pPr>
            <a:r>
              <a:rPr lang="en-CA" sz="3200" dirty="0" smtClean="0"/>
              <a:t>Understand the data path of a hypothetical architecture</a:t>
            </a:r>
          </a:p>
          <a:p>
            <a:pPr>
              <a:buFont typeface="+mj-lt"/>
              <a:buAutoNum type="arabicPeriod"/>
            </a:pPr>
            <a:r>
              <a:rPr lang="en-CA" sz="3200" dirty="0" smtClean="0"/>
              <a:t>Understand data-path timing</a:t>
            </a:r>
          </a:p>
          <a:p>
            <a:pPr>
              <a:buFont typeface="+mj-lt"/>
              <a:buAutoNum type="arabicPeriod"/>
            </a:pPr>
            <a:r>
              <a:rPr lang="en-CA" sz="3200" dirty="0" smtClean="0"/>
              <a:t>Understand how the data path is controlled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9817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the Data Path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13652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3600"/>
              <a:t>So, we need 24 bits to control the DP for one cycle (one microinstruction)</a:t>
            </a:r>
          </a:p>
          <a:p>
            <a:pPr>
              <a:buFontTx/>
              <a:buChar char="•"/>
            </a:pPr>
            <a:endParaRPr lang="en-US" sz="3600"/>
          </a:p>
        </p:txBody>
      </p:sp>
      <p:pic>
        <p:nvPicPr>
          <p:cNvPr id="156676" name="Picture 4" descr="4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500313"/>
            <a:ext cx="8104188" cy="3498850"/>
          </a:xfrm>
          <a:prstGeom prst="rect">
            <a:avLst/>
          </a:prstGeom>
          <a:noFill/>
        </p:spPr>
      </p:pic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661988" y="2782888"/>
            <a:ext cx="2703512" cy="10874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Ignore for now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339725" y="4546600"/>
            <a:ext cx="437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36 bit microinstruction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Microinstructions</a:t>
            </a:r>
          </a:p>
        </p:txBody>
      </p:sp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200150"/>
            <a:ext cx="8412162" cy="2895600"/>
          </a:xfrm>
          <a:prstGeom prst="rect">
            <a:avLst/>
          </a:prstGeom>
          <a:noFill/>
        </p:spPr>
      </p:pic>
      <p:pic>
        <p:nvPicPr>
          <p:cNvPr id="1597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0650" y="4176713"/>
            <a:ext cx="3114675" cy="21907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 bwMode="auto">
          <a:xfrm>
            <a:off x="7553325" y="1638300"/>
            <a:ext cx="1047750" cy="1676400"/>
          </a:xfrm>
          <a:prstGeom prst="rect">
            <a:avLst/>
          </a:prstGeom>
          <a:solidFill>
            <a:srgbClr val="FFFF00">
              <a:alpha val="37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00799" y="1638300"/>
            <a:ext cx="1095375" cy="1695450"/>
          </a:xfrm>
          <a:prstGeom prst="rect">
            <a:avLst/>
          </a:prstGeom>
          <a:solidFill>
            <a:srgbClr val="66FFFF">
              <a:alpha val="37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199" y="1590675"/>
            <a:ext cx="3305176" cy="1695450"/>
          </a:xfrm>
          <a:prstGeom prst="rect">
            <a:avLst/>
          </a:prstGeom>
          <a:solidFill>
            <a:schemeClr val="accent5"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7174" y="1647825"/>
            <a:ext cx="2905126" cy="1695450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617843" cy="1143000"/>
          </a:xfrm>
        </p:spPr>
        <p:txBody>
          <a:bodyPr/>
          <a:lstStyle/>
          <a:p>
            <a:r>
              <a:rPr lang="en-US" dirty="0" smtClean="0"/>
              <a:t>4-16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600575" y="371474"/>
            <a:ext cx="1590675" cy="59150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4-16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decoder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71950" y="962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181475" y="12382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181475" y="15049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181475" y="18002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181725" y="4857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191250" y="6667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91250" y="8572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191250" y="10477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91250" y="12192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91250" y="14001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91250" y="15906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91250" y="17811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191250" y="19621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200775" y="21431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6200775" y="23336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200775" y="25241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200775" y="26955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200775" y="28765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00775" y="30670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200775" y="32575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200775" y="34480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6210300" y="3629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210300" y="38195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210300" y="4010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210300" y="41814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210300" y="43624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210300" y="45529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210300" y="47434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10300" y="49244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6219825" y="51054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219825" y="52959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6219825" y="54864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219825" y="56578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6219825" y="58388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219825" y="60293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6219825" y="62198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617843" cy="1143000"/>
          </a:xfrm>
        </p:spPr>
        <p:txBody>
          <a:bodyPr/>
          <a:lstStyle/>
          <a:p>
            <a:r>
              <a:rPr lang="en-US" dirty="0" smtClean="0"/>
              <a:t>4-16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600575" y="371474"/>
            <a:ext cx="1590675" cy="59150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4-16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decoder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71950" y="962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181475" y="12382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181475" y="15049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181475" y="18002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181725" y="4857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191250" y="6667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91250" y="8572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191250" y="10477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91250" y="12192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91250" y="14001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91250" y="15906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91250" y="17811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191250" y="19621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200775" y="21431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6200775" y="23336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200775" y="25241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200775" y="26955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200775" y="28765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00775" y="30670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200775" y="32575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200775" y="34480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6210300" y="3629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210300" y="38195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210300" y="4010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210300" y="41814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210300" y="43624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210300" y="45529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210300" y="47434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10300" y="49244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6219825" y="51054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219825" y="52959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6219825" y="54864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219825" y="56578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6219825" y="58388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219825" y="60293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6219825" y="62198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856913" y="685800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66438" y="100012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66438" y="1257300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66438" y="157162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172200" y="4857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617843" cy="1143000"/>
          </a:xfrm>
        </p:spPr>
        <p:txBody>
          <a:bodyPr/>
          <a:lstStyle/>
          <a:p>
            <a:r>
              <a:rPr lang="en-US" dirty="0" smtClean="0"/>
              <a:t>4-16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600575" y="371474"/>
            <a:ext cx="1590675" cy="59150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4-16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decoder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71950" y="962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181475" y="12382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181475" y="15049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181475" y="18002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181725" y="4857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191250" y="6667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91250" y="8572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191250" y="10477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91250" y="12192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91250" y="14001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91250" y="15906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91250" y="17811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191250" y="19621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200775" y="21431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6200775" y="23336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200775" y="25241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200775" y="26955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200775" y="28765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00775" y="30670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200775" y="32575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200775" y="34480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6210300" y="3629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210300" y="38195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210300" y="4010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210300" y="41814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210300" y="43624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210300" y="45529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210300" y="47434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10300" y="49244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6219825" y="51054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219825" y="52959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6219825" y="54864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219825" y="56578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6219825" y="58388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219825" y="60293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6219825" y="62198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856913" y="685800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66438" y="100012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66438" y="1257300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66438" y="157162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181725" y="6667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3617843" cy="1143000"/>
          </a:xfrm>
        </p:spPr>
        <p:txBody>
          <a:bodyPr/>
          <a:lstStyle/>
          <a:p>
            <a:r>
              <a:rPr lang="en-US" dirty="0" smtClean="0"/>
              <a:t>4-16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600575" y="371474"/>
            <a:ext cx="1590675" cy="59150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4-16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decoder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171950" y="962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4181475" y="12382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181475" y="15049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181475" y="18002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181725" y="4857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6191250" y="6667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91250" y="8572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191250" y="10477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191250" y="12192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191250" y="14001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191250" y="15906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191250" y="17811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191250" y="19621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200775" y="21431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6200775" y="23336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200775" y="25241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200775" y="26955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200775" y="28765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00775" y="30670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200775" y="32575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200775" y="34480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6210300" y="3629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210300" y="38195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210300" y="40100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210300" y="41814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210300" y="43624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210300" y="45529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6210300" y="47434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210300" y="49244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6219825" y="51054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219825" y="52959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6219825" y="548640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219825" y="5657850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6219825" y="58388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219825" y="60293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6219825" y="621982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856913" y="685800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66438" y="100012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66438" y="1257300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866438" y="157162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6191250" y="1400175"/>
            <a:ext cx="4381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pic>
        <p:nvPicPr>
          <p:cNvPr id="80900" name="Picture 4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19500" y="752475"/>
            <a:ext cx="1438276" cy="314325"/>
          </a:xfrm>
          <a:prstGeom prst="rect">
            <a:avLst/>
          </a:prstGeom>
          <a:solidFill>
            <a:srgbClr val="FFFF00">
              <a:alpha val="3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7439" y="1357313"/>
            <a:ext cx="4502736" cy="3167062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Sequencer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3600"/>
              <a:t>Mic-1 is given an ISA instruction</a:t>
            </a:r>
          </a:p>
          <a:p>
            <a:pPr>
              <a:buFontTx/>
              <a:buChar char="•"/>
            </a:pPr>
            <a:r>
              <a:rPr lang="en-US" sz="3600"/>
              <a:t>Sequencer produce</a:t>
            </a:r>
          </a:p>
          <a:p>
            <a:pPr lvl="1">
              <a:buFontTx/>
              <a:buChar char="•"/>
            </a:pPr>
            <a:r>
              <a:rPr lang="en-US" sz="3200"/>
              <a:t>State of every control signal</a:t>
            </a:r>
          </a:p>
          <a:p>
            <a:pPr lvl="1">
              <a:buFontTx/>
              <a:buChar char="•"/>
            </a:pPr>
            <a:r>
              <a:rPr lang="en-US" sz="3200"/>
              <a:t>Next (address) microinstruction to be executed</a:t>
            </a:r>
          </a:p>
          <a:p>
            <a:pPr>
              <a:buFontTx/>
              <a:buChar char="•"/>
            </a:pP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161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5684838" y="1828800"/>
            <a:ext cx="2459037" cy="865188"/>
          </a:xfrm>
          <a:prstGeom prst="rect">
            <a:avLst/>
          </a:prstGeom>
          <a:solidFill>
            <a:srgbClr val="FFFF00">
              <a:alpha val="32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225425" y="2505075"/>
            <a:ext cx="5526088" cy="3668713"/>
          </a:xfrm>
          <a:prstGeom prst="wedgeRoundRectCallout">
            <a:avLst>
              <a:gd name="adj1" fmla="val 54741"/>
              <a:gd name="adj2" fmla="val -621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buFontTx/>
              <a:buChar char="•"/>
            </a:pPr>
            <a:r>
              <a:rPr lang="en-US" dirty="0"/>
              <a:t> Think of it as memory holding the </a:t>
            </a:r>
            <a:r>
              <a:rPr lang="en-US" dirty="0" err="1"/>
              <a:t>microprogram</a:t>
            </a:r>
            <a:endParaRPr lang="en-US" dirty="0"/>
          </a:p>
          <a:p>
            <a:pPr algn="l">
              <a:buFontTx/>
              <a:buChar char="•"/>
            </a:pPr>
            <a:r>
              <a:rPr lang="en-US" dirty="0"/>
              <a:t> contains 512 36-bit microinstructions</a:t>
            </a:r>
          </a:p>
          <a:p>
            <a:pPr algn="l">
              <a:buFontTx/>
              <a:buChar char="•"/>
            </a:pPr>
            <a:r>
              <a:rPr lang="en-US" dirty="0"/>
              <a:t> Unlike main memory, </a:t>
            </a:r>
            <a:r>
              <a:rPr lang="en-US" dirty="0" err="1"/>
              <a:t>microprogram</a:t>
            </a:r>
            <a:r>
              <a:rPr lang="en-US" dirty="0"/>
              <a:t> need not be stored sequentially (very messy)</a:t>
            </a:r>
          </a:p>
          <a:p>
            <a:pPr algn="l">
              <a:buFontTx/>
              <a:buChar char="•"/>
            </a:pPr>
            <a:r>
              <a:rPr lang="en-US" dirty="0"/>
              <a:t> Instead of incrementing micro program counter, each microinstruction specifies its successor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Contemporary Multilevel Machines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/>
              <a:t>A six-level computer.  </a:t>
            </a:r>
          </a:p>
          <a:p>
            <a:pPr algn="ctr">
              <a:buFontTx/>
              <a:buNone/>
            </a:pPr>
            <a:r>
              <a:rPr lang="en-US"/>
              <a:t>The support method for each level is indicated below it .</a:t>
            </a:r>
          </a:p>
        </p:txBody>
      </p:sp>
      <p:pic>
        <p:nvPicPr>
          <p:cNvPr id="136196" name="Picture 4" descr="1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8563" y="1125538"/>
            <a:ext cx="5407025" cy="4370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Microinstruction</a:t>
            </a:r>
          </a:p>
        </p:txBody>
      </p:sp>
      <p:pic>
        <p:nvPicPr>
          <p:cNvPr id="163844" name="Picture 4" descr="4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500313"/>
            <a:ext cx="8104188" cy="3498850"/>
          </a:xfrm>
          <a:prstGeom prst="rect">
            <a:avLst/>
          </a:prstGeom>
          <a:noFill/>
        </p:spPr>
      </p:pic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661988" y="2782888"/>
            <a:ext cx="2041525" cy="1087437"/>
          </a:xfrm>
          <a:prstGeom prst="rect">
            <a:avLst/>
          </a:prstGeom>
          <a:solidFill>
            <a:srgbClr val="FFFF00">
              <a:alpha val="2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/>
      <p:bldP spid="16384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4476750" y="1271588"/>
            <a:ext cx="1404938" cy="398462"/>
          </a:xfrm>
          <a:prstGeom prst="rect">
            <a:avLst/>
          </a:prstGeom>
          <a:solidFill>
            <a:srgbClr val="FFFF00">
              <a:alpha val="2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7858125" y="4319588"/>
            <a:ext cx="1100138" cy="209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16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5484813" y="1311275"/>
            <a:ext cx="2041525" cy="398463"/>
          </a:xfrm>
          <a:prstGeom prst="rect">
            <a:avLst/>
          </a:prstGeom>
          <a:solidFill>
            <a:srgbClr val="FFFF00">
              <a:alpha val="2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7858125" y="4319588"/>
            <a:ext cx="1100138" cy="209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animBg="1"/>
      <p:bldP spid="16282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5630863" y="2808288"/>
            <a:ext cx="2822575" cy="584200"/>
          </a:xfrm>
          <a:prstGeom prst="rect">
            <a:avLst/>
          </a:prstGeom>
          <a:solidFill>
            <a:srgbClr val="FFFF00">
              <a:alpha val="2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7858125" y="4319588"/>
            <a:ext cx="1100138" cy="209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  <p:bldP spid="16691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0976"/>
            <a:ext cx="9144000" cy="560222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MPC = </a:t>
            </a:r>
            <a:r>
              <a:rPr lang="en-CA" dirty="0" err="1" smtClean="0"/>
              <a:t>microprogram</a:t>
            </a:r>
            <a:r>
              <a:rPr lang="en-CA" dirty="0" smtClean="0"/>
              <a:t> counter; points to next microinstruction (MI)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The instruction pointed to by MPC is loaded to MIR (</a:t>
            </a:r>
            <a:r>
              <a:rPr lang="en-CA" dirty="0" err="1" smtClean="0"/>
              <a:t>MicroInstruction</a:t>
            </a:r>
            <a:r>
              <a:rPr lang="en-CA" dirty="0" smtClean="0"/>
              <a:t> Register)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MIR =  </a:t>
            </a:r>
            <a:r>
              <a:rPr lang="en-CA" dirty="0" err="1" smtClean="0"/>
              <a:t>ControlStore</a:t>
            </a:r>
            <a:r>
              <a:rPr lang="en-CA" dirty="0" smtClean="0"/>
              <a:t>[MPC]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A single MI sets up the signals for DP and memory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First 4 bytes (B) drive a decoder to select exactly one register to be gated on bus 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Gating more than one register gives an unreliable value and can damage hardware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The memory (M) 3 bits send commands to memory ports: read, write, or fetch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Read=1: MDR = Memory[MAR]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Write=1: Memory[MAR] = MDR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Fetch=1: MBR = Memory[PC]</a:t>
            </a:r>
          </a:p>
          <a:p>
            <a:pPr>
              <a:buFont typeface="Arial" pitchFamily="34" charset="0"/>
              <a:buChar char="•"/>
            </a:pPr>
            <a:endParaRPr lang="en-CA" dirty="0"/>
          </a:p>
        </p:txBody>
      </p:sp>
      <p:pic>
        <p:nvPicPr>
          <p:cNvPr id="7" name="Picture 4" descr="4-05"/>
          <p:cNvPicPr>
            <a:picLocks noChangeAspect="1" noChangeArrowheads="1"/>
          </p:cNvPicPr>
          <p:nvPr/>
        </p:nvPicPr>
        <p:blipFill>
          <a:blip r:embed="rId2" cstate="print"/>
          <a:srcRect l="71461" t="6245" r="-346" b="58212"/>
          <a:stretch>
            <a:fillRect/>
          </a:stretch>
        </p:blipFill>
        <p:spPr bwMode="auto">
          <a:xfrm>
            <a:off x="5974080" y="5108448"/>
            <a:ext cx="2340864" cy="124358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 bwMode="auto">
          <a:xfrm>
            <a:off x="6851904" y="5169408"/>
            <a:ext cx="707136" cy="1072896"/>
          </a:xfrm>
          <a:prstGeom prst="rect">
            <a:avLst/>
          </a:prstGeom>
          <a:solidFill>
            <a:srgbClr val="FFFF00">
              <a:alpha val="3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50976"/>
            <a:ext cx="9144000" cy="560222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The 9 C bits enable as many registers as need to be written at the end of a DP cycle</a:t>
            </a:r>
          </a:p>
          <a:p>
            <a:pPr>
              <a:buFont typeface="Arial" pitchFamily="34" charset="0"/>
              <a:buChar char="•"/>
            </a:pPr>
            <a:endParaRPr lang="en-CA" dirty="0" smtClean="0"/>
          </a:p>
          <a:p>
            <a:pPr>
              <a:buFont typeface="Arial" pitchFamily="34" charset="0"/>
              <a:buChar char="•"/>
            </a:pPr>
            <a:endParaRPr lang="en-CA" dirty="0" smtClean="0"/>
          </a:p>
          <a:p>
            <a:pPr>
              <a:buFont typeface="Arial" pitchFamily="34" charset="0"/>
              <a:buChar char="•"/>
            </a:pPr>
            <a:endParaRPr lang="en-CA" dirty="0" smtClean="0"/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The 8 ALU bits drive the ALU (6 bits) and the shifter (2 bits)</a:t>
            </a:r>
          </a:p>
        </p:txBody>
      </p:sp>
      <p:pic>
        <p:nvPicPr>
          <p:cNvPr id="7" name="Picture 4" descr="4-05"/>
          <p:cNvPicPr>
            <a:picLocks noChangeAspect="1" noChangeArrowheads="1"/>
          </p:cNvPicPr>
          <p:nvPr/>
        </p:nvPicPr>
        <p:blipFill>
          <a:blip r:embed="rId2" cstate="print"/>
          <a:srcRect l="56116" t="6593" b="43578"/>
          <a:stretch>
            <a:fillRect/>
          </a:stretch>
        </p:blipFill>
        <p:spPr bwMode="auto">
          <a:xfrm>
            <a:off x="5230368" y="1463040"/>
            <a:ext cx="3556445" cy="174345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 bwMode="auto">
          <a:xfrm>
            <a:off x="5291328" y="1536192"/>
            <a:ext cx="2011680" cy="1072896"/>
          </a:xfrm>
          <a:prstGeom prst="rect">
            <a:avLst/>
          </a:prstGeom>
          <a:solidFill>
            <a:srgbClr val="FFFF00">
              <a:alpha val="3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4" descr="4-05"/>
          <p:cNvPicPr>
            <a:picLocks noChangeAspect="1" noChangeArrowheads="1"/>
          </p:cNvPicPr>
          <p:nvPr/>
        </p:nvPicPr>
        <p:blipFill>
          <a:blip r:embed="rId2" cstate="print"/>
          <a:srcRect l="32728" t="6593" b="43578"/>
          <a:stretch>
            <a:fillRect/>
          </a:stretch>
        </p:blipFill>
        <p:spPr bwMode="auto">
          <a:xfrm>
            <a:off x="3291840" y="3633216"/>
            <a:ext cx="5470589" cy="174345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3230880" y="3718560"/>
            <a:ext cx="2011680" cy="1072896"/>
          </a:xfrm>
          <a:prstGeom prst="rect">
            <a:avLst/>
          </a:prstGeom>
          <a:solidFill>
            <a:srgbClr val="FFFF00">
              <a:alpha val="3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  <p:sp>
        <p:nvSpPr>
          <p:cNvPr id="167940" name="Oval 4"/>
          <p:cNvSpPr>
            <a:spLocks noChangeArrowheads="1"/>
          </p:cNvSpPr>
          <p:nvPr/>
        </p:nvSpPr>
        <p:spPr bwMode="auto">
          <a:xfrm>
            <a:off x="7924800" y="2981325"/>
            <a:ext cx="265113" cy="331788"/>
          </a:xfrm>
          <a:prstGeom prst="ellipse">
            <a:avLst/>
          </a:prstGeom>
          <a:solidFill>
            <a:srgbClr val="FFFF00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417888" y="701675"/>
            <a:ext cx="2041525" cy="398463"/>
          </a:xfrm>
          <a:prstGeom prst="rect">
            <a:avLst/>
          </a:prstGeom>
          <a:solidFill>
            <a:srgbClr val="FFFF00">
              <a:alpha val="2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7686675" y="2981325"/>
            <a:ext cx="265113" cy="331788"/>
          </a:xfrm>
          <a:prstGeom prst="ellipse">
            <a:avLst/>
          </a:prstGeom>
          <a:solidFill>
            <a:schemeClr val="hlink"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7944" name="Oval 8"/>
          <p:cNvSpPr>
            <a:spLocks noChangeArrowheads="1"/>
          </p:cNvSpPr>
          <p:nvPr/>
        </p:nvSpPr>
        <p:spPr bwMode="auto">
          <a:xfrm>
            <a:off x="7104063" y="2981325"/>
            <a:ext cx="523875" cy="331788"/>
          </a:xfrm>
          <a:prstGeom prst="ellipse">
            <a:avLst/>
          </a:prstGeom>
          <a:solidFill>
            <a:srgbClr val="66FFFF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67963" name="Group 27"/>
          <p:cNvGrpSpPr>
            <a:grpSpLocks/>
          </p:cNvGrpSpPr>
          <p:nvPr/>
        </p:nvGrpSpPr>
        <p:grpSpPr bwMode="auto">
          <a:xfrm>
            <a:off x="2166938" y="1379538"/>
            <a:ext cx="565150" cy="2852737"/>
            <a:chOff x="1365" y="869"/>
            <a:chExt cx="356" cy="1797"/>
          </a:xfrm>
        </p:grpSpPr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1515" y="2516"/>
              <a:ext cx="150" cy="150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1522" y="2274"/>
              <a:ext cx="150" cy="150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1507" y="2051"/>
              <a:ext cx="150" cy="150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1506" y="1802"/>
              <a:ext cx="150" cy="150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49" name="Oval 13"/>
            <p:cNvSpPr>
              <a:spLocks noChangeArrowheads="1"/>
            </p:cNvSpPr>
            <p:nvPr/>
          </p:nvSpPr>
          <p:spPr bwMode="auto">
            <a:xfrm>
              <a:off x="1515" y="1554"/>
              <a:ext cx="150" cy="150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50" name="Oval 14"/>
            <p:cNvSpPr>
              <a:spLocks noChangeArrowheads="1"/>
            </p:cNvSpPr>
            <p:nvPr/>
          </p:nvSpPr>
          <p:spPr bwMode="auto">
            <a:xfrm>
              <a:off x="1571" y="1324"/>
              <a:ext cx="150" cy="150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51" name="Oval 15"/>
            <p:cNvSpPr>
              <a:spLocks noChangeArrowheads="1"/>
            </p:cNvSpPr>
            <p:nvPr/>
          </p:nvSpPr>
          <p:spPr bwMode="auto">
            <a:xfrm>
              <a:off x="1365" y="1069"/>
              <a:ext cx="150" cy="150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52" name="Oval 16"/>
            <p:cNvSpPr>
              <a:spLocks noChangeArrowheads="1"/>
            </p:cNvSpPr>
            <p:nvPr/>
          </p:nvSpPr>
          <p:spPr bwMode="auto">
            <a:xfrm>
              <a:off x="1524" y="869"/>
              <a:ext cx="150" cy="150"/>
            </a:xfrm>
            <a:prstGeom prst="ellipse">
              <a:avLst/>
            </a:prstGeom>
            <a:solidFill>
              <a:srgbClr val="FFFF00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167964" name="Group 28"/>
          <p:cNvGrpSpPr>
            <a:grpSpLocks/>
          </p:cNvGrpSpPr>
          <p:nvPr/>
        </p:nvGrpSpPr>
        <p:grpSpPr bwMode="auto">
          <a:xfrm>
            <a:off x="1844675" y="912813"/>
            <a:ext cx="635000" cy="3702050"/>
            <a:chOff x="1162" y="575"/>
            <a:chExt cx="400" cy="2332"/>
          </a:xfrm>
        </p:grpSpPr>
        <p:sp>
          <p:nvSpPr>
            <p:cNvPr id="167953" name="Oval 17"/>
            <p:cNvSpPr>
              <a:spLocks noChangeArrowheads="1"/>
            </p:cNvSpPr>
            <p:nvPr/>
          </p:nvSpPr>
          <p:spPr bwMode="auto">
            <a:xfrm>
              <a:off x="1194" y="2526"/>
              <a:ext cx="150" cy="150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1194" y="2270"/>
              <a:ext cx="150" cy="150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55" name="Oval 19"/>
            <p:cNvSpPr>
              <a:spLocks noChangeArrowheads="1"/>
            </p:cNvSpPr>
            <p:nvPr/>
          </p:nvSpPr>
          <p:spPr bwMode="auto">
            <a:xfrm>
              <a:off x="1178" y="2046"/>
              <a:ext cx="150" cy="150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56" name="Oval 20"/>
            <p:cNvSpPr>
              <a:spLocks noChangeArrowheads="1"/>
            </p:cNvSpPr>
            <p:nvPr/>
          </p:nvSpPr>
          <p:spPr bwMode="auto">
            <a:xfrm>
              <a:off x="1186" y="1815"/>
              <a:ext cx="150" cy="150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57" name="Oval 21"/>
            <p:cNvSpPr>
              <a:spLocks noChangeArrowheads="1"/>
            </p:cNvSpPr>
            <p:nvPr/>
          </p:nvSpPr>
          <p:spPr bwMode="auto">
            <a:xfrm>
              <a:off x="1192" y="1568"/>
              <a:ext cx="150" cy="150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58" name="Oval 22"/>
            <p:cNvSpPr>
              <a:spLocks noChangeArrowheads="1"/>
            </p:cNvSpPr>
            <p:nvPr/>
          </p:nvSpPr>
          <p:spPr bwMode="auto">
            <a:xfrm>
              <a:off x="1162" y="1067"/>
              <a:ext cx="150" cy="150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59" name="Oval 23"/>
            <p:cNvSpPr>
              <a:spLocks noChangeArrowheads="1"/>
            </p:cNvSpPr>
            <p:nvPr/>
          </p:nvSpPr>
          <p:spPr bwMode="auto">
            <a:xfrm>
              <a:off x="1209" y="859"/>
              <a:ext cx="150" cy="150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1209" y="575"/>
              <a:ext cx="150" cy="150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1412" y="1221"/>
              <a:ext cx="150" cy="150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1168" y="2757"/>
              <a:ext cx="150" cy="150"/>
            </a:xfrm>
            <a:prstGeom prst="ellipse">
              <a:avLst/>
            </a:prstGeom>
            <a:solidFill>
              <a:srgbClr val="00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67965" name="Oval 29"/>
          <p:cNvSpPr>
            <a:spLocks noChangeArrowheads="1"/>
          </p:cNvSpPr>
          <p:nvPr/>
        </p:nvSpPr>
        <p:spPr bwMode="auto">
          <a:xfrm>
            <a:off x="6521450" y="2981325"/>
            <a:ext cx="523875" cy="331788"/>
          </a:xfrm>
          <a:prstGeom prst="ellipse">
            <a:avLst/>
          </a:prstGeom>
          <a:solidFill>
            <a:schemeClr val="accent1"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7966" name="Oval 30"/>
          <p:cNvSpPr>
            <a:spLocks noChangeArrowheads="1"/>
          </p:cNvSpPr>
          <p:nvPr/>
        </p:nvSpPr>
        <p:spPr bwMode="auto">
          <a:xfrm>
            <a:off x="1525588" y="4743450"/>
            <a:ext cx="523875" cy="331788"/>
          </a:xfrm>
          <a:prstGeom prst="ellipse">
            <a:avLst/>
          </a:prstGeom>
          <a:solidFill>
            <a:schemeClr val="accent1"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7967" name="Oval 31"/>
          <p:cNvSpPr>
            <a:spLocks noChangeArrowheads="1"/>
          </p:cNvSpPr>
          <p:nvPr/>
        </p:nvSpPr>
        <p:spPr bwMode="auto">
          <a:xfrm>
            <a:off x="3260725" y="5248275"/>
            <a:ext cx="523875" cy="331788"/>
          </a:xfrm>
          <a:prstGeom prst="ellipse">
            <a:avLst/>
          </a:prstGeom>
          <a:solidFill>
            <a:schemeClr val="accent1"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7968" name="Rectangle 32"/>
          <p:cNvSpPr>
            <a:spLocks noChangeArrowheads="1"/>
          </p:cNvSpPr>
          <p:nvPr/>
        </p:nvSpPr>
        <p:spPr bwMode="auto">
          <a:xfrm>
            <a:off x="7858125" y="4319588"/>
            <a:ext cx="1100138" cy="209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2876550" y="352425"/>
            <a:ext cx="265113" cy="331788"/>
          </a:xfrm>
          <a:prstGeom prst="ellipse">
            <a:avLst/>
          </a:prstGeom>
          <a:solidFill>
            <a:schemeClr val="hlink">
              <a:alpha val="3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animBg="1"/>
      <p:bldP spid="167941" grpId="0" animBg="1"/>
      <p:bldP spid="167943" grpId="0" animBg="1"/>
      <p:bldP spid="167944" grpId="0" animBg="1"/>
      <p:bldP spid="167965" grpId="0" animBg="1"/>
      <p:bldP spid="167966" grpId="0" animBg="1"/>
      <p:bldP spid="167967" grpId="0" animBg="1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Path Timing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62575"/>
            <a:ext cx="5154613" cy="7143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Timing diagram of one data path cycle.</a:t>
            </a:r>
          </a:p>
        </p:txBody>
      </p:sp>
      <p:pic>
        <p:nvPicPr>
          <p:cNvPr id="168964" name="Picture 4" descr="4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988" y="1393825"/>
            <a:ext cx="6738937" cy="3959225"/>
          </a:xfrm>
          <a:prstGeom prst="rect">
            <a:avLst/>
          </a:prstGeom>
          <a:noFill/>
        </p:spPr>
      </p:pic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1598613" y="3930650"/>
            <a:ext cx="944562" cy="942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Load</a:t>
            </a:r>
          </a:p>
          <a:p>
            <a:r>
              <a:rPr lang="en-US" sz="1400" b="1">
                <a:latin typeface="Arial" charset="0"/>
                <a:cs typeface="Arial" charset="0"/>
              </a:rPr>
              <a:t>MIR</a:t>
            </a:r>
          </a:p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MIR = </a:t>
            </a:r>
          </a:p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CS[MPC]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2697163" y="4473575"/>
            <a:ext cx="9445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N &amp; 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0" grpId="0" animBg="1"/>
      <p:bldP spid="16897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7858125" y="4319588"/>
            <a:ext cx="1100138" cy="209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5434013" y="1471613"/>
            <a:ext cx="14160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>
            <a:off x="6824663" y="1484313"/>
            <a:ext cx="0" cy="3714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5699125" y="1868488"/>
            <a:ext cx="2438400" cy="822325"/>
          </a:xfrm>
          <a:prstGeom prst="rect">
            <a:avLst/>
          </a:prstGeom>
          <a:solidFill>
            <a:srgbClr val="FF33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6877050" y="2676525"/>
            <a:ext cx="0" cy="3714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5686425" y="3008313"/>
            <a:ext cx="2438400" cy="304800"/>
          </a:xfrm>
          <a:prstGeom prst="rect">
            <a:avLst/>
          </a:prstGeom>
          <a:solidFill>
            <a:srgbClr val="FF33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7858125" y="3797300"/>
            <a:ext cx="1008063" cy="584200"/>
          </a:xfrm>
          <a:prstGeom prst="rect">
            <a:avLst/>
          </a:prstGeom>
          <a:solidFill>
            <a:srgbClr val="FF33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>
                <a:latin typeface="Arial" charset="0"/>
                <a:cs typeface="Arial" charset="0"/>
                <a:sym typeface="Symbol" pitchFamily="18" charset="2"/>
              </a:rPr>
              <a:t>w</a:t>
            </a:r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4625975" y="1285875"/>
            <a:ext cx="887413" cy="304800"/>
          </a:xfrm>
          <a:prstGeom prst="rect">
            <a:avLst/>
          </a:prstGeom>
          <a:solidFill>
            <a:srgbClr val="FF33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8097838" y="3352800"/>
            <a:ext cx="3048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H="1" flipV="1">
            <a:off x="8401050" y="557213"/>
            <a:ext cx="14288" cy="2782887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>
            <a:off x="4281488" y="569913"/>
            <a:ext cx="408305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0000" name="Rectangle 16"/>
          <p:cNvSpPr>
            <a:spLocks noChangeArrowheads="1"/>
          </p:cNvSpPr>
          <p:nvPr/>
        </p:nvSpPr>
        <p:spPr bwMode="auto">
          <a:xfrm>
            <a:off x="3552825" y="676275"/>
            <a:ext cx="1482725" cy="531813"/>
          </a:xfrm>
          <a:prstGeom prst="rect">
            <a:avLst/>
          </a:prstGeom>
          <a:solidFill>
            <a:srgbClr val="66FFFF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grpSp>
        <p:nvGrpSpPr>
          <p:cNvPr id="170001" name="Group 17"/>
          <p:cNvGrpSpPr>
            <a:grpSpLocks/>
          </p:cNvGrpSpPr>
          <p:nvPr/>
        </p:nvGrpSpPr>
        <p:grpSpPr bwMode="auto">
          <a:xfrm>
            <a:off x="2166938" y="1379538"/>
            <a:ext cx="565150" cy="2852737"/>
            <a:chOff x="1365" y="869"/>
            <a:chExt cx="356" cy="1797"/>
          </a:xfrm>
        </p:grpSpPr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515" y="2516"/>
              <a:ext cx="150" cy="150"/>
            </a:xfrm>
            <a:prstGeom prst="ellipse">
              <a:avLst/>
            </a:prstGeom>
            <a:solidFill>
              <a:srgbClr val="66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522" y="2274"/>
              <a:ext cx="150" cy="150"/>
            </a:xfrm>
            <a:prstGeom prst="ellipse">
              <a:avLst/>
            </a:prstGeom>
            <a:solidFill>
              <a:srgbClr val="66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0004" name="Oval 20"/>
            <p:cNvSpPr>
              <a:spLocks noChangeArrowheads="1"/>
            </p:cNvSpPr>
            <p:nvPr/>
          </p:nvSpPr>
          <p:spPr bwMode="auto">
            <a:xfrm>
              <a:off x="1507" y="2051"/>
              <a:ext cx="150" cy="150"/>
            </a:xfrm>
            <a:prstGeom prst="ellipse">
              <a:avLst/>
            </a:prstGeom>
            <a:solidFill>
              <a:srgbClr val="66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0005" name="Oval 21"/>
            <p:cNvSpPr>
              <a:spLocks noChangeArrowheads="1"/>
            </p:cNvSpPr>
            <p:nvPr/>
          </p:nvSpPr>
          <p:spPr bwMode="auto">
            <a:xfrm>
              <a:off x="1506" y="1802"/>
              <a:ext cx="150" cy="150"/>
            </a:xfrm>
            <a:prstGeom prst="ellipse">
              <a:avLst/>
            </a:prstGeom>
            <a:solidFill>
              <a:srgbClr val="66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0006" name="Oval 22"/>
            <p:cNvSpPr>
              <a:spLocks noChangeArrowheads="1"/>
            </p:cNvSpPr>
            <p:nvPr/>
          </p:nvSpPr>
          <p:spPr bwMode="auto">
            <a:xfrm>
              <a:off x="1515" y="1554"/>
              <a:ext cx="150" cy="150"/>
            </a:xfrm>
            <a:prstGeom prst="ellipse">
              <a:avLst/>
            </a:prstGeom>
            <a:solidFill>
              <a:srgbClr val="66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0007" name="Oval 23"/>
            <p:cNvSpPr>
              <a:spLocks noChangeArrowheads="1"/>
            </p:cNvSpPr>
            <p:nvPr/>
          </p:nvSpPr>
          <p:spPr bwMode="auto">
            <a:xfrm>
              <a:off x="1571" y="1324"/>
              <a:ext cx="150" cy="150"/>
            </a:xfrm>
            <a:prstGeom prst="ellipse">
              <a:avLst/>
            </a:prstGeom>
            <a:solidFill>
              <a:srgbClr val="66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0008" name="Oval 24"/>
            <p:cNvSpPr>
              <a:spLocks noChangeArrowheads="1"/>
            </p:cNvSpPr>
            <p:nvPr/>
          </p:nvSpPr>
          <p:spPr bwMode="auto">
            <a:xfrm>
              <a:off x="1365" y="1069"/>
              <a:ext cx="150" cy="150"/>
            </a:xfrm>
            <a:prstGeom prst="ellipse">
              <a:avLst/>
            </a:prstGeom>
            <a:solidFill>
              <a:srgbClr val="66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0009" name="Oval 25"/>
            <p:cNvSpPr>
              <a:spLocks noChangeArrowheads="1"/>
            </p:cNvSpPr>
            <p:nvPr/>
          </p:nvSpPr>
          <p:spPr bwMode="auto">
            <a:xfrm>
              <a:off x="1524" y="869"/>
              <a:ext cx="150" cy="150"/>
            </a:xfrm>
            <a:prstGeom prst="ellipse">
              <a:avLst/>
            </a:prstGeom>
            <a:solidFill>
              <a:srgbClr val="66FFFF">
                <a:alpha val="36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70010" name="Line 26"/>
          <p:cNvSpPr>
            <a:spLocks noChangeShapeType="1"/>
          </p:cNvSpPr>
          <p:nvPr/>
        </p:nvSpPr>
        <p:spPr bwMode="auto">
          <a:xfrm>
            <a:off x="3192463" y="874713"/>
            <a:ext cx="0" cy="3697287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 flipH="1">
            <a:off x="2225675" y="4427538"/>
            <a:ext cx="0" cy="238125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0012" name="Rectangle 28"/>
          <p:cNvSpPr>
            <a:spLocks noChangeArrowheads="1"/>
          </p:cNvSpPr>
          <p:nvPr/>
        </p:nvSpPr>
        <p:spPr bwMode="auto">
          <a:xfrm>
            <a:off x="7858125" y="4565650"/>
            <a:ext cx="1008063" cy="584200"/>
          </a:xfrm>
          <a:prstGeom prst="rect">
            <a:avLst/>
          </a:prstGeom>
          <a:solidFill>
            <a:srgbClr val="66FFFF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>
                <a:latin typeface="Arial" charset="0"/>
                <a:cs typeface="Arial" charset="0"/>
                <a:sym typeface="Symbol" pitchFamily="18" charset="2"/>
              </a:rPr>
              <a:t>x</a:t>
            </a:r>
          </a:p>
        </p:txBody>
      </p:sp>
      <p:sp>
        <p:nvSpPr>
          <p:cNvPr id="170013" name="Rectangle 29"/>
          <p:cNvSpPr>
            <a:spLocks noChangeArrowheads="1"/>
          </p:cNvSpPr>
          <p:nvPr/>
        </p:nvSpPr>
        <p:spPr bwMode="auto">
          <a:xfrm>
            <a:off x="1989138" y="4665663"/>
            <a:ext cx="1482725" cy="915987"/>
          </a:xfrm>
          <a:prstGeom prst="rect">
            <a:avLst/>
          </a:prstGeom>
          <a:solidFill>
            <a:srgbClr val="FFFF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70015" name="Rectangle 31"/>
          <p:cNvSpPr>
            <a:spLocks noChangeArrowheads="1"/>
          </p:cNvSpPr>
          <p:nvPr/>
        </p:nvSpPr>
        <p:spPr bwMode="auto">
          <a:xfrm>
            <a:off x="7858125" y="5295900"/>
            <a:ext cx="1008063" cy="584200"/>
          </a:xfrm>
          <a:prstGeom prst="rect">
            <a:avLst/>
          </a:prstGeom>
          <a:solidFill>
            <a:srgbClr val="FFFF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>
                <a:latin typeface="Arial" charset="0"/>
                <a:cs typeface="Arial" charset="0"/>
                <a:sym typeface="Symbol" pitchFamily="18" charset="2"/>
              </a:rPr>
              <a:t>y</a:t>
            </a:r>
          </a:p>
        </p:txBody>
      </p:sp>
      <p:sp>
        <p:nvSpPr>
          <p:cNvPr id="170016" name="Line 32"/>
          <p:cNvSpPr>
            <a:spLocks noChangeShapeType="1"/>
          </p:cNvSpPr>
          <p:nvPr/>
        </p:nvSpPr>
        <p:spPr bwMode="auto">
          <a:xfrm>
            <a:off x="1247775" y="5645150"/>
            <a:ext cx="1511300" cy="269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0017" name="Line 33"/>
          <p:cNvSpPr>
            <a:spLocks noChangeShapeType="1"/>
          </p:cNvSpPr>
          <p:nvPr/>
        </p:nvSpPr>
        <p:spPr bwMode="auto">
          <a:xfrm flipH="1">
            <a:off x="1274763" y="873125"/>
            <a:ext cx="25400" cy="47577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0029" name="Rectangle 45"/>
          <p:cNvSpPr>
            <a:spLocks noChangeArrowheads="1"/>
          </p:cNvSpPr>
          <p:nvPr/>
        </p:nvSpPr>
        <p:spPr bwMode="auto">
          <a:xfrm>
            <a:off x="7858125" y="6051550"/>
            <a:ext cx="1008063" cy="584200"/>
          </a:xfrm>
          <a:prstGeom prst="rect">
            <a:avLst/>
          </a:prstGeom>
          <a:solidFill>
            <a:schemeClr val="accent1">
              <a:alpha val="46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>
                <a:latin typeface="Arial" charset="0"/>
                <a:cs typeface="Arial" charset="0"/>
                <a:sym typeface="Symbol" pitchFamily="18" charset="2"/>
              </a:rPr>
              <a:t>z</a:t>
            </a:r>
          </a:p>
        </p:txBody>
      </p:sp>
      <p:sp>
        <p:nvSpPr>
          <p:cNvPr id="170030" name="Line 46"/>
          <p:cNvSpPr>
            <a:spLocks noChangeShapeType="1"/>
          </p:cNvSpPr>
          <p:nvPr/>
        </p:nvSpPr>
        <p:spPr bwMode="auto">
          <a:xfrm>
            <a:off x="3473450" y="4862513"/>
            <a:ext cx="1127125" cy="269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0031" name="Line 47"/>
          <p:cNvSpPr>
            <a:spLocks noChangeShapeType="1"/>
          </p:cNvSpPr>
          <p:nvPr/>
        </p:nvSpPr>
        <p:spPr bwMode="auto">
          <a:xfrm>
            <a:off x="3473450" y="5021263"/>
            <a:ext cx="1327150" cy="142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grpSp>
        <p:nvGrpSpPr>
          <p:cNvPr id="170033" name="Group 49"/>
          <p:cNvGrpSpPr>
            <a:grpSpLocks/>
          </p:cNvGrpSpPr>
          <p:nvPr/>
        </p:nvGrpSpPr>
        <p:grpSpPr bwMode="auto">
          <a:xfrm>
            <a:off x="1844675" y="912813"/>
            <a:ext cx="4117975" cy="3948112"/>
            <a:chOff x="1162" y="575"/>
            <a:chExt cx="2594" cy="2487"/>
          </a:xfrm>
        </p:grpSpPr>
        <p:grpSp>
          <p:nvGrpSpPr>
            <p:cNvPr id="170018" name="Group 34"/>
            <p:cNvGrpSpPr>
              <a:grpSpLocks/>
            </p:cNvGrpSpPr>
            <p:nvPr/>
          </p:nvGrpSpPr>
          <p:grpSpPr bwMode="auto">
            <a:xfrm>
              <a:off x="1162" y="575"/>
              <a:ext cx="400" cy="2332"/>
              <a:chOff x="1162" y="575"/>
              <a:chExt cx="400" cy="2332"/>
            </a:xfrm>
          </p:grpSpPr>
          <p:sp>
            <p:nvSpPr>
              <p:cNvPr id="170019" name="Oval 35"/>
              <p:cNvSpPr>
                <a:spLocks noChangeArrowheads="1"/>
              </p:cNvSpPr>
              <p:nvPr/>
            </p:nvSpPr>
            <p:spPr bwMode="auto">
              <a:xfrm>
                <a:off x="1194" y="2526"/>
                <a:ext cx="150" cy="150"/>
              </a:xfrm>
              <a:prstGeom prst="ellipse">
                <a:avLst/>
              </a:prstGeom>
              <a:solidFill>
                <a:schemeClr val="accent1">
                  <a:alpha val="36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0020" name="Oval 36"/>
              <p:cNvSpPr>
                <a:spLocks noChangeArrowheads="1"/>
              </p:cNvSpPr>
              <p:nvPr/>
            </p:nvSpPr>
            <p:spPr bwMode="auto">
              <a:xfrm>
                <a:off x="1194" y="2270"/>
                <a:ext cx="150" cy="150"/>
              </a:xfrm>
              <a:prstGeom prst="ellipse">
                <a:avLst/>
              </a:prstGeom>
              <a:solidFill>
                <a:schemeClr val="accent1">
                  <a:alpha val="36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0021" name="Oval 37"/>
              <p:cNvSpPr>
                <a:spLocks noChangeArrowheads="1"/>
              </p:cNvSpPr>
              <p:nvPr/>
            </p:nvSpPr>
            <p:spPr bwMode="auto">
              <a:xfrm>
                <a:off x="1178" y="2046"/>
                <a:ext cx="150" cy="150"/>
              </a:xfrm>
              <a:prstGeom prst="ellipse">
                <a:avLst/>
              </a:prstGeom>
              <a:solidFill>
                <a:schemeClr val="accent1">
                  <a:alpha val="36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0022" name="Oval 38"/>
              <p:cNvSpPr>
                <a:spLocks noChangeArrowheads="1"/>
              </p:cNvSpPr>
              <p:nvPr/>
            </p:nvSpPr>
            <p:spPr bwMode="auto">
              <a:xfrm>
                <a:off x="1186" y="1815"/>
                <a:ext cx="150" cy="150"/>
              </a:xfrm>
              <a:prstGeom prst="ellipse">
                <a:avLst/>
              </a:prstGeom>
              <a:solidFill>
                <a:schemeClr val="accent1">
                  <a:alpha val="36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0023" name="Oval 39"/>
              <p:cNvSpPr>
                <a:spLocks noChangeArrowheads="1"/>
              </p:cNvSpPr>
              <p:nvPr/>
            </p:nvSpPr>
            <p:spPr bwMode="auto">
              <a:xfrm>
                <a:off x="1192" y="1568"/>
                <a:ext cx="150" cy="150"/>
              </a:xfrm>
              <a:prstGeom prst="ellipse">
                <a:avLst/>
              </a:prstGeom>
              <a:solidFill>
                <a:schemeClr val="accent1">
                  <a:alpha val="36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0024" name="Oval 40"/>
              <p:cNvSpPr>
                <a:spLocks noChangeArrowheads="1"/>
              </p:cNvSpPr>
              <p:nvPr/>
            </p:nvSpPr>
            <p:spPr bwMode="auto">
              <a:xfrm>
                <a:off x="1162" y="1067"/>
                <a:ext cx="150" cy="150"/>
              </a:xfrm>
              <a:prstGeom prst="ellipse">
                <a:avLst/>
              </a:prstGeom>
              <a:solidFill>
                <a:schemeClr val="accent1">
                  <a:alpha val="36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0025" name="Oval 41"/>
              <p:cNvSpPr>
                <a:spLocks noChangeArrowheads="1"/>
              </p:cNvSpPr>
              <p:nvPr/>
            </p:nvSpPr>
            <p:spPr bwMode="auto">
              <a:xfrm>
                <a:off x="1209" y="859"/>
                <a:ext cx="150" cy="150"/>
              </a:xfrm>
              <a:prstGeom prst="ellipse">
                <a:avLst/>
              </a:prstGeom>
              <a:solidFill>
                <a:schemeClr val="accent1">
                  <a:alpha val="36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0026" name="Oval 42"/>
              <p:cNvSpPr>
                <a:spLocks noChangeArrowheads="1"/>
              </p:cNvSpPr>
              <p:nvPr/>
            </p:nvSpPr>
            <p:spPr bwMode="auto">
              <a:xfrm>
                <a:off x="1209" y="575"/>
                <a:ext cx="150" cy="150"/>
              </a:xfrm>
              <a:prstGeom prst="ellipse">
                <a:avLst/>
              </a:prstGeom>
              <a:solidFill>
                <a:schemeClr val="accent1">
                  <a:alpha val="36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0027" name="Oval 43"/>
              <p:cNvSpPr>
                <a:spLocks noChangeArrowheads="1"/>
              </p:cNvSpPr>
              <p:nvPr/>
            </p:nvSpPr>
            <p:spPr bwMode="auto">
              <a:xfrm>
                <a:off x="1412" y="1221"/>
                <a:ext cx="150" cy="150"/>
              </a:xfrm>
              <a:prstGeom prst="ellipse">
                <a:avLst/>
              </a:prstGeom>
              <a:solidFill>
                <a:srgbClr val="00FFFF">
                  <a:alpha val="36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0028" name="Oval 44"/>
              <p:cNvSpPr>
                <a:spLocks noChangeArrowheads="1"/>
              </p:cNvSpPr>
              <p:nvPr/>
            </p:nvSpPr>
            <p:spPr bwMode="auto">
              <a:xfrm>
                <a:off x="1168" y="2757"/>
                <a:ext cx="150" cy="150"/>
              </a:xfrm>
              <a:prstGeom prst="ellipse">
                <a:avLst/>
              </a:prstGeom>
              <a:solidFill>
                <a:srgbClr val="00FFFF">
                  <a:alpha val="36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2713" y="2895"/>
              <a:ext cx="1043" cy="167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1" grpId="0" animBg="1"/>
      <p:bldP spid="169992" grpId="0" animBg="1"/>
      <p:bldP spid="169993" grpId="0" animBg="1"/>
      <p:bldP spid="169996" grpId="0" animBg="1"/>
      <p:bldP spid="169997" grpId="0" animBg="1"/>
      <p:bldP spid="169998" grpId="0" animBg="1"/>
      <p:bldP spid="169999" grpId="0" animBg="1"/>
      <p:bldP spid="170000" grpId="0" animBg="1"/>
      <p:bldP spid="170010" grpId="0" animBg="1"/>
      <p:bldP spid="170011" grpId="0" animBg="1"/>
      <p:bldP spid="170013" grpId="0" animBg="1"/>
      <p:bldP spid="170016" grpId="0" animBg="1"/>
      <p:bldP spid="170017" grpId="0" animBg="1"/>
      <p:bldP spid="170030" grpId="0" animBg="1"/>
      <p:bldP spid="1700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Microinstruction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13652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3600"/>
              <a:t>JAM: three Jumping bits</a:t>
            </a:r>
          </a:p>
          <a:p>
            <a:pPr>
              <a:buFontTx/>
              <a:buChar char="•"/>
            </a:pPr>
            <a:endParaRPr lang="en-US" sz="3600"/>
          </a:p>
        </p:txBody>
      </p:sp>
      <p:pic>
        <p:nvPicPr>
          <p:cNvPr id="172036" name="Picture 4" descr="4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500313"/>
            <a:ext cx="8104188" cy="3498850"/>
          </a:xfrm>
          <a:prstGeom prst="rect">
            <a:avLst/>
          </a:prstGeom>
          <a:noFill/>
        </p:spPr>
      </p:pic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2674938" y="2795588"/>
            <a:ext cx="715962" cy="1087437"/>
          </a:xfrm>
          <a:prstGeom prst="rect">
            <a:avLst/>
          </a:prstGeom>
          <a:solidFill>
            <a:srgbClr val="FFFF00">
              <a:alpha val="22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  <p:bldP spid="172037" grpId="0" animBg="1"/>
      <p:bldP spid="17203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IJVM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8875"/>
            <a:ext cx="7808913" cy="539432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3600" dirty="0"/>
              <a:t>Integer JVM	</a:t>
            </a:r>
          </a:p>
          <a:p>
            <a:pPr lvl="1">
              <a:buFontTx/>
              <a:buChar char="•"/>
            </a:pPr>
            <a:r>
              <a:rPr lang="en-US" sz="3200" dirty="0"/>
              <a:t>Subset of JVM</a:t>
            </a:r>
          </a:p>
          <a:p>
            <a:pPr>
              <a:buFontTx/>
              <a:buChar char="•"/>
            </a:pPr>
            <a:r>
              <a:rPr lang="en-US" sz="3600" dirty="0"/>
              <a:t>Will design hardware to interpret IJVM byte code (Java assembly language)</a:t>
            </a:r>
          </a:p>
          <a:p>
            <a:pPr>
              <a:buFontTx/>
              <a:buChar char="•"/>
            </a:pPr>
            <a:r>
              <a:rPr lang="en-US" sz="3600" dirty="0" err="1"/>
              <a:t>Microprogram</a:t>
            </a:r>
            <a:r>
              <a:rPr lang="en-US" sz="3600" dirty="0"/>
              <a:t> (in ROM)</a:t>
            </a:r>
          </a:p>
          <a:p>
            <a:pPr lvl="1">
              <a:buFontTx/>
              <a:buChar char="•"/>
            </a:pPr>
            <a:r>
              <a:rPr lang="en-US" sz="3200" dirty="0"/>
              <a:t>Fetch-decode-execute IJVM instructions</a:t>
            </a:r>
          </a:p>
          <a:p>
            <a:pPr lvl="1">
              <a:buFontTx/>
              <a:buChar char="•"/>
            </a:pPr>
            <a:r>
              <a:rPr lang="en-US" sz="3200" dirty="0"/>
              <a:t>interpreter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Next MI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7858125" y="4319588"/>
            <a:ext cx="1100138" cy="209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6877050" y="2676525"/>
            <a:ext cx="0" cy="3714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6272213" y="3008313"/>
            <a:ext cx="209550" cy="304800"/>
          </a:xfrm>
          <a:prstGeom prst="rect">
            <a:avLst/>
          </a:prstGeom>
          <a:solidFill>
            <a:srgbClr val="FF33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6361113" y="3311525"/>
            <a:ext cx="0" cy="10461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 flipH="1" flipV="1">
            <a:off x="4718050" y="1627188"/>
            <a:ext cx="12700" cy="25320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1018" name="AutoShape 10"/>
          <p:cNvSpPr>
            <a:spLocks noChangeArrowheads="1"/>
          </p:cNvSpPr>
          <p:nvPr/>
        </p:nvSpPr>
        <p:spPr bwMode="auto">
          <a:xfrm>
            <a:off x="292100" y="4637088"/>
            <a:ext cx="3883025" cy="1295400"/>
          </a:xfrm>
          <a:prstGeom prst="wedgeRoundRectCallout">
            <a:avLst>
              <a:gd name="adj1" fmla="val 58792"/>
              <a:gd name="adj2" fmla="val -794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/>
              <a:t>(JAMZ AND Z) OR</a:t>
            </a:r>
          </a:p>
          <a:p>
            <a:pPr algn="l"/>
            <a:r>
              <a:rPr lang="en-US"/>
              <a:t>(JAMN AND N) OR</a:t>
            </a:r>
          </a:p>
          <a:p>
            <a:pPr algn="l"/>
            <a:r>
              <a:rPr lang="en-US"/>
              <a:t>NEXT_ADRRESS[8] </a:t>
            </a:r>
          </a:p>
        </p:txBody>
      </p:sp>
      <p:sp>
        <p:nvSpPr>
          <p:cNvPr id="171019" name="AutoShape 11"/>
          <p:cNvSpPr>
            <a:spLocks noChangeArrowheads="1"/>
          </p:cNvSpPr>
          <p:nvPr/>
        </p:nvSpPr>
        <p:spPr bwMode="auto">
          <a:xfrm>
            <a:off x="317500" y="1430338"/>
            <a:ext cx="3883025" cy="2130425"/>
          </a:xfrm>
          <a:prstGeom prst="wedgeRoundRectCallout">
            <a:avLst>
              <a:gd name="adj1" fmla="val 62185"/>
              <a:gd name="adj2" fmla="val -4716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/>
              <a:t>Either:</a:t>
            </a:r>
          </a:p>
          <a:p>
            <a:pPr algn="l">
              <a:buFontTx/>
              <a:buChar char="•"/>
            </a:pPr>
            <a:r>
              <a:rPr lang="en-US"/>
              <a:t> NEXT_ADDRESS does not change, or</a:t>
            </a:r>
          </a:p>
          <a:p>
            <a:pPr algn="l">
              <a:buFontTx/>
              <a:buChar char="•"/>
            </a:pPr>
            <a:r>
              <a:rPr lang="en-US"/>
              <a:t> NEXT_ADDRESS[8] is set to 1</a:t>
            </a:r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H="1">
            <a:off x="5089525" y="4371975"/>
            <a:ext cx="1258888" cy="111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 animBg="1"/>
      <p:bldP spid="171014" grpId="0" animBg="1"/>
      <p:bldP spid="171016" grpId="0" animBg="1"/>
      <p:bldP spid="171017" grpId="0" animBg="1"/>
      <p:bldP spid="171018" grpId="0" animBg="1"/>
      <p:bldP spid="171019" grpId="0" animBg="1"/>
      <p:bldP spid="1710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Microinstruction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/>
              <a:t>A microinstruction with JAMZ set to 1 has two potential successors.</a:t>
            </a:r>
          </a:p>
        </p:txBody>
      </p:sp>
      <p:pic>
        <p:nvPicPr>
          <p:cNvPr id="81924" name="Picture 4" descr="4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888" y="2055813"/>
            <a:ext cx="8085137" cy="2682875"/>
          </a:xfrm>
          <a:prstGeom prst="rect">
            <a:avLst/>
          </a:prstGeom>
          <a:noFill/>
        </p:spPr>
      </p:pic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377950" y="3273425"/>
            <a:ext cx="5818188" cy="503238"/>
          </a:xfrm>
          <a:prstGeom prst="rect">
            <a:avLst/>
          </a:prstGeom>
          <a:solidFill>
            <a:srgbClr val="FFFF00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rial" charset="0"/>
                <a:cs typeface="Arial" charset="0"/>
              </a:rPr>
              <a:t>Next if Z flip-flop = 0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1363663" y="4213225"/>
            <a:ext cx="5818187" cy="503238"/>
          </a:xfrm>
          <a:prstGeom prst="rect">
            <a:avLst/>
          </a:prstGeom>
          <a:solidFill>
            <a:srgbClr val="FFFF00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latin typeface="Arial" charset="0"/>
                <a:cs typeface="Arial" charset="0"/>
              </a:rPr>
              <a:t>Next if Z flip-flop = 1</a:t>
            </a:r>
          </a:p>
        </p:txBody>
      </p:sp>
      <p:sp>
        <p:nvSpPr>
          <p:cNvPr id="9" name="Line Callout 3 8"/>
          <p:cNvSpPr/>
          <p:nvPr/>
        </p:nvSpPr>
        <p:spPr bwMode="auto">
          <a:xfrm>
            <a:off x="3816096" y="1146048"/>
            <a:ext cx="1609344" cy="49987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49109"/>
              <a:gd name="adj8" fmla="val -3787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JAMZ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  <p:bldP spid="81927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7858125" y="4319588"/>
            <a:ext cx="1100138" cy="209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73061" name="Line 5"/>
          <p:cNvSpPr>
            <a:spLocks noChangeShapeType="1"/>
          </p:cNvSpPr>
          <p:nvPr/>
        </p:nvSpPr>
        <p:spPr bwMode="auto">
          <a:xfrm>
            <a:off x="6877050" y="2676525"/>
            <a:ext cx="0" cy="3714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6272213" y="3008313"/>
            <a:ext cx="209550" cy="304800"/>
          </a:xfrm>
          <a:prstGeom prst="rect">
            <a:avLst/>
          </a:prstGeom>
          <a:solidFill>
            <a:srgbClr val="FF33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73064" name="Line 8"/>
          <p:cNvSpPr>
            <a:spLocks noChangeShapeType="1"/>
          </p:cNvSpPr>
          <p:nvPr/>
        </p:nvSpPr>
        <p:spPr bwMode="auto">
          <a:xfrm flipH="1">
            <a:off x="5459413" y="2954338"/>
            <a:ext cx="887412" cy="15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3065" name="Line 9"/>
          <p:cNvSpPr>
            <a:spLocks noChangeShapeType="1"/>
          </p:cNvSpPr>
          <p:nvPr/>
        </p:nvSpPr>
        <p:spPr bwMode="auto">
          <a:xfrm flipH="1" flipV="1">
            <a:off x="5405438" y="1843088"/>
            <a:ext cx="0" cy="1098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73066" name="AutoShape 10"/>
          <p:cNvSpPr>
            <a:spLocks noChangeArrowheads="1"/>
          </p:cNvSpPr>
          <p:nvPr/>
        </p:nvSpPr>
        <p:spPr bwMode="auto">
          <a:xfrm>
            <a:off x="649288" y="3192463"/>
            <a:ext cx="3883025" cy="2500312"/>
          </a:xfrm>
          <a:prstGeom prst="wedgeRoundRectCallout">
            <a:avLst>
              <a:gd name="adj1" fmla="val 62880"/>
              <a:gd name="adj2" fmla="val -1048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/>
              <a:t>If JMPC == 1</a:t>
            </a:r>
          </a:p>
          <a:p>
            <a:pPr algn="l">
              <a:buFontTx/>
              <a:buChar char="•"/>
            </a:pPr>
            <a:r>
              <a:rPr lang="en-US"/>
              <a:t> MBR OR (bw) NEXT_ADDRESS[0..7]</a:t>
            </a:r>
          </a:p>
          <a:p>
            <a:pPr algn="l"/>
            <a:r>
              <a:rPr lang="en-US"/>
              <a:t>Else</a:t>
            </a:r>
          </a:p>
          <a:p>
            <a:pPr algn="l">
              <a:buFontTx/>
              <a:buChar char="•"/>
            </a:pPr>
            <a:r>
              <a:rPr lang="en-US"/>
              <a:t> Pass NEXT_ADDRESS as is from previous 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/>
      <p:bldP spid="173062" grpId="0" animBg="1"/>
      <p:bldP spid="173064" grpId="0" animBg="1"/>
      <p:bldP spid="173065" grpId="0" animBg="1"/>
      <p:bldP spid="17306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135438" cy="1143000"/>
          </a:xfrm>
        </p:spPr>
        <p:txBody>
          <a:bodyPr/>
          <a:lstStyle/>
          <a:p>
            <a:r>
              <a:rPr lang="en-US"/>
              <a:t>JMPC &amp; MBR</a:t>
            </a:r>
          </a:p>
        </p:txBody>
      </p:sp>
      <p:pic>
        <p:nvPicPr>
          <p:cNvPr id="17408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150" y="149225"/>
            <a:ext cx="4229100" cy="2638425"/>
          </a:xfrm>
          <a:prstGeom prst="rect">
            <a:avLst/>
          </a:prstGeom>
          <a:noFill/>
        </p:spPr>
      </p:pic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454025" y="2522538"/>
            <a:ext cx="8308975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/>
              <a:t>When JMPC == 1, NEXT_ADDRESS[0..7] is typically 0’s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/>
              <a:t>NEXT_ADDRESS[8] = 0 or 1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/>
              <a:t>MBR has a fetched </a:t>
            </a:r>
            <a:r>
              <a:rPr lang="en-US" sz="2800" dirty="0" err="1"/>
              <a:t>opcode</a:t>
            </a:r>
            <a:r>
              <a:rPr lang="en-US" sz="2800" dirty="0"/>
              <a:t> from main memory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err="1"/>
              <a:t>Or</a:t>
            </a:r>
            <a:r>
              <a:rPr lang="en-US" sz="2800" dirty="0" err="1"/>
              <a:t>ing</a:t>
            </a:r>
            <a:r>
              <a:rPr lang="en-US" sz="2800" dirty="0"/>
              <a:t> </a:t>
            </a:r>
            <a:r>
              <a:rPr lang="en-US" sz="2800" dirty="0" err="1"/>
              <a:t>Next_ADDRESS</a:t>
            </a:r>
            <a:r>
              <a:rPr lang="en-US" sz="2800" dirty="0"/>
              <a:t>[0..7] with MBR gives a unique address in the micro store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/>
              <a:t>This address is the first microinstruction where interpretation of the </a:t>
            </a:r>
            <a:r>
              <a:rPr lang="en-US" sz="2800" dirty="0" err="1"/>
              <a:t>opcode</a:t>
            </a:r>
            <a:r>
              <a:rPr lang="en-US" sz="2800" dirty="0"/>
              <a:t> starts</a:t>
            </a:r>
          </a:p>
        </p:txBody>
      </p: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7877175" y="188913"/>
            <a:ext cx="398463" cy="1643062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/>
              <a:t>1</a:t>
            </a: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4775200" y="163513"/>
            <a:ext cx="306388" cy="1643062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/>
              <a:t>1</a:t>
            </a:r>
          </a:p>
          <a:p>
            <a:r>
              <a:rPr lang="en-US" sz="1200" b="1"/>
              <a:t>Or</a:t>
            </a:r>
          </a:p>
          <a:p>
            <a:r>
              <a:rPr lang="en-US" sz="4000" b="1"/>
              <a:t>0</a:t>
            </a: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5106988" y="149225"/>
            <a:ext cx="333375" cy="1643063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/>
              <a:t>0</a:t>
            </a:r>
          </a:p>
        </p:txBody>
      </p:sp>
      <p:sp>
        <p:nvSpPr>
          <p:cNvPr id="174099" name="Rectangle 19"/>
          <p:cNvSpPr>
            <a:spLocks noChangeArrowheads="1"/>
          </p:cNvSpPr>
          <p:nvPr/>
        </p:nvSpPr>
        <p:spPr bwMode="auto">
          <a:xfrm>
            <a:off x="5491163" y="149225"/>
            <a:ext cx="333375" cy="1643063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/>
              <a:t>0</a:t>
            </a:r>
          </a:p>
        </p:txBody>
      </p:sp>
      <p:sp>
        <p:nvSpPr>
          <p:cNvPr id="174100" name="Rectangle 20"/>
          <p:cNvSpPr>
            <a:spLocks noChangeArrowheads="1"/>
          </p:cNvSpPr>
          <p:nvPr/>
        </p:nvSpPr>
        <p:spPr bwMode="auto">
          <a:xfrm>
            <a:off x="5900738" y="149225"/>
            <a:ext cx="333375" cy="1643063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/>
              <a:t>0</a:t>
            </a:r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6324600" y="149225"/>
            <a:ext cx="333375" cy="1643063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/>
              <a:t>0</a:t>
            </a:r>
          </a:p>
        </p:txBody>
      </p: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6735763" y="163513"/>
            <a:ext cx="333375" cy="1643062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/>
              <a:t>0</a:t>
            </a:r>
          </a:p>
        </p:txBody>
      </p:sp>
      <p:sp>
        <p:nvSpPr>
          <p:cNvPr id="174103" name="Rectangle 23"/>
          <p:cNvSpPr>
            <a:spLocks noChangeArrowheads="1"/>
          </p:cNvSpPr>
          <p:nvPr/>
        </p:nvSpPr>
        <p:spPr bwMode="auto">
          <a:xfrm>
            <a:off x="7121525" y="163513"/>
            <a:ext cx="333375" cy="1643062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/>
              <a:t>0</a:t>
            </a: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7494588" y="163513"/>
            <a:ext cx="333375" cy="1643062"/>
          </a:xfrm>
          <a:prstGeom prst="rect">
            <a:avLst/>
          </a:prstGeom>
          <a:solidFill>
            <a:srgbClr val="FFFF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8" grpId="0" uiExpand="1" build="allAtOnce"/>
      <p:bldP spid="174090" grpId="0" animBg="1"/>
      <p:bldP spid="174092" grpId="0" animBg="1"/>
      <p:bldP spid="174093" grpId="0" animBg="1"/>
      <p:bldP spid="174099" grpId="0" animBg="1"/>
      <p:bldP spid="174100" grpId="0" animBg="1"/>
      <p:bldP spid="174101" grpId="0" animBg="1"/>
      <p:bldP spid="174102" grpId="0" animBg="1"/>
      <p:bldP spid="174103" grpId="0" animBg="1"/>
      <p:bldP spid="17410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MBR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7858125" y="4319588"/>
            <a:ext cx="1100138" cy="209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4870" name="Line 6"/>
          <p:cNvSpPr>
            <a:spLocks noChangeShapeType="1"/>
          </p:cNvSpPr>
          <p:nvPr/>
        </p:nvSpPr>
        <p:spPr bwMode="auto">
          <a:xfrm>
            <a:off x="2570163" y="1816100"/>
            <a:ext cx="233362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2505075" y="1922463"/>
            <a:ext cx="211138" cy="212725"/>
          </a:xfrm>
          <a:prstGeom prst="rect">
            <a:avLst/>
          </a:prstGeom>
          <a:solidFill>
            <a:srgbClr val="FF3300">
              <a:alpha val="5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>
            <a:off x="5472113" y="1471613"/>
            <a:ext cx="1366837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 flipV="1">
            <a:off x="5100638" y="1470025"/>
            <a:ext cx="14287" cy="25241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6807200" y="1476375"/>
            <a:ext cx="3175" cy="3143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5699125" y="1868488"/>
            <a:ext cx="2438400" cy="822325"/>
          </a:xfrm>
          <a:prstGeom prst="rect">
            <a:avLst/>
          </a:prstGeom>
          <a:solidFill>
            <a:srgbClr val="FF33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>
            <a:off x="6877050" y="2676525"/>
            <a:ext cx="0" cy="3714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5686425" y="3008313"/>
            <a:ext cx="2438400" cy="304800"/>
          </a:xfrm>
          <a:prstGeom prst="rect">
            <a:avLst/>
          </a:prstGeom>
          <a:solidFill>
            <a:srgbClr val="FF3300">
              <a:alpha val="46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 animBg="1"/>
      <p:bldP spid="164872" grpId="0" animBg="1"/>
      <p:bldP spid="164873" grpId="0" animBg="1"/>
      <p:bldP spid="164874" grpId="0" animBg="1"/>
      <p:bldP spid="164875" grpId="0" animBg="1"/>
      <p:bldP spid="164876" grpId="0" animBg="1"/>
      <p:bldP spid="16487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Path Timing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62575"/>
            <a:ext cx="5154613" cy="7143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Timing diagram of one data path cycle.</a:t>
            </a:r>
          </a:p>
        </p:txBody>
      </p:sp>
      <p:pic>
        <p:nvPicPr>
          <p:cNvPr id="176132" name="Picture 4" descr="4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6988" y="1393825"/>
            <a:ext cx="6738937" cy="3959225"/>
          </a:xfrm>
          <a:prstGeom prst="rect">
            <a:avLst/>
          </a:prstGeom>
          <a:noFill/>
        </p:spPr>
      </p:pic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598613" y="3930650"/>
            <a:ext cx="944562" cy="942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Load</a:t>
            </a:r>
          </a:p>
          <a:p>
            <a:r>
              <a:rPr lang="en-US" sz="1400" b="1">
                <a:latin typeface="Arial" charset="0"/>
                <a:cs typeface="Arial" charset="0"/>
              </a:rPr>
              <a:t>MIR</a:t>
            </a:r>
          </a:p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MIR = </a:t>
            </a:r>
          </a:p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CS[MPC]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2697163" y="4473575"/>
            <a:ext cx="9445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N &amp; Z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4838700" y="1263650"/>
            <a:ext cx="21907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Including MDR and MBR, if at all, from cycle 0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4568825" y="4208463"/>
            <a:ext cx="2190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Need MBR, N, and 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animBg="1"/>
      <p:bldP spid="176134" grpId="0" animBg="1"/>
      <p:bldP spid="176135" grpId="0"/>
      <p:bldP spid="1761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4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38" y="265113"/>
            <a:ext cx="8451850" cy="6207125"/>
          </a:xfrm>
          <a:prstGeom prst="rect">
            <a:avLst/>
          </a:prstGeom>
          <a:noFill/>
        </p:spPr>
      </p:pic>
      <p:sp>
        <p:nvSpPr>
          <p:cNvPr id="175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703263"/>
          </a:xfrm>
        </p:spPr>
        <p:txBody>
          <a:bodyPr/>
          <a:lstStyle/>
          <a:p>
            <a:pPr algn="l"/>
            <a:r>
              <a:rPr lang="en-US" sz="4000"/>
              <a:t>Mic-1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7858125" y="4319588"/>
            <a:ext cx="1100138" cy="2093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Clock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The time it takes for DP cycle (microinstruction execution) defines the CPU clock speed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For example, a 3.0 GHz CPU can execute 3 billion microinstructions per second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 smtClean="0"/>
              <a:t>Or, 3 microinstructions in a nanosecond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(1)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5730875"/>
            <a:ext cx="8942387" cy="8223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An interpreter for a simple computer (written in Java).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1389063"/>
            <a:ext cx="8542337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659063" y="5218113"/>
            <a:ext cx="1646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(2)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5730875"/>
            <a:ext cx="8942387" cy="8223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An interpreter for a simple computer (written in Java).</a:t>
            </a:r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160463"/>
            <a:ext cx="79771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/>
              <a:t>IJVM Data Path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111250"/>
            <a:ext cx="4106863" cy="5214938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Char char="•"/>
            </a:pPr>
            <a:r>
              <a:rPr lang="en-US" dirty="0"/>
              <a:t>32–bit registers (except MBR: 8-bit register)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 dirty="0"/>
              <a:t>Registers accessible only by the </a:t>
            </a:r>
            <a:r>
              <a:rPr lang="en-US" dirty="0" err="1"/>
              <a:t>microprogram</a:t>
            </a:r>
            <a:endParaRPr lang="en-US" dirty="0"/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 dirty="0"/>
              <a:t>Correspond to a variable with a similar name in ISA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 dirty="0"/>
              <a:t>Registers drive their contents onto the </a:t>
            </a:r>
            <a:r>
              <a:rPr lang="en-US" b="1" dirty="0"/>
              <a:t>B-Bus</a:t>
            </a:r>
            <a:r>
              <a:rPr lang="en-US" dirty="0"/>
              <a:t> to the ALU</a:t>
            </a:r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 dirty="0"/>
              <a:t>ALU output drives the shifter and then the </a:t>
            </a:r>
            <a:r>
              <a:rPr lang="en-US" b="1" dirty="0"/>
              <a:t>C-Bus</a:t>
            </a:r>
            <a:endParaRPr lang="en-US" dirty="0"/>
          </a:p>
          <a:p>
            <a:pPr>
              <a:spcBef>
                <a:spcPct val="5000"/>
              </a:spcBef>
              <a:buFontTx/>
              <a:buChar char="•"/>
            </a:pPr>
            <a:r>
              <a:rPr lang="en-US" dirty="0"/>
              <a:t>C-Bus can write any register(s)</a:t>
            </a:r>
            <a:endParaRPr lang="en-US" b="1" dirty="0"/>
          </a:p>
          <a:p>
            <a:pPr>
              <a:spcBef>
                <a:spcPct val="5000"/>
              </a:spcBef>
              <a:buFontTx/>
              <a:buChar char="•"/>
            </a:pPr>
            <a:endParaRPr lang="en-US" dirty="0"/>
          </a:p>
        </p:txBody>
      </p:sp>
      <p:pic>
        <p:nvPicPr>
          <p:cNvPr id="75780" name="Picture 4" descr="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963" y="242888"/>
            <a:ext cx="4194175" cy="620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Tanenbaum</a:t>
            </a:r>
            <a:r>
              <a:rPr lang="en-US" dirty="0"/>
              <a:t>, Structured Computer Organization, Fifth Edition, (c) 2006 Pearson Education, Inc. All rights reserved. 0-13-148521-0 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-26988"/>
            <a:ext cx="8828087" cy="1143001"/>
          </a:xfrm>
        </p:spPr>
        <p:txBody>
          <a:bodyPr/>
          <a:lstStyle/>
          <a:p>
            <a:pPr algn="l"/>
            <a:r>
              <a:rPr lang="en-US"/>
              <a:t>ALU</a:t>
            </a:r>
          </a:p>
        </p:txBody>
      </p:sp>
      <p:pic>
        <p:nvPicPr>
          <p:cNvPr id="140292" name="Picture 4" descr="4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2963" y="242888"/>
            <a:ext cx="4194175" cy="6207125"/>
          </a:xfrm>
          <a:prstGeom prst="rect">
            <a:avLst/>
          </a:prstGeom>
          <a:noFill/>
        </p:spPr>
      </p:pic>
      <p:sp>
        <p:nvSpPr>
          <p:cNvPr id="140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0296" name="Group 8"/>
          <p:cNvGrpSpPr>
            <a:grpSpLocks/>
          </p:cNvGrpSpPr>
          <p:nvPr/>
        </p:nvGrpSpPr>
        <p:grpSpPr bwMode="auto">
          <a:xfrm>
            <a:off x="173038" y="1341438"/>
            <a:ext cx="4530725" cy="3527425"/>
            <a:chOff x="109" y="845"/>
            <a:chExt cx="2854" cy="2222"/>
          </a:xfrm>
        </p:grpSpPr>
        <p:sp>
          <p:nvSpPr>
            <p:cNvPr id="140294" name="AutoShape 6"/>
            <p:cNvSpPr>
              <a:spLocks noChangeArrowheads="1"/>
            </p:cNvSpPr>
            <p:nvPr/>
          </p:nvSpPr>
          <p:spPr bwMode="auto">
            <a:xfrm>
              <a:off x="109" y="968"/>
              <a:ext cx="2854" cy="1937"/>
            </a:xfrm>
            <a:prstGeom prst="wedgeRoundRectCallout">
              <a:avLst>
                <a:gd name="adj1" fmla="val 90995"/>
                <a:gd name="adj2" fmla="val 7989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40295" name="Picture 7" descr="3-1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" y="845"/>
              <a:ext cx="2513" cy="2222"/>
            </a:xfrm>
            <a:prstGeom prst="rect">
              <a:avLst/>
            </a:prstGeom>
            <a:noFill/>
          </p:spPr>
        </p:pic>
      </p:grp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498475" y="5060950"/>
            <a:ext cx="410686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l">
              <a:spcBef>
                <a:spcPct val="5000"/>
              </a:spcBef>
              <a:buClr>
                <a:schemeClr val="accent2"/>
              </a:buClr>
            </a:pPr>
            <a:r>
              <a:rPr lang="en-US" dirty="0" smtClean="0"/>
              <a:t>Except: </a:t>
            </a:r>
            <a:r>
              <a:rPr lang="en-US" dirty="0"/>
              <a:t>32-bit ALU</a:t>
            </a:r>
            <a:endParaRPr lang="en-US" b="1" dirty="0"/>
          </a:p>
          <a:p>
            <a:pPr marL="609600" indent="-609600" algn="l">
              <a:spcBef>
                <a:spcPct val="5000"/>
              </a:spcBef>
              <a:buClr>
                <a:schemeClr val="accent2"/>
              </a:buClr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7" grpId="0" build="p"/>
    </p:bldLst>
  </p:timing>
</p:sld>
</file>

<file path=ppt/theme/theme1.xml><?xml version="1.0" encoding="utf-8"?>
<a:theme xmlns:a="http://schemas.openxmlformats.org/drawingml/2006/main" name="TannnenbaumTemplate">
  <a:themeElements>
    <a:clrScheme name="Tannnenbaum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nenbaum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nnnenbaum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nenbaum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TannnenbaumTemplate</Template>
  <TotalTime>7960</TotalTime>
  <Words>1829</Words>
  <Application>Microsoft Office PowerPoint</Application>
  <PresentationFormat>On-screen Show (4:3)</PresentationFormat>
  <Paragraphs>323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Symbol</vt:lpstr>
      <vt:lpstr>Times New Roman</vt:lpstr>
      <vt:lpstr>TannnenbaumTemplate</vt:lpstr>
      <vt:lpstr>Microarchitecture  Design &amp; Operation</vt:lpstr>
      <vt:lpstr>The Data path</vt:lpstr>
      <vt:lpstr>Objectives</vt:lpstr>
      <vt:lpstr>Contemporary Multilevel Machines</vt:lpstr>
      <vt:lpstr>Example: IJVM</vt:lpstr>
      <vt:lpstr>Interpreter (1)</vt:lpstr>
      <vt:lpstr>Interpreter (2)</vt:lpstr>
      <vt:lpstr>IJVM Data Path</vt:lpstr>
      <vt:lpstr>ALU</vt:lpstr>
      <vt:lpstr>ALU Controls</vt:lpstr>
      <vt:lpstr>ALU Signal Combinations</vt:lpstr>
      <vt:lpstr>AND Function (00)</vt:lpstr>
      <vt:lpstr>OR Function (01)</vt:lpstr>
      <vt:lpstr>NOT Function (10)</vt:lpstr>
      <vt:lpstr>Adder Function (11)</vt:lpstr>
      <vt:lpstr>ALU Inputs</vt:lpstr>
      <vt:lpstr>Shifter</vt:lpstr>
      <vt:lpstr>Data Path Timing</vt:lpstr>
      <vt:lpstr>Data Path Timing</vt:lpstr>
      <vt:lpstr>Registers</vt:lpstr>
      <vt:lpstr>Control Signals</vt:lpstr>
      <vt:lpstr>Memory  Operation</vt:lpstr>
      <vt:lpstr>Memory  Operation</vt:lpstr>
      <vt:lpstr>Word Addressing</vt:lpstr>
      <vt:lpstr>Byte Addressing</vt:lpstr>
      <vt:lpstr>Data Path Cycle</vt:lpstr>
      <vt:lpstr>Memory Operation Timing</vt:lpstr>
      <vt:lpstr>Control Signals</vt:lpstr>
      <vt:lpstr>Controlling the Data Path</vt:lpstr>
      <vt:lpstr>Controlling the Data Path</vt:lpstr>
      <vt:lpstr>Microinstructions</vt:lpstr>
      <vt:lpstr>4-16 Decoder</vt:lpstr>
      <vt:lpstr>4-16 Decoder</vt:lpstr>
      <vt:lpstr>4-16 Decoder</vt:lpstr>
      <vt:lpstr>4-16 Decoder</vt:lpstr>
      <vt:lpstr>Mic-1</vt:lpstr>
      <vt:lpstr>Sequencer</vt:lpstr>
      <vt:lpstr>Mic-1</vt:lpstr>
      <vt:lpstr>Mic-1</vt:lpstr>
      <vt:lpstr>Next Microinstruction</vt:lpstr>
      <vt:lpstr>Mic-1</vt:lpstr>
      <vt:lpstr>Mic-1</vt:lpstr>
      <vt:lpstr>Mic-1</vt:lpstr>
      <vt:lpstr>Notes</vt:lpstr>
      <vt:lpstr>Notes</vt:lpstr>
      <vt:lpstr>Mic-1</vt:lpstr>
      <vt:lpstr>Data Path Timing</vt:lpstr>
      <vt:lpstr>Mic-1</vt:lpstr>
      <vt:lpstr>Next Microinstruction</vt:lpstr>
      <vt:lpstr>Next MI</vt:lpstr>
      <vt:lpstr>Next Microinstruction</vt:lpstr>
      <vt:lpstr>Mic-1</vt:lpstr>
      <vt:lpstr>JMPC &amp; MBR</vt:lpstr>
      <vt:lpstr>MBR</vt:lpstr>
      <vt:lpstr>Data Path Timing</vt:lpstr>
      <vt:lpstr>Mic-1</vt:lpstr>
      <vt:lpstr>CPU Clock Speed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Microarchitecture Level</dc:title>
  <dc:creator>Steve Armstrong</dc:creator>
  <cp:lastModifiedBy>Jalal Kawash</cp:lastModifiedBy>
  <cp:revision>830</cp:revision>
  <dcterms:created xsi:type="dcterms:W3CDTF">2005-03-16T00:55:23Z</dcterms:created>
  <dcterms:modified xsi:type="dcterms:W3CDTF">2015-05-11T22:23:02Z</dcterms:modified>
</cp:coreProperties>
</file>