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4"/>
  </p:notesMasterIdLst>
  <p:sldIdLst>
    <p:sldId id="392" r:id="rId2"/>
    <p:sldId id="393" r:id="rId3"/>
    <p:sldId id="420" r:id="rId4"/>
    <p:sldId id="411" r:id="rId5"/>
    <p:sldId id="394" r:id="rId6"/>
    <p:sldId id="383" r:id="rId7"/>
    <p:sldId id="384" r:id="rId8"/>
    <p:sldId id="385" r:id="rId9"/>
    <p:sldId id="386" r:id="rId10"/>
    <p:sldId id="387" r:id="rId11"/>
    <p:sldId id="339" r:id="rId12"/>
    <p:sldId id="340" r:id="rId13"/>
    <p:sldId id="341" r:id="rId14"/>
    <p:sldId id="342" r:id="rId15"/>
    <p:sldId id="412" r:id="rId16"/>
    <p:sldId id="343" r:id="rId17"/>
    <p:sldId id="329" r:id="rId18"/>
    <p:sldId id="345" r:id="rId19"/>
    <p:sldId id="344" r:id="rId20"/>
    <p:sldId id="347" r:id="rId21"/>
    <p:sldId id="348" r:id="rId22"/>
    <p:sldId id="346" r:id="rId23"/>
    <p:sldId id="350" r:id="rId24"/>
    <p:sldId id="372" r:id="rId25"/>
    <p:sldId id="351" r:id="rId26"/>
    <p:sldId id="421" r:id="rId27"/>
    <p:sldId id="422" r:id="rId28"/>
    <p:sldId id="423" r:id="rId29"/>
    <p:sldId id="424" r:id="rId30"/>
    <p:sldId id="352" r:id="rId31"/>
    <p:sldId id="357" r:id="rId32"/>
    <p:sldId id="358" r:id="rId33"/>
    <p:sldId id="359" r:id="rId34"/>
    <p:sldId id="353" r:id="rId35"/>
    <p:sldId id="354" r:id="rId36"/>
    <p:sldId id="355" r:id="rId37"/>
    <p:sldId id="425" r:id="rId38"/>
    <p:sldId id="426" r:id="rId39"/>
    <p:sldId id="356" r:id="rId40"/>
    <p:sldId id="360" r:id="rId41"/>
    <p:sldId id="361" r:id="rId42"/>
    <p:sldId id="362" r:id="rId43"/>
    <p:sldId id="444" r:id="rId44"/>
    <p:sldId id="435" r:id="rId45"/>
    <p:sldId id="436" r:id="rId46"/>
    <p:sldId id="428" r:id="rId47"/>
    <p:sldId id="430" r:id="rId48"/>
    <p:sldId id="431" r:id="rId49"/>
    <p:sldId id="432" r:id="rId50"/>
    <p:sldId id="433" r:id="rId51"/>
    <p:sldId id="434" r:id="rId52"/>
    <p:sldId id="363" r:id="rId53"/>
    <p:sldId id="437" r:id="rId54"/>
    <p:sldId id="438" r:id="rId55"/>
    <p:sldId id="364" r:id="rId56"/>
    <p:sldId id="365" r:id="rId57"/>
    <p:sldId id="389" r:id="rId58"/>
    <p:sldId id="366" r:id="rId59"/>
    <p:sldId id="368" r:id="rId60"/>
    <p:sldId id="388" r:id="rId61"/>
    <p:sldId id="367" r:id="rId62"/>
    <p:sldId id="369" r:id="rId63"/>
    <p:sldId id="370" r:id="rId64"/>
    <p:sldId id="371" r:id="rId65"/>
    <p:sldId id="373" r:id="rId66"/>
    <p:sldId id="374" r:id="rId67"/>
    <p:sldId id="375" r:id="rId68"/>
    <p:sldId id="376" r:id="rId69"/>
    <p:sldId id="377" r:id="rId70"/>
    <p:sldId id="439" r:id="rId71"/>
    <p:sldId id="379" r:id="rId72"/>
    <p:sldId id="380" r:id="rId73"/>
    <p:sldId id="440" r:id="rId74"/>
    <p:sldId id="381" r:id="rId75"/>
    <p:sldId id="382" r:id="rId76"/>
    <p:sldId id="335" r:id="rId77"/>
    <p:sldId id="336" r:id="rId78"/>
    <p:sldId id="407" r:id="rId79"/>
    <p:sldId id="408" r:id="rId80"/>
    <p:sldId id="409" r:id="rId81"/>
    <p:sldId id="410" r:id="rId82"/>
    <p:sldId id="416" r:id="rId83"/>
    <p:sldId id="417" r:id="rId84"/>
    <p:sldId id="441" r:id="rId85"/>
    <p:sldId id="443" r:id="rId86"/>
    <p:sldId id="414" r:id="rId87"/>
    <p:sldId id="390" r:id="rId88"/>
    <p:sldId id="415" r:id="rId89"/>
    <p:sldId id="391" r:id="rId90"/>
    <p:sldId id="395" r:id="rId91"/>
    <p:sldId id="396" r:id="rId92"/>
    <p:sldId id="398" r:id="rId93"/>
    <p:sldId id="397" r:id="rId94"/>
    <p:sldId id="400" r:id="rId95"/>
    <p:sldId id="418" r:id="rId96"/>
    <p:sldId id="399" r:id="rId97"/>
    <p:sldId id="401" r:id="rId98"/>
    <p:sldId id="402" r:id="rId99"/>
    <p:sldId id="403" r:id="rId100"/>
    <p:sldId id="419" r:id="rId101"/>
    <p:sldId id="404" r:id="rId102"/>
    <p:sldId id="405" r:id="rId10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B2B2B2"/>
    <a:srgbClr val="FF3300"/>
    <a:srgbClr val="66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0" autoAdjust="0"/>
    <p:restoredTop sz="94728" autoAdjust="0"/>
  </p:normalViewPr>
  <p:slideViewPr>
    <p:cSldViewPr snapToGrid="0">
      <p:cViewPr varScale="1">
        <p:scale>
          <a:sx n="112" d="100"/>
          <a:sy n="112" d="100"/>
        </p:scale>
        <p:origin x="8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78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D291943-03DD-4CEB-8AEC-D84469B7D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BA9BA-51CC-42FF-8D16-DDE0665651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E5056-35A5-4546-8415-1365CE1BD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5F290-D81F-4A93-B52D-957D2326A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0C0EE-BD39-4871-860E-5B7CB1890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DB46D-BE02-49CF-81A3-9AE8767C2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3F009-F809-478B-A90B-D70DF4FDA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E1F24-C597-4EC3-A3C1-E51EC5D98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97F10-141D-402D-AE63-458BDF499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AD690-6D00-42F1-AE67-755FCA6C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21E48-2ADB-4A4A-B13E-CC16643A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06BB2-DBBF-48E1-8A37-C79F23AC5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83363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CB16FC9-D342-43F8-8049-E63C51977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Microarchitecture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Design &amp; Operation</a:t>
            </a:r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Suggested Reading: Chapter 4 from </a:t>
            </a:r>
            <a:r>
              <a:rPr lang="en-US" sz="3200" dirty="0" err="1" smtClean="0"/>
              <a:t>Tanenbaum</a:t>
            </a:r>
            <a:r>
              <a:rPr lang="en-US" sz="3200" dirty="0" smtClean="0"/>
              <a:t>, Structured Computer Organization, 5/6ed</a:t>
            </a:r>
            <a:r>
              <a:rPr lang="en-US" sz="3200" smtClean="0"/>
              <a:t>, Pearson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9144000" cy="174625"/>
          </a:xfrm>
          <a:noFill/>
        </p:spPr>
        <p:txBody>
          <a:bodyPr/>
          <a:lstStyle/>
          <a:p>
            <a:r>
              <a:rPr lang="en-US" smtClean="0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Implementation of IJVM Using the Mic-1  (5)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13413"/>
            <a:ext cx="9144000" cy="8397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microprogram for the Mic-1</a:t>
            </a: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952500" y="1646238"/>
            <a:ext cx="7648575" cy="3581400"/>
            <a:chOff x="826" y="1138"/>
            <a:chExt cx="4506" cy="1960"/>
          </a:xfrm>
        </p:grpSpPr>
        <p:pic>
          <p:nvPicPr>
            <p:cNvPr id="717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" y="1281"/>
              <a:ext cx="4350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5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1" y="2114"/>
              <a:ext cx="3654" cy="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2600" y="2109"/>
              <a:ext cx="1767" cy="98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77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l="46661"/>
            <a:stretch>
              <a:fillRect/>
            </a:stretch>
          </p:blipFill>
          <p:spPr bwMode="auto">
            <a:xfrm>
              <a:off x="3383" y="2123"/>
              <a:ext cx="1949" cy="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Rectangle 9"/>
            <p:cNvSpPr>
              <a:spLocks noChangeArrowheads="1"/>
            </p:cNvSpPr>
            <p:nvPr/>
          </p:nvSpPr>
          <p:spPr bwMode="auto">
            <a:xfrm>
              <a:off x="1269" y="2109"/>
              <a:ext cx="1339" cy="9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79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22" y="2088"/>
              <a:ext cx="1302" cy="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80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6" y="1138"/>
              <a:ext cx="448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5. Assemble the Microcode (NOTES)</a:t>
            </a:r>
            <a:endParaRPr lang="en-US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415926" y="1130300"/>
            <a:ext cx="9559925" cy="53943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	You may get a </a:t>
            </a:r>
            <a:r>
              <a:rPr lang="en-US" dirty="0" err="1" smtClean="0"/>
              <a:t>J</a:t>
            </a:r>
            <a:r>
              <a:rPr lang="en-US" b="1" dirty="0" err="1" smtClean="0"/>
              <a:t>ava.lang.NullPointerException</a:t>
            </a:r>
            <a:r>
              <a:rPr lang="en-US" dirty="0" smtClean="0"/>
              <a:t> or </a:t>
            </a:r>
            <a:r>
              <a:rPr lang="en-US" b="1" dirty="0" err="1" smtClean="0"/>
              <a:t>Java.lang.Exception</a:t>
            </a:r>
            <a:r>
              <a:rPr lang="en-US" dirty="0" smtClean="0"/>
              <a:t> when assembling some MAL code in MMV. Two things can help you recover from these, which I have learned the hard way:</a:t>
            </a:r>
            <a:br>
              <a:rPr lang="en-US" dirty="0" smtClean="0"/>
            </a:br>
            <a:r>
              <a:rPr lang="en-US" dirty="0" smtClean="0"/>
              <a:t>1. Make sure there is an empty line at the end of you MAL file</a:t>
            </a:r>
            <a:br>
              <a:rPr lang="en-US" dirty="0" smtClean="0"/>
            </a:br>
            <a:r>
              <a:rPr lang="en-US" dirty="0" smtClean="0"/>
              <a:t>2. If your code contains multi-way branching (if-else), add your code gradually to the MAL file as follows:</a:t>
            </a:r>
            <a:br>
              <a:rPr lang="en-US" dirty="0" smtClean="0"/>
            </a:br>
            <a:r>
              <a:rPr lang="en-US" dirty="0" smtClean="0"/>
              <a:t>(a) Add all </a:t>
            </a:r>
            <a:r>
              <a:rPr lang="en-US" dirty="0" err="1" smtClean="0"/>
              <a:t>microinstrcutions</a:t>
            </a:r>
            <a:r>
              <a:rPr lang="en-US" dirty="0" smtClean="0"/>
              <a:t> (MI) that precede the next MI that has if-else. (So this chunk you have just added does not have any if-else MIs).  Compile this part alone and correct any errors before proceeding. </a:t>
            </a:r>
            <a:br>
              <a:rPr lang="en-US" dirty="0" smtClean="0"/>
            </a:br>
            <a:r>
              <a:rPr lang="en-US" dirty="0" smtClean="0"/>
              <a:t>(b) add the following if-else MI, compile, and correct errors. </a:t>
            </a:r>
          </a:p>
          <a:p>
            <a:pPr>
              <a:buNone/>
            </a:pPr>
            <a:r>
              <a:rPr lang="en-US" dirty="0" smtClean="0"/>
              <a:t>        GOTO (a) until all MIs have been added to the MAL file</a:t>
            </a:r>
          </a:p>
          <a:p>
            <a:pPr eaLnBrk="1" hangingPunct="1">
              <a:buNone/>
            </a:pP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6. Write a JAS tester</a:t>
            </a:r>
            <a:endParaRPr lang="en-US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Such as: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.main				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start:	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	BIPUSH 0x1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	MDUP 2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	BIPUSH 0x2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	MDUP 5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.end-main</a:t>
            </a:r>
          </a:p>
          <a:p>
            <a:endParaRPr lang="en-US" sz="3600" dirty="0" smtClean="0"/>
          </a:p>
          <a:p>
            <a:pPr eaLnBrk="1" hangingPunct="1">
              <a:buFontTx/>
              <a:buChar char="•"/>
            </a:pPr>
            <a:endParaRPr lang="en-US" sz="3600" dirty="0" smtClean="0"/>
          </a:p>
          <a:p>
            <a:endParaRPr lang="en-US" sz="3600" dirty="0" smtClean="0"/>
          </a:p>
          <a:p>
            <a:pPr eaLnBrk="1" hangingPunct="1">
              <a:buNone/>
            </a:pPr>
            <a:endParaRPr lang="en-US" sz="3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7. Load/Assemble JAS file</a:t>
            </a:r>
            <a:endParaRPr lang="en-US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From MMV, load/assemble JAS file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Choose the tester file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Run the program</a:t>
            </a:r>
          </a:p>
          <a:p>
            <a:endParaRPr lang="en-US" sz="3600" dirty="0" smtClean="0"/>
          </a:p>
          <a:p>
            <a:pPr eaLnBrk="1" hangingPunct="1">
              <a:buNone/>
            </a:pPr>
            <a:endParaRPr lang="en-US" sz="3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6" name="Picture 4" descr="4-05"/>
          <p:cNvPicPr>
            <a:picLocks noChangeAspect="1" noChangeArrowheads="1"/>
          </p:cNvPicPr>
          <p:nvPr/>
        </p:nvPicPr>
        <p:blipFill>
          <a:blip r:embed="rId2" cstate="print"/>
          <a:srcRect b="43890"/>
          <a:stretch>
            <a:fillRect/>
          </a:stretch>
        </p:blipFill>
        <p:spPr bwMode="auto">
          <a:xfrm>
            <a:off x="901700" y="2500313"/>
            <a:ext cx="7885113" cy="190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Microinstructions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Best way to specify microinstructions is to give the 36 bit stream</a:t>
            </a:r>
          </a:p>
          <a:p>
            <a:pPr eaLnBrk="1" hangingPunct="1">
              <a:buFontTx/>
              <a:buChar char="•"/>
            </a:pPr>
            <a:endParaRPr lang="en-US" sz="3600" dirty="0" smtClean="0"/>
          </a:p>
          <a:p>
            <a:pPr eaLnBrk="1" hangingPunct="1">
              <a:buFontTx/>
              <a:buChar char="•"/>
            </a:pPr>
            <a:endParaRPr lang="en-US" sz="3600" dirty="0" smtClean="0"/>
          </a:p>
          <a:p>
            <a:pPr eaLnBrk="1" hangingPunct="1">
              <a:buFontTx/>
              <a:buChar char="•"/>
            </a:pPr>
            <a:endParaRPr lang="en-US" sz="3600" b="1" dirty="0" smtClean="0"/>
          </a:p>
          <a:p>
            <a:pPr eaLnBrk="1" hangingPunct="1">
              <a:buFontTx/>
              <a:buChar char="•"/>
            </a:pPr>
            <a:r>
              <a:rPr lang="en-US" sz="3600" dirty="0" smtClean="0"/>
              <a:t>However, this is </a:t>
            </a:r>
            <a:r>
              <a:rPr lang="en-US" sz="3600" b="1" dirty="0" smtClean="0"/>
              <a:t>tough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We will give a HL notation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Better for us to understand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Notation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Each line: activities in a single clock cycle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SP = SP + 1; rd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Read SP onto B-Bus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ALU: add 1 operation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Store back in SP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Initiate a memory read instruction</a:t>
            </a:r>
          </a:p>
          <a:p>
            <a:pPr lvl="2" eaLnBrk="1" hangingPunct="1"/>
            <a:r>
              <a:rPr lang="en-US" sz="3600" dirty="0" smtClean="0"/>
              <a:t>MDR = Memory[MAR]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SP = MDR = SP +1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B = SP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ALU + 1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Store result in SP and MDR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MDR = SP; </a:t>
            </a:r>
            <a:r>
              <a:rPr lang="en-US" sz="3600" dirty="0" err="1" smtClean="0"/>
              <a:t>wr</a:t>
            </a:r>
            <a:endParaRPr lang="en-US" sz="3600" dirty="0" smtClean="0"/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Copy SP into MDR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Start a memory write</a:t>
            </a:r>
          </a:p>
          <a:p>
            <a:pPr lvl="2" eaLnBrk="1" hangingPunct="1"/>
            <a:r>
              <a:rPr lang="en-US" sz="3600" dirty="0" smtClean="0"/>
              <a:t>Memory[MAR] = MDR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Invalid Instructions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MDR = SP + MDR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Cannot be executed in one cycle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Need 2 cycles: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H = MDR (alternatively H = SP)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MDR = SP + H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</p:txBody>
      </p:sp>
      <p:pic>
        <p:nvPicPr>
          <p:cNvPr id="5" name="Picture 4" descr="4-01"/>
          <p:cNvPicPr>
            <a:picLocks noChangeAspect="1" noChangeArrowheads="1"/>
          </p:cNvPicPr>
          <p:nvPr/>
        </p:nvPicPr>
        <p:blipFill>
          <a:blip r:embed="rId2" cstate="print"/>
          <a:srcRect t="70294" r="12901"/>
          <a:stretch>
            <a:fillRect/>
          </a:stretch>
        </p:blipFill>
        <p:spPr bwMode="auto">
          <a:xfrm>
            <a:off x="4816709" y="3990975"/>
            <a:ext cx="4227017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Invalid Instructions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H = H – MDR 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Why illegal?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0550" y="1304925"/>
            <a:ext cx="4286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286541" y="6076950"/>
            <a:ext cx="212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ALU functions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uiExpand="1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Invalid Instructions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8379968" cy="5394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/>
              <a:t>MAR = SP; rd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MDR = H</a:t>
            </a:r>
          </a:p>
          <a:p>
            <a:pPr eaLnBrk="1" hangingPunct="1">
              <a:buFontTx/>
              <a:buChar char="•"/>
            </a:pPr>
            <a:r>
              <a:rPr lang="en-US" sz="3200" dirty="0" smtClean="0"/>
              <a:t>Illegal:</a:t>
            </a:r>
          </a:p>
          <a:p>
            <a:pPr lvl="1" eaLnBrk="1" hangingPunct="1">
              <a:buFontTx/>
              <a:buChar char="•"/>
            </a:pPr>
            <a:r>
              <a:rPr lang="en-US" sz="2800" dirty="0" smtClean="0"/>
              <a:t>rd =&gt; MDR = Memory[MAR]</a:t>
            </a:r>
          </a:p>
          <a:p>
            <a:pPr lvl="1" eaLnBrk="1" hangingPunct="1">
              <a:buFontTx/>
              <a:buChar char="•"/>
            </a:pPr>
            <a:r>
              <a:rPr lang="en-US" sz="2800" dirty="0" smtClean="0"/>
              <a:t>Completes at the end of second microinstruction</a:t>
            </a:r>
          </a:p>
          <a:p>
            <a:pPr lvl="1" eaLnBrk="1" hangingPunct="1">
              <a:buFontTx/>
              <a:buChar char="•"/>
            </a:pPr>
            <a:r>
              <a:rPr lang="en-US" sz="2800" dirty="0" smtClean="0"/>
              <a:t>Second microinstruction also assigns value to MDR</a:t>
            </a:r>
          </a:p>
          <a:p>
            <a:pPr lvl="1" eaLnBrk="1" hangingPunct="1">
              <a:buFontTx/>
              <a:buChar char="•"/>
            </a:pPr>
            <a:r>
              <a:rPr lang="en-US" sz="2800" dirty="0" smtClean="0"/>
              <a:t>Result: unknown value in MDR</a:t>
            </a:r>
          </a:p>
          <a:p>
            <a:pPr eaLnBrk="1" hangingPunct="1">
              <a:buFontTx/>
              <a:buChar char="•"/>
            </a:pPr>
            <a:r>
              <a:rPr lang="en-US" sz="3200" dirty="0" err="1" smtClean="0"/>
              <a:t>Microassembler</a:t>
            </a:r>
            <a:r>
              <a:rPr lang="en-US" sz="3200" dirty="0" smtClean="0"/>
              <a:t> must reject such statements</a:t>
            </a:r>
          </a:p>
          <a:p>
            <a:pPr eaLnBrk="1" hangingPunct="1">
              <a:buFontTx/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Permitted Microinstructions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228725"/>
            <a:ext cx="4930775" cy="5373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All permitted operations.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SOURCE in {MDR, PC, MBR, MBRU, SP, LV, CPP, TOS, OPC} (to B bus)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DEST in {MAR, MDR, PC, SP, LV, CPP, TOS, OPC, H} (from C bus)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Also </a:t>
            </a:r>
            <a:r>
              <a:rPr lang="en-US" b="1" dirty="0" smtClean="0"/>
              <a:t>rd, </a:t>
            </a:r>
            <a:r>
              <a:rPr lang="en-US" b="1" dirty="0" err="1" smtClean="0"/>
              <a:t>wr</a:t>
            </a:r>
            <a:r>
              <a:rPr lang="en-US" b="1" dirty="0" smtClean="0"/>
              <a:t>, fetch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Any of the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above operations may be extended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by adding ‘‘&lt;&lt; 8’’ to them to shift the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result left by 1 byte. For example,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a common operation is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H = MBR </a:t>
            </a:r>
            <a:r>
              <a:rPr lang="en-US" i="1" dirty="0" smtClean="0"/>
              <a:t>&lt;&lt; </a:t>
            </a:r>
            <a:r>
              <a:rPr lang="en-US" dirty="0" smtClean="0"/>
              <a:t>8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3250" y="1165225"/>
            <a:ext cx="27051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Interpreter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5730875"/>
            <a:ext cx="8942387" cy="8223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An interpreter for a simple computer (written in Java).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1160463"/>
            <a:ext cx="79771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Interpretation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8375650" cy="5394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>
                <a:solidFill>
                  <a:schemeClr val="accent2"/>
                </a:solidFill>
                <a:latin typeface="Arial" charset="0"/>
                <a:cs typeface="Arial" charset="0"/>
              </a:rPr>
              <a:t>main1 PC = PC + 1; fetch; goto(MBR</a:t>
            </a:r>
            <a:r>
              <a:rPr lang="en-US" sz="3600" smtClean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sz="3600" smtClean="0">
              <a:cs typeface="Times New Roman" pitchFamily="18" charset="0"/>
            </a:endParaRPr>
          </a:p>
        </p:txBody>
      </p:sp>
      <p:pic>
        <p:nvPicPr>
          <p:cNvPr id="182276" name="Picture 4" descr="4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0" y="1984375"/>
            <a:ext cx="8104188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901700" y="2908300"/>
            <a:ext cx="1274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0’s</a:t>
            </a:r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748088" y="2254250"/>
            <a:ext cx="231775" cy="109378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3979863" y="2254250"/>
            <a:ext cx="231775" cy="109378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4487863" y="2254250"/>
            <a:ext cx="231775" cy="109378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4894263" y="2292350"/>
            <a:ext cx="231775" cy="109378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7947025" y="2279650"/>
            <a:ext cx="682625" cy="109378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7700963" y="2987675"/>
            <a:ext cx="1274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0001</a:t>
            </a:r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7688263" y="2268538"/>
            <a:ext cx="231775" cy="1093787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288" name="Text Box 16"/>
          <p:cNvSpPr txBox="1">
            <a:spLocks noChangeArrowheads="1"/>
          </p:cNvSpPr>
          <p:nvPr/>
        </p:nvSpPr>
        <p:spPr bwMode="auto">
          <a:xfrm>
            <a:off x="0" y="3963988"/>
            <a:ext cx="632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MPC = NEXT_ADDRESS OR MBR = MBR</a:t>
            </a:r>
          </a:p>
        </p:txBody>
      </p:sp>
      <p:pic>
        <p:nvPicPr>
          <p:cNvPr id="182289" name="Picture 17" descr="4-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00" y="4522788"/>
            <a:ext cx="6738938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6529388" y="2292350"/>
            <a:ext cx="231775" cy="109378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4017963" y="5834063"/>
            <a:ext cx="1712912" cy="695325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2581275" y="2266950"/>
            <a:ext cx="231775" cy="109378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278" grpId="0"/>
      <p:bldP spid="182281" grpId="0" animBg="1"/>
      <p:bldP spid="182282" grpId="0" animBg="1"/>
      <p:bldP spid="182283" grpId="0" animBg="1"/>
      <p:bldP spid="182284" grpId="0" animBg="1"/>
      <p:bldP spid="182285" grpId="0" animBg="1"/>
      <p:bldP spid="182286" grpId="0"/>
      <p:bldP spid="182287" grpId="0" animBg="1"/>
      <p:bldP spid="182288" grpId="0"/>
      <p:bldP spid="182290" grpId="0" animBg="1"/>
      <p:bldP spid="182291" grpId="0" animBg="1"/>
      <p:bldP spid="1822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microprogram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IJVM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Microstore</a:t>
            </a:r>
          </a:p>
        </p:txBody>
      </p:sp>
      <p:graphicFrame>
        <p:nvGraphicFramePr>
          <p:cNvPr id="185399" name="Group 55"/>
          <p:cNvGraphicFramePr>
            <a:graphicFrameLocks noGrp="1"/>
          </p:cNvGraphicFramePr>
          <p:nvPr/>
        </p:nvGraphicFramePr>
        <p:xfrm>
          <a:off x="1536700" y="1185863"/>
          <a:ext cx="6096000" cy="446405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Microinstruction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0x10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 of microcode to interpret BIPUSH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0x57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 of microcode to interpret POP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0x58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0x59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 of microcode to interpret DUP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400" name="Rectangle 56"/>
          <p:cNvSpPr>
            <a:spLocks noChangeArrowheads="1"/>
          </p:cNvSpPr>
          <p:nvPr/>
        </p:nvSpPr>
        <p:spPr bwMode="auto">
          <a:xfrm>
            <a:off x="1571625" y="3824288"/>
            <a:ext cx="6040438" cy="566737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401" name="AutoShape 57"/>
          <p:cNvSpPr>
            <a:spLocks noChangeArrowheads="1"/>
          </p:cNvSpPr>
          <p:nvPr/>
        </p:nvSpPr>
        <p:spPr bwMode="auto">
          <a:xfrm>
            <a:off x="4351338" y="876300"/>
            <a:ext cx="3992562" cy="2509838"/>
          </a:xfrm>
          <a:prstGeom prst="wedgeRoundRectCallout">
            <a:avLst>
              <a:gd name="adj1" fmla="val -76440"/>
              <a:gd name="adj2" fmla="val 658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FontTx/>
              <a:buChar char="•"/>
            </a:pPr>
            <a:r>
              <a:rPr lang="en-US"/>
              <a:t> POP needs three microinstructions</a:t>
            </a:r>
          </a:p>
          <a:p>
            <a:pPr algn="l">
              <a:buFontTx/>
              <a:buChar char="•"/>
            </a:pPr>
            <a:r>
              <a:rPr lang="en-US"/>
              <a:t> Cannot be fit contiguously in microstore</a:t>
            </a:r>
          </a:p>
          <a:p>
            <a:pPr algn="l">
              <a:buFontTx/>
              <a:buChar char="•"/>
            </a:pPr>
            <a:r>
              <a:rPr lang="en-US"/>
              <a:t> Every MI must point to its successor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00" grpId="0" animBg="1"/>
      <p:bldP spid="1854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NEXT_ADDRESS</a:t>
            </a:r>
          </a:p>
        </p:txBody>
      </p:sp>
      <p:graphicFrame>
        <p:nvGraphicFramePr>
          <p:cNvPr id="187454" name="Group 62"/>
          <p:cNvGraphicFramePr>
            <a:graphicFrameLocks noGrp="1"/>
          </p:cNvGraphicFramePr>
          <p:nvPr/>
        </p:nvGraphicFramePr>
        <p:xfrm>
          <a:off x="1549400" y="979488"/>
          <a:ext cx="6096000" cy="562229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Microinstruction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0x57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microcode to interpret POP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Second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microcode to interpret POP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Third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microcode to interpret POP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Main1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PC = PC+1; fetch; goto(MBR)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443" name="Freeform 51"/>
          <p:cNvSpPr>
            <a:spLocks/>
          </p:cNvSpPr>
          <p:nvPr/>
        </p:nvSpPr>
        <p:spPr bwMode="auto">
          <a:xfrm>
            <a:off x="7378700" y="2524125"/>
            <a:ext cx="852488" cy="1403350"/>
          </a:xfrm>
          <a:custGeom>
            <a:avLst/>
            <a:gdLst>
              <a:gd name="T0" fmla="*/ 0 w 537"/>
              <a:gd name="T1" fmla="*/ 0 h 884"/>
              <a:gd name="T2" fmla="*/ 1350804325 w 537"/>
              <a:gd name="T3" fmla="*/ 1328123168 h 884"/>
              <a:gd name="T4" fmla="*/ 20161259 w 537"/>
              <a:gd name="T5" fmla="*/ 2147483647 h 884"/>
              <a:gd name="T6" fmla="*/ 0 60000 65536"/>
              <a:gd name="T7" fmla="*/ 0 60000 65536"/>
              <a:gd name="T8" fmla="*/ 0 60000 65536"/>
              <a:gd name="T9" fmla="*/ 0 w 537"/>
              <a:gd name="T10" fmla="*/ 0 h 884"/>
              <a:gd name="T11" fmla="*/ 537 w 537"/>
              <a:gd name="T12" fmla="*/ 884 h 8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7" h="884">
                <a:moveTo>
                  <a:pt x="0" y="0"/>
                </a:moveTo>
                <a:cubicBezTo>
                  <a:pt x="267" y="190"/>
                  <a:pt x="535" y="380"/>
                  <a:pt x="536" y="527"/>
                </a:cubicBezTo>
                <a:cubicBezTo>
                  <a:pt x="537" y="674"/>
                  <a:pt x="272" y="779"/>
                  <a:pt x="8" y="884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7455" name="Freeform 63"/>
          <p:cNvSpPr>
            <a:spLocks/>
          </p:cNvSpPr>
          <p:nvPr/>
        </p:nvSpPr>
        <p:spPr bwMode="auto">
          <a:xfrm>
            <a:off x="7146925" y="3954463"/>
            <a:ext cx="852488" cy="1403350"/>
          </a:xfrm>
          <a:custGeom>
            <a:avLst/>
            <a:gdLst>
              <a:gd name="T0" fmla="*/ 0 w 537"/>
              <a:gd name="T1" fmla="*/ 0 h 884"/>
              <a:gd name="T2" fmla="*/ 1350804325 w 537"/>
              <a:gd name="T3" fmla="*/ 1328123168 h 884"/>
              <a:gd name="T4" fmla="*/ 20161259 w 537"/>
              <a:gd name="T5" fmla="*/ 2147483647 h 884"/>
              <a:gd name="T6" fmla="*/ 0 60000 65536"/>
              <a:gd name="T7" fmla="*/ 0 60000 65536"/>
              <a:gd name="T8" fmla="*/ 0 60000 65536"/>
              <a:gd name="T9" fmla="*/ 0 w 537"/>
              <a:gd name="T10" fmla="*/ 0 h 884"/>
              <a:gd name="T11" fmla="*/ 537 w 537"/>
              <a:gd name="T12" fmla="*/ 884 h 8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7" h="884">
                <a:moveTo>
                  <a:pt x="0" y="0"/>
                </a:moveTo>
                <a:cubicBezTo>
                  <a:pt x="267" y="190"/>
                  <a:pt x="535" y="380"/>
                  <a:pt x="536" y="527"/>
                </a:cubicBezTo>
                <a:cubicBezTo>
                  <a:pt x="537" y="674"/>
                  <a:pt x="272" y="779"/>
                  <a:pt x="8" y="884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7456" name="Freeform 64"/>
          <p:cNvSpPr>
            <a:spLocks/>
          </p:cNvSpPr>
          <p:nvPr/>
        </p:nvSpPr>
        <p:spPr bwMode="auto">
          <a:xfrm>
            <a:off x="7340600" y="5087938"/>
            <a:ext cx="852488" cy="1403350"/>
          </a:xfrm>
          <a:custGeom>
            <a:avLst/>
            <a:gdLst>
              <a:gd name="T0" fmla="*/ 0 w 537"/>
              <a:gd name="T1" fmla="*/ 0 h 884"/>
              <a:gd name="T2" fmla="*/ 1350804325 w 537"/>
              <a:gd name="T3" fmla="*/ 1328123168 h 884"/>
              <a:gd name="T4" fmla="*/ 20161259 w 537"/>
              <a:gd name="T5" fmla="*/ 2147483647 h 884"/>
              <a:gd name="T6" fmla="*/ 0 60000 65536"/>
              <a:gd name="T7" fmla="*/ 0 60000 65536"/>
              <a:gd name="T8" fmla="*/ 0 60000 65536"/>
              <a:gd name="T9" fmla="*/ 0 w 537"/>
              <a:gd name="T10" fmla="*/ 0 h 884"/>
              <a:gd name="T11" fmla="*/ 537 w 537"/>
              <a:gd name="T12" fmla="*/ 884 h 8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7" h="884">
                <a:moveTo>
                  <a:pt x="0" y="0"/>
                </a:moveTo>
                <a:cubicBezTo>
                  <a:pt x="267" y="190"/>
                  <a:pt x="535" y="380"/>
                  <a:pt x="536" y="527"/>
                </a:cubicBezTo>
                <a:cubicBezTo>
                  <a:pt x="537" y="674"/>
                  <a:pt x="272" y="779"/>
                  <a:pt x="8" y="884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7457" name="AutoShape 65"/>
          <p:cNvSpPr>
            <a:spLocks noChangeArrowheads="1"/>
          </p:cNvSpPr>
          <p:nvPr/>
        </p:nvSpPr>
        <p:spPr bwMode="auto">
          <a:xfrm>
            <a:off x="385763" y="1638300"/>
            <a:ext cx="3992562" cy="1622425"/>
          </a:xfrm>
          <a:prstGeom prst="wedgeRoundRectCallout">
            <a:avLst>
              <a:gd name="adj1" fmla="val 58352"/>
              <a:gd name="adj2" fmla="val 14912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FontTx/>
              <a:buChar char="•"/>
            </a:pPr>
            <a:r>
              <a:rPr lang="en-US"/>
              <a:t> Last MI that interprets an ISA instruction has Main1 as its successor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43" grpId="0" animBg="1"/>
      <p:bldP spid="187455" grpId="0" animBg="1"/>
      <p:bldP spid="187456" grpId="0" animBg="1"/>
      <p:bldP spid="1874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Interpretation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8375650" cy="5394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 smtClean="0"/>
              <a:t>Main loop of the micro program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main1 PC = PC + 1; fetch; goto(MBR</a:t>
            </a:r>
            <a:r>
              <a:rPr lang="en-US" sz="3200" smtClean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 smtClean="0">
                <a:latin typeface="Arial" charset="0"/>
                <a:cs typeface="Arial" charset="0"/>
              </a:rPr>
              <a:t>main1</a:t>
            </a:r>
            <a:r>
              <a:rPr lang="en-US" sz="3200" smtClean="0">
                <a:cs typeface="Times New Roman" pitchFamily="18" charset="0"/>
              </a:rPr>
              <a:t>: label (address)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 smtClean="0">
                <a:latin typeface="Arial" charset="0"/>
                <a:cs typeface="Arial" charset="0"/>
              </a:rPr>
              <a:t>goto</a:t>
            </a:r>
            <a:r>
              <a:rPr lang="en-US" sz="3200" smtClean="0">
                <a:cs typeface="Times New Roman" pitchFamily="18" charset="0"/>
              </a:rPr>
              <a:t>: unconditional branch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 smtClean="0">
                <a:cs typeface="Times New Roman" pitchFamily="18" charset="0"/>
              </a:rPr>
              <a:t>Assumes PC has been fetched previously and points to first byte in method area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 smtClean="0">
                <a:cs typeface="Times New Roman" pitchFamily="18" charset="0"/>
              </a:rPr>
              <a:t>Typically first byte in main method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 smtClean="0">
                <a:cs typeface="Times New Roman" pitchFamily="18" charset="0"/>
              </a:rPr>
              <a:t>PC is incremented and next byte is fetched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 smtClean="0">
                <a:cs typeface="Times New Roman" pitchFamily="18" charset="0"/>
              </a:rPr>
              <a:t>Next byte will be ready in MBR at the end of the next microinstruction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 smtClean="0">
                <a:cs typeface="Times New Roman" pitchFamily="18" charset="0"/>
              </a:rPr>
              <a:t>May be needed by the third microinstruction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Interpretation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8375650" cy="53943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3600" dirty="0" smtClean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sz="3600" dirty="0" smtClean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36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main1 PC = PC + 1; fetch; </a:t>
            </a:r>
            <a:r>
              <a:rPr lang="en-US" sz="36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6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(MBR</a:t>
            </a:r>
            <a:r>
              <a:rPr lang="en-US" sz="3600" dirty="0" smtClean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3600" dirty="0" smtClean="0">
                <a:cs typeface="Times New Roman" pitchFamily="18" charset="0"/>
              </a:rPr>
              <a:t>MBR = POP = 0x57</a:t>
            </a:r>
          </a:p>
          <a:p>
            <a:pPr eaLnBrk="1" hangingPunct="1">
              <a:buFontTx/>
              <a:buNone/>
            </a:pPr>
            <a:r>
              <a:rPr lang="en-US" sz="3600" dirty="0" smtClean="0">
                <a:cs typeface="Times New Roman" pitchFamily="18" charset="0"/>
              </a:rPr>
              <a:t>MPC = 0x57 </a:t>
            </a:r>
          </a:p>
          <a:p>
            <a:pPr eaLnBrk="1" hangingPunct="1">
              <a:buFontTx/>
              <a:buNone/>
            </a:pPr>
            <a:r>
              <a:rPr lang="en-US" sz="3600" dirty="0" smtClean="0">
                <a:cs typeface="Times New Roman" pitchFamily="18" charset="0"/>
              </a:rPr>
              <a:t>For the next MI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JMPC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90663"/>
            <a:ext cx="8375650" cy="5062537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200" smtClean="0"/>
              <a:t>If JMPC == 1</a:t>
            </a:r>
          </a:p>
          <a:p>
            <a:pPr eaLnBrk="1" hangingPunct="1">
              <a:buFontTx/>
              <a:buNone/>
            </a:pPr>
            <a:r>
              <a:rPr lang="en-US" sz="3200" smtClean="0"/>
              <a:t>	MBR OR (bitwize) NEXT_ADDRESS[0..7]</a:t>
            </a:r>
          </a:p>
          <a:p>
            <a:pPr eaLnBrk="1" hangingPunct="1">
              <a:buFontTx/>
              <a:buNone/>
            </a:pPr>
            <a:r>
              <a:rPr lang="en-US" sz="3200" smtClean="0"/>
              <a:t>	Else</a:t>
            </a:r>
          </a:p>
          <a:p>
            <a:pPr eaLnBrk="1" hangingPunct="1">
              <a:buFontTx/>
              <a:buNone/>
            </a:pPr>
            <a:r>
              <a:rPr lang="en-US" sz="3200" smtClean="0"/>
              <a:t>	Pass NEXT_ADDRESS as is from previous MI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NOP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73175"/>
            <a:ext cx="8375650" cy="5394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nop1 </a:t>
            </a:r>
            <a:r>
              <a:rPr lang="en-US" sz="36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6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main1</a:t>
            </a:r>
            <a:endParaRPr lang="en-US" sz="36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3600" dirty="0" smtClean="0">
                <a:cs typeface="Times New Roman" pitchFamily="18" charset="0"/>
              </a:rPr>
              <a:t>Do nothing</a:t>
            </a:r>
          </a:p>
          <a:p>
            <a:pPr eaLnBrk="1" hangingPunct="1">
              <a:buFontTx/>
              <a:buNone/>
            </a:pPr>
            <a:endParaRPr lang="en-US" sz="36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36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36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36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3600" dirty="0" smtClean="0">
                <a:cs typeface="Times New Roman" pitchFamily="18" charset="0"/>
              </a:rPr>
              <a:t>First microinstruction to be executed</a:t>
            </a:r>
          </a:p>
        </p:txBody>
      </p:sp>
      <p:sp>
        <p:nvSpPr>
          <p:cNvPr id="21509" name="Rectangle 18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No Operation</a:t>
            </a:r>
          </a:p>
        </p:txBody>
      </p:sp>
      <p:pic>
        <p:nvPicPr>
          <p:cNvPr id="18" name="Picture 4" descr="4-05"/>
          <p:cNvPicPr>
            <a:picLocks noChangeAspect="1" noChangeArrowheads="1"/>
          </p:cNvPicPr>
          <p:nvPr/>
        </p:nvPicPr>
        <p:blipFill>
          <a:blip r:embed="rId2" cstate="print"/>
          <a:srcRect t="6856" b="58722"/>
          <a:stretch>
            <a:fillRect/>
          </a:stretch>
        </p:blipFill>
        <p:spPr bwMode="auto">
          <a:xfrm>
            <a:off x="0" y="3143250"/>
            <a:ext cx="9144000" cy="135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33273" y="3896139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main1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IADD</a:t>
            </a:r>
            <a:br>
              <a:rPr lang="en-US" dirty="0" smtClean="0"/>
            </a:br>
            <a:r>
              <a:rPr lang="en-US" sz="2800" dirty="0" smtClean="0"/>
              <a:t>Pop 2 words from stack and add them; push result onto stack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257300" y="2695575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57300" y="3124200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257300" y="3552825"/>
            <a:ext cx="1743075" cy="1047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S’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3619500" y="2990850"/>
            <a:ext cx="1704975" cy="81915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781675" y="3143250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/>
              <a:t>x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+y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81675" y="3571875"/>
            <a:ext cx="1743075" cy="1047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IADD – cycle 1</a:t>
            </a:r>
            <a:br>
              <a:rPr lang="en-US" dirty="0" smtClean="0"/>
            </a:br>
            <a:r>
              <a:rPr lang="en-US" sz="2800" dirty="0" smtClean="0"/>
              <a:t>Pop 2 words from stack and add them; push result onto stack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3375" y="1381125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3375" y="1809750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33375" y="2238375"/>
            <a:ext cx="1743075" cy="1047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S’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123950" y="4086225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5597" y="4048125"/>
            <a:ext cx="794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TOS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76450" y="1362075"/>
            <a:ext cx="1085851" cy="461665"/>
            <a:chOff x="2076448" y="1362075"/>
            <a:chExt cx="1859665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3392373" y="1362075"/>
              <a:ext cx="543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SP</a:t>
              </a:r>
              <a:endParaRPr lang="en-US" b="1" dirty="0"/>
            </a:p>
          </p:txBody>
        </p:sp>
        <p:cxnSp>
          <p:nvCxnSpPr>
            <p:cNvPr id="20" name="Straight Arrow Connector 19"/>
            <p:cNvCxnSpPr>
              <a:endCxn id="10" idx="3"/>
            </p:cNvCxnSpPr>
            <p:nvPr/>
          </p:nvCxnSpPr>
          <p:spPr bwMode="auto">
            <a:xfrm flipH="1" flipV="1">
              <a:off x="2076448" y="1595438"/>
              <a:ext cx="1044021" cy="476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2" name="TextBox 21"/>
          <p:cNvSpPr txBox="1"/>
          <p:nvPr/>
        </p:nvSpPr>
        <p:spPr>
          <a:xfrm>
            <a:off x="5240297" y="3571875"/>
            <a:ext cx="2905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Need to read y to DP</a:t>
            </a:r>
            <a:endParaRPr lang="en-US" b="1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2828925" y="2028825"/>
            <a:ext cx="695325" cy="63817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95725" y="1419225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95725" y="1847850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895725" y="2276475"/>
            <a:ext cx="1743075" cy="1047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S’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57850" y="1819275"/>
            <a:ext cx="1085851" cy="461665"/>
            <a:chOff x="2076448" y="1362075"/>
            <a:chExt cx="1859665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3392373" y="1362075"/>
              <a:ext cx="543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SP</a:t>
              </a:r>
              <a:endParaRPr lang="en-US" b="1" dirty="0"/>
            </a:p>
          </p:txBody>
        </p:sp>
        <p:cxnSp>
          <p:nvCxnSpPr>
            <p:cNvPr id="30" name="Straight Arrow Connector 29"/>
            <p:cNvCxnSpPr>
              <a:endCxn id="25" idx="3"/>
            </p:cNvCxnSpPr>
            <p:nvPr/>
          </p:nvCxnSpPr>
          <p:spPr bwMode="auto">
            <a:xfrm flipH="1" flipV="1">
              <a:off x="2076448" y="1595438"/>
              <a:ext cx="1044021" cy="476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1" name="TextBox 30"/>
          <p:cNvSpPr txBox="1"/>
          <p:nvPr/>
        </p:nvSpPr>
        <p:spPr>
          <a:xfrm>
            <a:off x="6727526" y="181927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, MAR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361472" y="4048125"/>
            <a:ext cx="466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Read: MDR = Memory[MAR] = 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2" grpId="0"/>
      <p:bldP spid="24" grpId="0" animBg="1"/>
      <p:bldP spid="25" grpId="0" animBg="1"/>
      <p:bldP spid="25" grpId="1" animBg="1"/>
      <p:bldP spid="26" grpId="0" animBg="1"/>
      <p:bldP spid="27" grpId="0" animBg="1"/>
      <p:bldP spid="31" grpId="0"/>
      <p:bldP spid="31" grpId="1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IADD – cycle 2</a:t>
            </a:r>
            <a:br>
              <a:rPr lang="en-US" dirty="0" smtClean="0"/>
            </a:br>
            <a:r>
              <a:rPr lang="en-US" sz="2800" dirty="0" smtClean="0"/>
              <a:t>Pop 2 words from stack and add them; push result onto stack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123950" y="4086225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5597" y="4048125"/>
            <a:ext cx="794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01333" y="3571875"/>
            <a:ext cx="3583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 for the read to finish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542928" y="1847850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42928" y="2276475"/>
            <a:ext cx="1743075" cy="1047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S’</a:t>
            </a:r>
          </a:p>
        </p:txBody>
      </p:sp>
      <p:grpSp>
        <p:nvGrpSpPr>
          <p:cNvPr id="3" name="Group 27"/>
          <p:cNvGrpSpPr/>
          <p:nvPr/>
        </p:nvGrpSpPr>
        <p:grpSpPr>
          <a:xfrm>
            <a:off x="2286003" y="1819275"/>
            <a:ext cx="1104901" cy="461665"/>
            <a:chOff x="-2981232" y="1362075"/>
            <a:chExt cx="6917345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3392373" y="1362075"/>
              <a:ext cx="543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SP</a:t>
              </a:r>
              <a:endParaRPr lang="en-US" b="1" dirty="0"/>
            </a:p>
          </p:txBody>
        </p:sp>
        <p:cxnSp>
          <p:nvCxnSpPr>
            <p:cNvPr id="30" name="Straight Arrow Connector 29"/>
            <p:cNvCxnSpPr>
              <a:endCxn id="26" idx="3"/>
            </p:cNvCxnSpPr>
            <p:nvPr/>
          </p:nvCxnSpPr>
          <p:spPr bwMode="auto">
            <a:xfrm flipH="1" flipV="1">
              <a:off x="-2981232" y="1604963"/>
              <a:ext cx="5538003" cy="2505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1" name="TextBox 30"/>
          <p:cNvSpPr txBox="1"/>
          <p:nvPr/>
        </p:nvSpPr>
        <p:spPr>
          <a:xfrm>
            <a:off x="3374729" y="182921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, MAR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034434" y="4048125"/>
            <a:ext cx="5317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while copy TOS to H to perform </a:t>
            </a:r>
          </a:p>
          <a:p>
            <a:r>
              <a:rPr lang="en-US" b="1" dirty="0" smtClean="0"/>
              <a:t>A+B (TOS=</a:t>
            </a:r>
            <a:r>
              <a:rPr lang="en-US" b="1" dirty="0" err="1" smtClean="0"/>
              <a:t>x+MDR</a:t>
            </a:r>
            <a:r>
              <a:rPr lang="en-US" b="1" dirty="0" smtClean="0"/>
              <a:t>=y)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104900" y="4724400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2110" y="468630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070756" y="4895850"/>
            <a:ext cx="503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 the beginning of cycle 3, MDR = 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/>
      <p:bldP spid="34" grpId="0" animBg="1"/>
      <p:bldP spid="35" grpId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IADD – cycle 3</a:t>
            </a:r>
            <a:br>
              <a:rPr lang="en-US" dirty="0" smtClean="0"/>
            </a:br>
            <a:r>
              <a:rPr lang="en-US" sz="2800" dirty="0" smtClean="0"/>
              <a:t>Pop 2 words from stack and add them; push result onto stack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123950" y="4086225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5597" y="4048125"/>
            <a:ext cx="794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84434" y="3571875"/>
            <a:ext cx="3217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 MDR and H (</a:t>
            </a:r>
            <a:r>
              <a:rPr lang="en-US" b="1" dirty="0" err="1" smtClean="0"/>
              <a:t>x+y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542928" y="1847850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42928" y="2276475"/>
            <a:ext cx="1743075" cy="1047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S’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2286003" y="1819275"/>
            <a:ext cx="1104901" cy="461665"/>
            <a:chOff x="-2981232" y="1362075"/>
            <a:chExt cx="6917345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3392373" y="1362075"/>
              <a:ext cx="543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SP</a:t>
              </a:r>
              <a:endParaRPr lang="en-US" b="1" dirty="0"/>
            </a:p>
          </p:txBody>
        </p:sp>
        <p:cxnSp>
          <p:nvCxnSpPr>
            <p:cNvPr id="30" name="Straight Arrow Connector 29"/>
            <p:cNvCxnSpPr>
              <a:endCxn id="26" idx="3"/>
            </p:cNvCxnSpPr>
            <p:nvPr/>
          </p:nvCxnSpPr>
          <p:spPr bwMode="auto">
            <a:xfrm flipH="1" flipV="1">
              <a:off x="-2981232" y="1604963"/>
              <a:ext cx="5538003" cy="2505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1" name="TextBox 30"/>
          <p:cNvSpPr txBox="1"/>
          <p:nvPr/>
        </p:nvSpPr>
        <p:spPr>
          <a:xfrm>
            <a:off x="3374729" y="182921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, MAR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80346" y="4048125"/>
            <a:ext cx="5025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Need to write (</a:t>
            </a:r>
            <a:r>
              <a:rPr lang="en-US" b="1" dirty="0" err="1" smtClean="0"/>
              <a:t>x+y</a:t>
            </a:r>
            <a:r>
              <a:rPr lang="en-US" b="1" dirty="0" smtClean="0"/>
              <a:t>) back to memory:</a:t>
            </a:r>
          </a:p>
          <a:p>
            <a:r>
              <a:rPr lang="en-US" b="1" dirty="0" smtClean="0"/>
              <a:t>MDR = (</a:t>
            </a:r>
            <a:r>
              <a:rPr lang="en-US" b="1" dirty="0" err="1" smtClean="0"/>
              <a:t>x+y</a:t>
            </a:r>
            <a:r>
              <a:rPr lang="en-US" b="1" dirty="0" smtClean="0"/>
              <a:t>) write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104900" y="4724400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2110" y="468630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483411" y="4914900"/>
            <a:ext cx="566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Also update TOS to (</a:t>
            </a:r>
            <a:r>
              <a:rPr lang="en-US" b="1" dirty="0" err="1" smtClean="0"/>
              <a:t>x+y</a:t>
            </a:r>
            <a:r>
              <a:rPr lang="en-US" b="1" dirty="0" smtClean="0"/>
              <a:t>), new top of </a:t>
            </a:r>
            <a:r>
              <a:rPr lang="en-US" b="1" dirty="0" err="1" smtClean="0"/>
              <a:t>stck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104900" y="5334000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3645" y="5295900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MDR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04900" y="5334000"/>
            <a:ext cx="1743075" cy="42862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/>
              <a:t>x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+y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123950" y="4086225"/>
            <a:ext cx="1743075" cy="42862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/>
              <a:t>x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+y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064" y="1247775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of cycle 4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42925" y="1847850"/>
            <a:ext cx="1743075" cy="42862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/>
              <a:t>x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+y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/>
      <p:bldP spid="36" grpId="0"/>
      <p:bldP spid="20" grpId="0" animBg="1"/>
      <p:bldP spid="21" grpId="0" animBg="1"/>
      <p:bldP spid="24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600" dirty="0" smtClean="0"/>
              <a:t>At the end of this module you will be able to</a:t>
            </a:r>
          </a:p>
          <a:p>
            <a:pPr eaLnBrk="1" hangingPunct="1">
              <a:buFont typeface="+mj-lt"/>
              <a:buAutoNum type="arabicPeriod"/>
            </a:pPr>
            <a:r>
              <a:rPr lang="en-US" sz="3600" dirty="0" smtClean="0"/>
              <a:t>Understand, develop, and extend the Mic-1 </a:t>
            </a:r>
            <a:r>
              <a:rPr lang="en-US" sz="3600" dirty="0" err="1" smtClean="0"/>
              <a:t>microprogram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5396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IADD</a:t>
            </a:r>
            <a:br>
              <a:rPr lang="en-US" dirty="0" smtClean="0"/>
            </a:br>
            <a:r>
              <a:rPr lang="en-US" sz="2800" dirty="0" smtClean="0"/>
              <a:t>Pop 2 words from stack and add them; push result onto stack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11860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iadd1 MAR = SP = SP – 1; rd; goto iadd2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iadd2 H = TOS; goto iadd3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iadd3 MDR = TOS= MDR+H; wr; goto main1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5632450" y="1444625"/>
            <a:ext cx="2239963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3033713" y="2068513"/>
            <a:ext cx="2239962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860425" y="4387850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From now on implicit goto’s will be omitted</a:t>
            </a:r>
          </a:p>
        </p:txBody>
      </p:sp>
      <p:sp>
        <p:nvSpPr>
          <p:cNvPr id="191496" name="Rectangle 8"/>
          <p:cNvSpPr>
            <a:spLocks noChangeArrowheads="1"/>
          </p:cNvSpPr>
          <p:nvPr/>
        </p:nvSpPr>
        <p:spPr bwMode="auto">
          <a:xfrm>
            <a:off x="808038" y="5434013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Note: iadd1 = 0x60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  <p:bldP spid="191492" grpId="0" animBg="1"/>
      <p:bldP spid="19149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IADD – iadd1 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11860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iadd1 MAR = SP = SP – 1; rd; </a:t>
            </a:r>
            <a:r>
              <a:rPr lang="en-US" sz="3200" smtClean="0">
                <a:solidFill>
                  <a:srgbClr val="B2B2B2"/>
                </a:solidFill>
                <a:latin typeface="Arial" charset="0"/>
                <a:cs typeface="Arial" charset="0"/>
              </a:rPr>
              <a:t>goto iadd2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2587625"/>
            <a:ext cx="9126538" cy="2251075"/>
            <a:chOff x="0" y="1630"/>
            <a:chExt cx="5749" cy="1418"/>
          </a:xfrm>
        </p:grpSpPr>
        <p:grpSp>
          <p:nvGrpSpPr>
            <p:cNvPr id="23566" name="Group 9"/>
            <p:cNvGrpSpPr>
              <a:grpSpLocks/>
            </p:cNvGrpSpPr>
            <p:nvPr/>
          </p:nvGrpSpPr>
          <p:grpSpPr bwMode="auto">
            <a:xfrm>
              <a:off x="0" y="1630"/>
              <a:ext cx="5749" cy="1418"/>
              <a:chOff x="0" y="1630"/>
              <a:chExt cx="5749" cy="1418"/>
            </a:xfrm>
          </p:grpSpPr>
          <p:grpSp>
            <p:nvGrpSpPr>
              <p:cNvPr id="23568" name="Group 10"/>
              <p:cNvGrpSpPr>
                <a:grpSpLocks/>
              </p:cNvGrpSpPr>
              <p:nvPr/>
            </p:nvGrpSpPr>
            <p:grpSpPr bwMode="auto">
              <a:xfrm>
                <a:off x="0" y="1630"/>
                <a:ext cx="5749" cy="1418"/>
                <a:chOff x="0" y="1630"/>
                <a:chExt cx="5749" cy="1418"/>
              </a:xfrm>
            </p:grpSpPr>
            <p:grpSp>
              <p:nvGrpSpPr>
                <p:cNvPr id="23570" name="Group 11"/>
                <p:cNvGrpSpPr>
                  <a:grpSpLocks/>
                </p:cNvGrpSpPr>
                <p:nvPr/>
              </p:nvGrpSpPr>
              <p:grpSpPr bwMode="auto">
                <a:xfrm>
                  <a:off x="16" y="2114"/>
                  <a:ext cx="5733" cy="934"/>
                  <a:chOff x="0" y="2114"/>
                  <a:chExt cx="5733" cy="934"/>
                </a:xfrm>
              </p:grpSpPr>
              <p:pic>
                <p:nvPicPr>
                  <p:cNvPr id="23572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06" y="2116"/>
                    <a:ext cx="2927" cy="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3573" name="Picture 1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610" y="2114"/>
                    <a:ext cx="2201" cy="9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357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128"/>
                    <a:ext cx="617" cy="88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5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0" y="1630"/>
                  <a:ext cx="47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/>
                </a:p>
                <a:p>
                  <a:pPr algn="l"/>
                  <a:r>
                    <a:rPr lang="en-US"/>
                    <a:t>MIR</a:t>
                  </a:r>
                </a:p>
              </p:txBody>
            </p:sp>
          </p:grpSp>
          <p:sp>
            <p:nvSpPr>
              <p:cNvPr id="23569" name="Text Box 16"/>
              <p:cNvSpPr txBox="1">
                <a:spLocks noChangeArrowheads="1"/>
              </p:cNvSpPr>
              <p:nvPr/>
            </p:nvSpPr>
            <p:spPr bwMode="auto">
              <a:xfrm>
                <a:off x="11" y="2683"/>
                <a:ext cx="57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3300"/>
                    </a:solidFill>
                  </a:rPr>
                  <a:t>iadd2</a:t>
                </a:r>
              </a:p>
            </p:txBody>
          </p:sp>
        </p:grpSp>
        <p:sp>
          <p:nvSpPr>
            <p:cNvPr id="23567" name="Text Box 17"/>
            <p:cNvSpPr txBox="1">
              <a:spLocks noChangeArrowheads="1"/>
            </p:cNvSpPr>
            <p:nvPr/>
          </p:nvSpPr>
          <p:spPr bwMode="auto">
            <a:xfrm>
              <a:off x="5306" y="2741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3300"/>
                  </a:solidFill>
                </a:rPr>
                <a:t>SP</a:t>
              </a:r>
            </a:p>
          </p:txBody>
        </p:sp>
      </p:grpSp>
      <p:sp>
        <p:nvSpPr>
          <p:cNvPr id="196626" name="Rectangle 18"/>
          <p:cNvSpPr>
            <a:spLocks noChangeArrowheads="1"/>
          </p:cNvSpPr>
          <p:nvPr/>
        </p:nvSpPr>
        <p:spPr bwMode="auto">
          <a:xfrm>
            <a:off x="6970713" y="33655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627" name="Rectangle 19"/>
          <p:cNvSpPr>
            <a:spLocks noChangeArrowheads="1"/>
          </p:cNvSpPr>
          <p:nvPr/>
        </p:nvSpPr>
        <p:spPr bwMode="auto">
          <a:xfrm>
            <a:off x="6043613" y="33655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628" name="Rectangle 20"/>
          <p:cNvSpPr>
            <a:spLocks noChangeArrowheads="1"/>
          </p:cNvSpPr>
          <p:nvPr/>
        </p:nvSpPr>
        <p:spPr bwMode="auto">
          <a:xfrm>
            <a:off x="2597150" y="33655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629" name="Rectangle 21"/>
          <p:cNvSpPr>
            <a:spLocks noChangeArrowheads="1"/>
          </p:cNvSpPr>
          <p:nvPr/>
        </p:nvSpPr>
        <p:spPr bwMode="auto">
          <a:xfrm>
            <a:off x="2916238" y="3405188"/>
            <a:ext cx="250825" cy="1392237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630" name="Rectangle 22"/>
          <p:cNvSpPr>
            <a:spLocks noChangeArrowheads="1"/>
          </p:cNvSpPr>
          <p:nvPr/>
        </p:nvSpPr>
        <p:spPr bwMode="auto">
          <a:xfrm>
            <a:off x="3525838" y="33909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631" name="Rectangle 23"/>
          <p:cNvSpPr>
            <a:spLocks noChangeArrowheads="1"/>
          </p:cNvSpPr>
          <p:nvPr/>
        </p:nvSpPr>
        <p:spPr bwMode="auto">
          <a:xfrm>
            <a:off x="3856038" y="33655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632" name="Rectangle 24"/>
          <p:cNvSpPr>
            <a:spLocks noChangeArrowheads="1"/>
          </p:cNvSpPr>
          <p:nvPr/>
        </p:nvSpPr>
        <p:spPr bwMode="auto">
          <a:xfrm>
            <a:off x="7567613" y="33782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2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>
                <a:solidFill>
                  <a:srgbClr val="FF0000"/>
                </a:solidFill>
              </a:rPr>
              <a:t>Pop 2 words from stack and add them; push result onto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  <p:bldP spid="196626" grpId="0" animBg="1"/>
      <p:bldP spid="196627" grpId="0" animBg="1"/>
      <p:bldP spid="196628" grpId="0" animBg="1"/>
      <p:bldP spid="196629" grpId="0" animBg="1"/>
      <p:bldP spid="196630" grpId="0" animBg="1"/>
      <p:bldP spid="196631" grpId="0" animBg="1"/>
      <p:bldP spid="1966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IADD – iadd2 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11860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iadd2 H = TOS; </a:t>
            </a:r>
            <a:r>
              <a:rPr lang="en-US" sz="3200" smtClean="0">
                <a:solidFill>
                  <a:srgbClr val="B2B2B2"/>
                </a:solidFill>
                <a:latin typeface="Arial" charset="0"/>
                <a:cs typeface="Arial" charset="0"/>
              </a:rPr>
              <a:t>goto iadd3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2587625"/>
            <a:ext cx="9126538" cy="2251075"/>
            <a:chOff x="0" y="1630"/>
            <a:chExt cx="5749" cy="1418"/>
          </a:xfrm>
        </p:grpSpPr>
        <p:grpSp>
          <p:nvGrpSpPr>
            <p:cNvPr id="24585" name="Group 5"/>
            <p:cNvGrpSpPr>
              <a:grpSpLocks/>
            </p:cNvGrpSpPr>
            <p:nvPr/>
          </p:nvGrpSpPr>
          <p:grpSpPr bwMode="auto">
            <a:xfrm>
              <a:off x="0" y="1630"/>
              <a:ext cx="5749" cy="1418"/>
              <a:chOff x="0" y="1630"/>
              <a:chExt cx="5749" cy="1418"/>
            </a:xfrm>
          </p:grpSpPr>
          <p:grpSp>
            <p:nvGrpSpPr>
              <p:cNvPr id="24587" name="Group 6"/>
              <p:cNvGrpSpPr>
                <a:grpSpLocks/>
              </p:cNvGrpSpPr>
              <p:nvPr/>
            </p:nvGrpSpPr>
            <p:grpSpPr bwMode="auto">
              <a:xfrm>
                <a:off x="0" y="1630"/>
                <a:ext cx="5749" cy="1418"/>
                <a:chOff x="0" y="1630"/>
                <a:chExt cx="5749" cy="1418"/>
              </a:xfrm>
            </p:grpSpPr>
            <p:grpSp>
              <p:nvGrpSpPr>
                <p:cNvPr id="24589" name="Group 7"/>
                <p:cNvGrpSpPr>
                  <a:grpSpLocks/>
                </p:cNvGrpSpPr>
                <p:nvPr/>
              </p:nvGrpSpPr>
              <p:grpSpPr bwMode="auto">
                <a:xfrm>
                  <a:off x="16" y="2114"/>
                  <a:ext cx="5733" cy="934"/>
                  <a:chOff x="0" y="2114"/>
                  <a:chExt cx="5733" cy="934"/>
                </a:xfrm>
              </p:grpSpPr>
              <p:pic>
                <p:nvPicPr>
                  <p:cNvPr id="24591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06" y="2116"/>
                    <a:ext cx="2927" cy="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4592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610" y="2114"/>
                    <a:ext cx="2201" cy="9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59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128"/>
                    <a:ext cx="617" cy="88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59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0" y="1630"/>
                  <a:ext cx="47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/>
                </a:p>
                <a:p>
                  <a:pPr algn="l"/>
                  <a:r>
                    <a:rPr lang="en-US"/>
                    <a:t>MIR</a:t>
                  </a:r>
                </a:p>
              </p:txBody>
            </p:sp>
          </p:grpSp>
          <p:sp>
            <p:nvSpPr>
              <p:cNvPr id="24588" name="Text Box 12"/>
              <p:cNvSpPr txBox="1">
                <a:spLocks noChangeArrowheads="1"/>
              </p:cNvSpPr>
              <p:nvPr/>
            </p:nvSpPr>
            <p:spPr bwMode="auto">
              <a:xfrm>
                <a:off x="11" y="2683"/>
                <a:ext cx="57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3300"/>
                    </a:solidFill>
                  </a:rPr>
                  <a:t>iadd3</a:t>
                </a:r>
              </a:p>
            </p:txBody>
          </p:sp>
        </p:grpSp>
        <p:sp>
          <p:nvSpPr>
            <p:cNvPr id="24586" name="Text Box 13"/>
            <p:cNvSpPr txBox="1">
              <a:spLocks noChangeArrowheads="1"/>
            </p:cNvSpPr>
            <p:nvPr/>
          </p:nvSpPr>
          <p:spPr bwMode="auto">
            <a:xfrm>
              <a:off x="5227" y="2741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TOS</a:t>
              </a:r>
            </a:p>
          </p:txBody>
        </p:sp>
      </p:grp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4506913" y="33782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2916238" y="3405188"/>
            <a:ext cx="250825" cy="1392237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3551238" y="33782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  <p:bldP spid="197647" grpId="0" animBg="1"/>
      <p:bldP spid="197649" grpId="0" animBg="1"/>
      <p:bldP spid="1976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IADD – iadd3 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11860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iadd3 MDR = TOS= MDR+H; wr; goto main1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23813" y="2587625"/>
            <a:ext cx="9175751" cy="2251075"/>
            <a:chOff x="-15" y="1630"/>
            <a:chExt cx="5780" cy="1418"/>
          </a:xfrm>
        </p:grpSpPr>
        <p:grpSp>
          <p:nvGrpSpPr>
            <p:cNvPr id="25613" name="Group 5"/>
            <p:cNvGrpSpPr>
              <a:grpSpLocks/>
            </p:cNvGrpSpPr>
            <p:nvPr/>
          </p:nvGrpSpPr>
          <p:grpSpPr bwMode="auto">
            <a:xfrm>
              <a:off x="-15" y="1630"/>
              <a:ext cx="5764" cy="1418"/>
              <a:chOff x="-15" y="1630"/>
              <a:chExt cx="5764" cy="1418"/>
            </a:xfrm>
          </p:grpSpPr>
          <p:grpSp>
            <p:nvGrpSpPr>
              <p:cNvPr id="25615" name="Group 6"/>
              <p:cNvGrpSpPr>
                <a:grpSpLocks/>
              </p:cNvGrpSpPr>
              <p:nvPr/>
            </p:nvGrpSpPr>
            <p:grpSpPr bwMode="auto">
              <a:xfrm>
                <a:off x="0" y="1630"/>
                <a:ext cx="5749" cy="1418"/>
                <a:chOff x="0" y="1630"/>
                <a:chExt cx="5749" cy="1418"/>
              </a:xfrm>
            </p:grpSpPr>
            <p:grpSp>
              <p:nvGrpSpPr>
                <p:cNvPr id="25617" name="Group 7"/>
                <p:cNvGrpSpPr>
                  <a:grpSpLocks/>
                </p:cNvGrpSpPr>
                <p:nvPr/>
              </p:nvGrpSpPr>
              <p:grpSpPr bwMode="auto">
                <a:xfrm>
                  <a:off x="16" y="2114"/>
                  <a:ext cx="5733" cy="934"/>
                  <a:chOff x="0" y="2114"/>
                  <a:chExt cx="5733" cy="934"/>
                </a:xfrm>
              </p:grpSpPr>
              <p:pic>
                <p:nvPicPr>
                  <p:cNvPr id="25619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06" y="2116"/>
                    <a:ext cx="2927" cy="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5620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610" y="2114"/>
                    <a:ext cx="2201" cy="9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562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128"/>
                    <a:ext cx="617" cy="88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6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0" y="1630"/>
                  <a:ext cx="47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/>
                </a:p>
                <a:p>
                  <a:pPr algn="l"/>
                  <a:r>
                    <a:rPr lang="en-US"/>
                    <a:t>MIR</a:t>
                  </a:r>
                </a:p>
              </p:txBody>
            </p:sp>
          </p:grpSp>
          <p:sp>
            <p:nvSpPr>
              <p:cNvPr id="25616" name="Text Box 12"/>
              <p:cNvSpPr txBox="1">
                <a:spLocks noChangeArrowheads="1"/>
              </p:cNvSpPr>
              <p:nvPr/>
            </p:nvSpPr>
            <p:spPr bwMode="auto">
              <a:xfrm>
                <a:off x="-15" y="2683"/>
                <a:ext cx="6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3300"/>
                    </a:solidFill>
                  </a:rPr>
                  <a:t>main1</a:t>
                </a:r>
              </a:p>
            </p:txBody>
          </p:sp>
        </p:grp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5190" y="2741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MDR</a:t>
              </a:r>
            </a:p>
          </p:txBody>
        </p:sp>
      </p:grp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5116513" y="33655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71" name="Rectangle 15"/>
          <p:cNvSpPr>
            <a:spLocks noChangeArrowheads="1"/>
          </p:cNvSpPr>
          <p:nvPr/>
        </p:nvSpPr>
        <p:spPr bwMode="auto">
          <a:xfrm>
            <a:off x="2916238" y="3405188"/>
            <a:ext cx="250825" cy="1392237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72" name="Rectangle 16"/>
          <p:cNvSpPr>
            <a:spLocks noChangeArrowheads="1"/>
          </p:cNvSpPr>
          <p:nvPr/>
        </p:nvSpPr>
        <p:spPr bwMode="auto">
          <a:xfrm>
            <a:off x="3551238" y="33782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73" name="Rectangle 17"/>
          <p:cNvSpPr>
            <a:spLocks noChangeArrowheads="1"/>
          </p:cNvSpPr>
          <p:nvPr/>
        </p:nvSpPr>
        <p:spPr bwMode="auto">
          <a:xfrm>
            <a:off x="6653213" y="33655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74" name="Rectangle 18"/>
          <p:cNvSpPr>
            <a:spLocks noChangeArrowheads="1"/>
          </p:cNvSpPr>
          <p:nvPr/>
        </p:nvSpPr>
        <p:spPr bwMode="auto">
          <a:xfrm>
            <a:off x="2598738" y="33782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3233738" y="33909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76" name="Rectangle 20"/>
          <p:cNvSpPr>
            <a:spLocks noChangeArrowheads="1"/>
          </p:cNvSpPr>
          <p:nvPr/>
        </p:nvSpPr>
        <p:spPr bwMode="auto">
          <a:xfrm>
            <a:off x="7262813" y="33528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  <p:bldP spid="198670" grpId="0" animBg="1"/>
      <p:bldP spid="198671" grpId="0" animBg="1"/>
      <p:bldP spid="198672" grpId="0" animBg="1"/>
      <p:bldP spid="198673" grpId="0" animBg="1"/>
      <p:bldP spid="198674" grpId="0" animBg="1"/>
      <p:bldP spid="198675" grpId="0" animBg="1"/>
      <p:bldP spid="19867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ISUB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661525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isub1 MAR = SP = SP – 1; rd; 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isub2 H = TOS; 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isub3 MDR = TOS= MDR </a:t>
            </a:r>
            <a:r>
              <a:rPr lang="en-US" sz="3200" smtClean="0">
                <a:solidFill>
                  <a:srgbClr val="FF3300"/>
                </a:solidFill>
                <a:latin typeface="Arial" charset="0"/>
                <a:cs typeface="Arial" charset="0"/>
              </a:rPr>
              <a:t>–</a:t>
            </a: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 H ; wr; goto main1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808038" y="5434013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Note: isub1 = 0x64</a:t>
            </a:r>
          </a:p>
        </p:txBody>
      </p:sp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Pop 2 words from stack and subtract them; push result onto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IAND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iand1 MAR = SP = SP – 1; rd; 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iand2 H = TOS; 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iand3 MDR = TOS= MDR </a:t>
            </a:r>
            <a:r>
              <a:rPr lang="en-US" sz="3200" smtClean="0">
                <a:solidFill>
                  <a:srgbClr val="FF3300"/>
                </a:solidFill>
                <a:latin typeface="Arial" charset="0"/>
                <a:cs typeface="Arial" charset="0"/>
              </a:rPr>
              <a:t>AND</a:t>
            </a: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 H ; wr; goto main1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808038" y="5434013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Note: iand1 = 0x7E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Pop 2 words from stack and and them; push result onto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IOR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ior1 MAR = SP = SP – 1; rd; 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ior2 H = TOS; 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ior3 MDR = TOS= MDR </a:t>
            </a:r>
            <a:r>
              <a:rPr lang="en-US" sz="3200" smtClean="0">
                <a:solidFill>
                  <a:srgbClr val="FF3300"/>
                </a:solidFill>
                <a:latin typeface="Arial" charset="0"/>
                <a:cs typeface="Arial" charset="0"/>
              </a:rPr>
              <a:t>OR</a:t>
            </a: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 H ; wr; goto main1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808038" y="5434013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Note: ior1 = 0x80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Pop 2 words from stack and or them; push result onto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DUP – cycle 1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Duplicate top word on stack and push onto stack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28625" y="2181225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28625" y="2609850"/>
            <a:ext cx="1743075" cy="1047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266950" y="2114550"/>
            <a:ext cx="1009651" cy="461665"/>
            <a:chOff x="2239576" y="1743075"/>
            <a:chExt cx="1729163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3424998" y="1743075"/>
              <a:ext cx="543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SP</a:t>
              </a:r>
              <a:endParaRPr lang="en-US" b="1" dirty="0"/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2239576" y="1966913"/>
              <a:ext cx="1044021" cy="476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" name="Right Arrow 13"/>
          <p:cNvSpPr/>
          <p:nvPr/>
        </p:nvSpPr>
        <p:spPr bwMode="auto">
          <a:xfrm>
            <a:off x="3162300" y="2543175"/>
            <a:ext cx="695325" cy="63817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990975" y="1790700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90975" y="2219325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990975" y="2647950"/>
            <a:ext cx="1743075" cy="1047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S’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848350" y="1743075"/>
            <a:ext cx="990601" cy="461665"/>
            <a:chOff x="2239576" y="914400"/>
            <a:chExt cx="1696537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3392372" y="914400"/>
              <a:ext cx="543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SP</a:t>
              </a:r>
              <a:endParaRPr lang="en-US" b="1" dirty="0"/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 flipV="1">
              <a:off x="2239576" y="1166813"/>
              <a:ext cx="1044022" cy="476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6784676" y="176212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, MAR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1123950" y="4381500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5597" y="4343400"/>
            <a:ext cx="794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1" grpId="0"/>
      <p:bldP spid="22" grpId="0" animBg="1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DUP – cycle 2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Duplicate top word on stack and push onto stack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28625" y="2181225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28625" y="2609850"/>
            <a:ext cx="1743075" cy="1047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S’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2266950" y="2114550"/>
            <a:ext cx="1009651" cy="461665"/>
            <a:chOff x="2239576" y="1743075"/>
            <a:chExt cx="1729163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3424998" y="1743075"/>
              <a:ext cx="543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SP</a:t>
              </a:r>
              <a:endParaRPr lang="en-US" b="1" dirty="0"/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2239576" y="1966913"/>
              <a:ext cx="1044021" cy="476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" name="Right Arrow 13"/>
          <p:cNvSpPr/>
          <p:nvPr/>
        </p:nvSpPr>
        <p:spPr bwMode="auto">
          <a:xfrm>
            <a:off x="3162300" y="2543175"/>
            <a:ext cx="695325" cy="63817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990975" y="1790700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90975" y="2219325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990975" y="2647950"/>
            <a:ext cx="1743075" cy="1047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S’</a:t>
            </a:r>
          </a:p>
        </p:txBody>
      </p:sp>
      <p:grpSp>
        <p:nvGrpSpPr>
          <p:cNvPr id="3" name="Group 17"/>
          <p:cNvGrpSpPr/>
          <p:nvPr/>
        </p:nvGrpSpPr>
        <p:grpSpPr>
          <a:xfrm>
            <a:off x="5848350" y="1743075"/>
            <a:ext cx="990601" cy="461665"/>
            <a:chOff x="2239576" y="914400"/>
            <a:chExt cx="1696537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3392372" y="914400"/>
              <a:ext cx="543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SP</a:t>
              </a:r>
              <a:endParaRPr lang="en-US" b="1" dirty="0"/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 flipV="1">
              <a:off x="2239576" y="1166813"/>
              <a:ext cx="1044022" cy="476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6784676" y="176212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, MAR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1123950" y="4381500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5597" y="4343400"/>
            <a:ext cx="794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TOS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133475" y="4981575"/>
            <a:ext cx="1743075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2220" y="4943475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MDR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009158" y="4257675"/>
            <a:ext cx="323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Write TOS to memory: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98132" y="4857750"/>
            <a:ext cx="3799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Copy TOS to MDR</a:t>
            </a:r>
          </a:p>
          <a:p>
            <a:r>
              <a:rPr lang="en-US" b="1" dirty="0" smtClean="0"/>
              <a:t>Memory[MAR] = MDR = x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3981450" y="1790700"/>
            <a:ext cx="1743075" cy="42862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DUP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dup1 MAR = SP = SP + 1; 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dup2 MDR = TOS; wr; goto main1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808038" y="5434013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Note: dup1 = 0x59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Duplicate top word on stack and push onto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4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3883" y="781049"/>
            <a:ext cx="3470117" cy="5135563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r="61678"/>
          <a:stretch>
            <a:fillRect/>
          </a:stretch>
        </p:blipFill>
        <p:spPr bwMode="auto">
          <a:xfrm>
            <a:off x="527239" y="866775"/>
            <a:ext cx="2263586" cy="481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 bwMode="auto">
          <a:xfrm>
            <a:off x="3629025" y="1809751"/>
            <a:ext cx="2152650" cy="200977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604" y="2543175"/>
            <a:ext cx="2103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microprogram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pop1 MAR = SP = SP – 1; rd; 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pop2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pop3 TOS= MDR; </a:t>
            </a:r>
            <a:r>
              <a:rPr lang="en-US" sz="32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main1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808038" y="5434013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Note: pop1 = 0x57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Delete word from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 – pop2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pop2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cs typeface="Times New Roman" pitchFamily="18" charset="0"/>
              </a:rPr>
              <a:t>Simply:</a:t>
            </a: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 goto pop3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3679825"/>
            <a:ext cx="9126538" cy="2251075"/>
            <a:chOff x="0" y="1630"/>
            <a:chExt cx="5749" cy="1418"/>
          </a:xfrm>
        </p:grpSpPr>
        <p:grpSp>
          <p:nvGrpSpPr>
            <p:cNvPr id="31750" name="Group 7"/>
            <p:cNvGrpSpPr>
              <a:grpSpLocks/>
            </p:cNvGrpSpPr>
            <p:nvPr/>
          </p:nvGrpSpPr>
          <p:grpSpPr bwMode="auto">
            <a:xfrm>
              <a:off x="0" y="1630"/>
              <a:ext cx="5749" cy="1418"/>
              <a:chOff x="0" y="1630"/>
              <a:chExt cx="5749" cy="1418"/>
            </a:xfrm>
          </p:grpSpPr>
          <p:grpSp>
            <p:nvGrpSpPr>
              <p:cNvPr id="31752" name="Group 8"/>
              <p:cNvGrpSpPr>
                <a:grpSpLocks/>
              </p:cNvGrpSpPr>
              <p:nvPr/>
            </p:nvGrpSpPr>
            <p:grpSpPr bwMode="auto">
              <a:xfrm>
                <a:off x="0" y="1630"/>
                <a:ext cx="5749" cy="1418"/>
                <a:chOff x="0" y="1630"/>
                <a:chExt cx="5749" cy="1418"/>
              </a:xfrm>
            </p:grpSpPr>
            <p:grpSp>
              <p:nvGrpSpPr>
                <p:cNvPr id="31754" name="Group 9"/>
                <p:cNvGrpSpPr>
                  <a:grpSpLocks/>
                </p:cNvGrpSpPr>
                <p:nvPr/>
              </p:nvGrpSpPr>
              <p:grpSpPr bwMode="auto">
                <a:xfrm>
                  <a:off x="16" y="2114"/>
                  <a:ext cx="5733" cy="934"/>
                  <a:chOff x="0" y="2114"/>
                  <a:chExt cx="5733" cy="934"/>
                </a:xfrm>
              </p:grpSpPr>
              <p:pic>
                <p:nvPicPr>
                  <p:cNvPr id="31756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06" y="2116"/>
                    <a:ext cx="2927" cy="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1757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610" y="2114"/>
                    <a:ext cx="2201" cy="9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175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128"/>
                    <a:ext cx="617" cy="88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75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0" y="1630"/>
                  <a:ext cx="99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NEXT</a:t>
                  </a:r>
                </a:p>
                <a:p>
                  <a:pPr algn="l"/>
                  <a:r>
                    <a:rPr lang="en-US"/>
                    <a:t>ADDRESS</a:t>
                  </a:r>
                </a:p>
              </p:txBody>
            </p:sp>
          </p:grpSp>
          <p:sp>
            <p:nvSpPr>
              <p:cNvPr id="31753" name="Text Box 14"/>
              <p:cNvSpPr txBox="1">
                <a:spLocks noChangeArrowheads="1"/>
              </p:cNvSpPr>
              <p:nvPr/>
            </p:nvSpPr>
            <p:spPr bwMode="auto">
              <a:xfrm>
                <a:off x="38" y="2683"/>
                <a:ext cx="5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3300"/>
                    </a:solidFill>
                  </a:rPr>
                  <a:t>pop3</a:t>
                </a:r>
              </a:p>
            </p:txBody>
          </p:sp>
        </p:grpSp>
        <p:sp>
          <p:nvSpPr>
            <p:cNvPr id="31751" name="Text Box 15"/>
            <p:cNvSpPr txBox="1">
              <a:spLocks noChangeArrowheads="1"/>
            </p:cNvSpPr>
            <p:nvPr/>
          </p:nvSpPr>
          <p:spPr bwMode="auto">
            <a:xfrm>
              <a:off x="5223" y="2741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none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SWAP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swap1 MAR = SP – 1; rd; 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swap2 MAR = SP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swap3 H = MDR; </a:t>
            </a:r>
            <a:r>
              <a:rPr lang="en-US" sz="32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wr</a:t>
            </a:r>
            <a:endParaRPr lang="en-US" sz="3200" dirty="0" smtClean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swap4 MDR = TOS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swap5 MAR = SP – 1; </a:t>
            </a:r>
            <a:r>
              <a:rPr lang="en-US" sz="32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wr</a:t>
            </a:r>
            <a:endParaRPr lang="en-US" sz="3200" dirty="0" smtClean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swap6 TOS = H; </a:t>
            </a:r>
            <a:r>
              <a:rPr lang="en-US" sz="32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main1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808038" y="5434013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Note: swap1 = 0x5F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Swap top of stack word with next-to-top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635125"/>
            <a:ext cx="8582025" cy="4918075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Write an implementation in MAL for a hypothetical IJVM instruction DNTT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Duplicate Next To Top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Duplicates the next-to-top value on the stack and push onto stack</a:t>
            </a:r>
            <a:endParaRPr lang="en-US" sz="2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447925"/>
            <a:ext cx="9144000" cy="1143000"/>
          </a:xfrm>
        </p:spPr>
        <p:txBody>
          <a:bodyPr/>
          <a:lstStyle/>
          <a:p>
            <a:r>
              <a:rPr lang="en-US" dirty="0" smtClean="0"/>
              <a:t>Instructions with Operands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Fetching a head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4450" y="1635125"/>
            <a:ext cx="4975225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…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US" sz="3200" kern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1) IADD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2) DUP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US" sz="3200" kern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3) </a:t>
            </a:r>
            <a:r>
              <a:rPr kumimoji="0" lang="en-US" sz="3200" b="0" i="0" u="none" strike="noStrike" kern="0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ISUB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3649" y="1594277"/>
            <a:ext cx="5362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main1 PC = PC + 1; fetch; </a:t>
            </a:r>
            <a:r>
              <a:rPr lang="en-US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(MBR)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5074" y="2184827"/>
            <a:ext cx="5362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PC = 1, MBR = IADD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19374" y="2584877"/>
            <a:ext cx="5362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PC = 2, fetch DUP to MBR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9374" y="2984927"/>
            <a:ext cx="5362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Interpret IADD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0799" y="3404027"/>
            <a:ext cx="5362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End of add1: MBR = DUP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09849" y="3842177"/>
            <a:ext cx="5362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When IADD finishes, </a:t>
            </a:r>
            <a:r>
              <a:rPr lang="en-US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main1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09849" y="4289852"/>
            <a:ext cx="5362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PC = 3, fetch ISUB, </a:t>
            </a:r>
            <a:r>
              <a:rPr lang="en-US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dup1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00324" y="4775627"/>
            <a:ext cx="5362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End of dup1: MBR = ISUB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BIPUSH </a:t>
            </a:r>
            <a:r>
              <a:rPr lang="en-US" i="1" dirty="0" smtClean="0"/>
              <a:t>byte</a:t>
            </a:r>
            <a:endParaRPr lang="en-US" dirty="0" smtClean="0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Push </a:t>
            </a:r>
            <a:r>
              <a:rPr lang="en-US" sz="2800" i="1">
                <a:solidFill>
                  <a:srgbClr val="FF0000"/>
                </a:solidFill>
              </a:rPr>
              <a:t>byte</a:t>
            </a:r>
            <a:r>
              <a:rPr lang="en-US" sz="2800">
                <a:solidFill>
                  <a:srgbClr val="FF0000"/>
                </a:solidFill>
              </a:rPr>
              <a:t> onto stack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4450" y="1635125"/>
            <a:ext cx="4975225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BIPUSH 1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DUP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What does MBR contain?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 descr="4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65113"/>
            <a:ext cx="8451850" cy="6207125"/>
          </a:xfrm>
          <a:prstGeom prst="rect">
            <a:avLst/>
          </a:prstGeom>
          <a:noFill/>
        </p:spPr>
      </p:pic>
      <p:sp>
        <p:nvSpPr>
          <p:cNvPr id="175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703263"/>
          </a:xfrm>
        </p:spPr>
        <p:txBody>
          <a:bodyPr/>
          <a:lstStyle/>
          <a:p>
            <a:pPr algn="l"/>
            <a:r>
              <a:rPr lang="en-US" sz="4000"/>
              <a:t>Mic-1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7858125" y="4319588"/>
            <a:ext cx="1100138" cy="2093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 bwMode="auto">
          <a:xfrm>
            <a:off x="2466975" y="1943100"/>
            <a:ext cx="285750" cy="171450"/>
          </a:xfrm>
          <a:prstGeom prst="rect">
            <a:avLst/>
          </a:prstGeom>
          <a:solidFill>
            <a:srgbClr val="FFFF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4850" y="1381125"/>
            <a:ext cx="1085850" cy="190500"/>
          </a:xfrm>
          <a:prstGeom prst="rect">
            <a:avLst/>
          </a:prstGeom>
          <a:solidFill>
            <a:srgbClr val="FFFF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48325" y="3067050"/>
            <a:ext cx="2533650" cy="200025"/>
          </a:xfrm>
          <a:prstGeom prst="rect">
            <a:avLst/>
          </a:prstGeom>
          <a:solidFill>
            <a:srgbClr val="FFFF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324350" y="4171949"/>
            <a:ext cx="1085850" cy="390525"/>
          </a:xfrm>
          <a:prstGeom prst="rect">
            <a:avLst/>
          </a:prstGeom>
          <a:solidFill>
            <a:srgbClr val="FFFF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934201" y="619125"/>
            <a:ext cx="1600200" cy="619126"/>
          </a:xfrm>
          <a:prstGeom prst="wedgeRoundRectCallout">
            <a:avLst>
              <a:gd name="adj1" fmla="val -61309"/>
              <a:gd name="adj2" fmla="val 1520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NOP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73176"/>
            <a:ext cx="8375650" cy="509045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nop1 </a:t>
            </a:r>
            <a:r>
              <a:rPr lang="en-US" sz="36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6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main1</a:t>
            </a:r>
          </a:p>
          <a:p>
            <a:pPr eaLnBrk="1" hangingPunct="1">
              <a:buNone/>
            </a:pPr>
            <a:r>
              <a:rPr lang="en-US" sz="36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main1 PC = PC + 1; fetch; </a:t>
            </a:r>
            <a:r>
              <a:rPr lang="en-US" sz="36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6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(MBR</a:t>
            </a:r>
            <a:r>
              <a:rPr lang="en-US" sz="3600" dirty="0" smtClean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buNone/>
            </a:pPr>
            <a:r>
              <a:rPr lang="en-US" sz="3600" dirty="0" smtClean="0">
                <a:latin typeface="Arial" charset="0"/>
                <a:cs typeface="Arial" charset="0"/>
              </a:rPr>
              <a:t>PC = 1, fetch the first </a:t>
            </a:r>
            <a:r>
              <a:rPr lang="en-US" sz="3600" dirty="0" err="1" smtClean="0">
                <a:latin typeface="Arial" charset="0"/>
                <a:cs typeface="Arial" charset="0"/>
              </a:rPr>
              <a:t>opcode</a:t>
            </a:r>
            <a:endParaRPr lang="en-US" sz="3600" dirty="0" smtClean="0">
              <a:latin typeface="Arial" charset="0"/>
              <a:cs typeface="Arial" charset="0"/>
            </a:endParaRPr>
          </a:p>
          <a:p>
            <a:pPr eaLnBrk="1" hangingPunct="1">
              <a:buNone/>
            </a:pPr>
            <a:r>
              <a:rPr lang="en-US" sz="3600" dirty="0" smtClean="0">
                <a:latin typeface="Arial" charset="0"/>
                <a:cs typeface="Arial" charset="0"/>
              </a:rPr>
              <a:t>MBR is still zero</a:t>
            </a:r>
          </a:p>
          <a:p>
            <a:pPr eaLnBrk="1" hangingPunct="1">
              <a:buNone/>
            </a:pPr>
            <a:r>
              <a:rPr lang="en-US" sz="3600" dirty="0" smtClean="0">
                <a:latin typeface="Arial" charset="0"/>
                <a:cs typeface="Arial" charset="0"/>
              </a:rPr>
              <a:t>MBR will contain the first </a:t>
            </a:r>
            <a:r>
              <a:rPr lang="en-US" sz="3600" dirty="0" err="1" smtClean="0">
                <a:latin typeface="Arial" charset="0"/>
                <a:cs typeface="Arial" charset="0"/>
              </a:rPr>
              <a:t>opcode</a:t>
            </a:r>
            <a:r>
              <a:rPr lang="en-US" sz="3600" dirty="0" smtClean="0">
                <a:latin typeface="Arial" charset="0"/>
                <a:cs typeface="Arial" charset="0"/>
              </a:rPr>
              <a:t> at the end of next cycle</a:t>
            </a:r>
          </a:p>
          <a:p>
            <a:pPr eaLnBrk="1" hangingPunct="1">
              <a:buFontTx/>
              <a:buNone/>
            </a:pPr>
            <a:endParaRPr lang="en-US" sz="36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36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36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3600" dirty="0" smtClean="0">
              <a:cs typeface="Times New Roman" pitchFamily="18" charset="0"/>
            </a:endParaRPr>
          </a:p>
        </p:txBody>
      </p:sp>
      <p:sp>
        <p:nvSpPr>
          <p:cNvPr id="21509" name="Rectangle 18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 descr="4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65113"/>
            <a:ext cx="8451850" cy="6207125"/>
          </a:xfrm>
          <a:prstGeom prst="rect">
            <a:avLst/>
          </a:prstGeom>
          <a:noFill/>
        </p:spPr>
      </p:pic>
      <p:sp>
        <p:nvSpPr>
          <p:cNvPr id="175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703263"/>
          </a:xfrm>
        </p:spPr>
        <p:txBody>
          <a:bodyPr/>
          <a:lstStyle/>
          <a:p>
            <a:pPr algn="l"/>
            <a:r>
              <a:rPr lang="en-US" sz="4000"/>
              <a:t>Mic-1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7858125" y="4319588"/>
            <a:ext cx="1100138" cy="2093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 bwMode="auto">
          <a:xfrm>
            <a:off x="2466975" y="1943100"/>
            <a:ext cx="285750" cy="171450"/>
          </a:xfrm>
          <a:prstGeom prst="rect">
            <a:avLst/>
          </a:prstGeom>
          <a:solidFill>
            <a:srgbClr val="FFFF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4850" y="1381125"/>
            <a:ext cx="1085850" cy="190500"/>
          </a:xfrm>
          <a:prstGeom prst="rect">
            <a:avLst/>
          </a:prstGeom>
          <a:solidFill>
            <a:srgbClr val="FFFF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48325" y="3067050"/>
            <a:ext cx="2533650" cy="200025"/>
          </a:xfrm>
          <a:prstGeom prst="rect">
            <a:avLst/>
          </a:prstGeom>
          <a:solidFill>
            <a:srgbClr val="FFFF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324350" y="4171949"/>
            <a:ext cx="1085850" cy="390525"/>
          </a:xfrm>
          <a:prstGeom prst="rect">
            <a:avLst/>
          </a:prstGeom>
          <a:solidFill>
            <a:srgbClr val="FFFF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934201" y="619125"/>
            <a:ext cx="1600200" cy="619126"/>
          </a:xfrm>
          <a:prstGeom prst="wedgeRoundRectCallout">
            <a:avLst>
              <a:gd name="adj1" fmla="val -61309"/>
              <a:gd name="adj2" fmla="val 1520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NOP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Invariants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600" dirty="0" smtClean="0"/>
              <a:t>The following are always maintained</a:t>
            </a:r>
          </a:p>
          <a:p>
            <a:pPr eaLnBrk="1" hangingPunct="1">
              <a:buFont typeface="+mj-lt"/>
              <a:buAutoNum type="arabicPeriod"/>
            </a:pPr>
            <a:r>
              <a:rPr lang="en-US" sz="3600" dirty="0" smtClean="0"/>
              <a:t>SP points at the top of the stack, before and after each ISA instruction</a:t>
            </a:r>
          </a:p>
          <a:p>
            <a:pPr eaLnBrk="1" hangingPunct="1">
              <a:buFont typeface="+mj-lt"/>
              <a:buAutoNum type="arabicPeriod"/>
            </a:pPr>
            <a:r>
              <a:rPr lang="en-US" sz="3600" dirty="0" smtClean="0"/>
              <a:t>TOS always contains the value at the top of the stack, before and after each ISA instruction</a:t>
            </a:r>
          </a:p>
          <a:p>
            <a:pPr eaLnBrk="1" hangingPunct="1">
              <a:buFont typeface="+mj-lt"/>
              <a:buAutoNum type="arabicPeriod"/>
            </a:pPr>
            <a:r>
              <a:rPr lang="en-US" sz="3600" dirty="0" smtClean="0"/>
              <a:t>Each MI always fetches the </a:t>
            </a:r>
            <a:r>
              <a:rPr lang="en-US" sz="3600" dirty="0" err="1" smtClean="0"/>
              <a:t>opcode</a:t>
            </a:r>
            <a:r>
              <a:rPr lang="en-US" sz="3600" dirty="0" smtClean="0"/>
              <a:t> for the following MI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15396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73175"/>
            <a:ext cx="8375650" cy="5394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nop1 </a:t>
            </a:r>
            <a:r>
              <a:rPr lang="en-US" sz="36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6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main1</a:t>
            </a:r>
          </a:p>
          <a:p>
            <a:pPr eaLnBrk="1" hangingPunct="1">
              <a:buNone/>
            </a:pPr>
            <a:r>
              <a:rPr lang="en-US" sz="36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main1 PC = PC + 1; fetch; </a:t>
            </a:r>
            <a:r>
              <a:rPr lang="en-US" sz="36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6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(MBR</a:t>
            </a:r>
            <a:r>
              <a:rPr lang="en-US" sz="3600" dirty="0" smtClean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buNone/>
            </a:pPr>
            <a:r>
              <a:rPr lang="en-US" sz="3600" dirty="0" smtClean="0">
                <a:latin typeface="Arial" charset="0"/>
                <a:cs typeface="Arial" charset="0"/>
              </a:rPr>
              <a:t>PC = 2, fetch the second byte (which is operand 1)</a:t>
            </a:r>
          </a:p>
          <a:p>
            <a:pPr eaLnBrk="1" hangingPunct="1">
              <a:buNone/>
            </a:pPr>
            <a:r>
              <a:rPr lang="en-US" sz="3600" dirty="0" smtClean="0">
                <a:latin typeface="Arial" charset="0"/>
                <a:cs typeface="Arial" charset="0"/>
              </a:rPr>
              <a:t>MBR = BIPUSH, at the end of nop1</a:t>
            </a:r>
          </a:p>
          <a:p>
            <a:pPr eaLnBrk="1" hangingPunct="1">
              <a:buNone/>
            </a:pPr>
            <a:r>
              <a:rPr lang="en-US" sz="3600" dirty="0" smtClean="0">
                <a:latin typeface="Arial" charset="0"/>
                <a:cs typeface="Arial" charset="0"/>
              </a:rPr>
              <a:t>MBR will contain the operand 1 at the end of next cycle</a:t>
            </a:r>
          </a:p>
          <a:p>
            <a:pPr eaLnBrk="1" hangingPunct="1">
              <a:buFontTx/>
              <a:buNone/>
            </a:pPr>
            <a:endParaRPr lang="en-US" sz="3600" dirty="0" smtClean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sz="36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sz="36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36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36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3600" dirty="0" smtClean="0">
              <a:cs typeface="Times New Roman" pitchFamily="18" charset="0"/>
            </a:endParaRPr>
          </a:p>
        </p:txBody>
      </p:sp>
      <p:sp>
        <p:nvSpPr>
          <p:cNvPr id="21509" name="Rectangle 18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759990" y="133074"/>
            <a:ext cx="1917286" cy="16957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BIPUSH 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DUP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BIPUSH </a:t>
            </a:r>
            <a:r>
              <a:rPr lang="en-US" i="1" smtClean="0"/>
              <a:t>byte</a:t>
            </a:r>
            <a:endParaRPr lang="en-US" smtClean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8499475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bipush1 SP = MAR = SP + 1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latin typeface="Arial" charset="0"/>
                <a:cs typeface="Arial" charset="0"/>
              </a:rPr>
              <a:t>(now MBR = 1)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bipush2 MDR = TOS = MBR; </a:t>
            </a:r>
            <a:r>
              <a:rPr lang="en-US" sz="32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wr</a:t>
            </a: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; </a:t>
            </a:r>
            <a:r>
              <a:rPr lang="en-US" sz="32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main1</a:t>
            </a:r>
          </a:p>
          <a:p>
            <a:pPr eaLnBrk="1" hangingPunct="1"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main1 PC = PC + 1; fetch; </a:t>
            </a:r>
            <a:r>
              <a:rPr lang="en-US" sz="32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(MBR</a:t>
            </a:r>
            <a:r>
              <a:rPr lang="en-US" sz="3200" dirty="0" smtClean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latin typeface="Arial" charset="0"/>
                <a:cs typeface="Arial" charset="0"/>
              </a:rPr>
              <a:t>Need another cycle before MBR contains next byte (DUP) in the ISA program</a:t>
            </a:r>
          </a:p>
          <a:p>
            <a:pPr eaLnBrk="1" hangingPunct="1">
              <a:buFontTx/>
              <a:buNone/>
            </a:pPr>
            <a:r>
              <a:rPr lang="en-US" sz="3200" dirty="0" err="1" smtClean="0"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latin typeface="Arial" charset="0"/>
                <a:cs typeface="Arial" charset="0"/>
              </a:rPr>
              <a:t> (MBR) will go to 1, which is not a lead MI!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 smtClean="0">
                <a:solidFill>
                  <a:srgbClr val="FF0000"/>
                </a:solidFill>
              </a:rPr>
              <a:t>First attempt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59990" y="133074"/>
            <a:ext cx="1917286" cy="16957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BIPUSH 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DUP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BIPUSH </a:t>
            </a:r>
            <a:r>
              <a:rPr lang="en-US" i="1" smtClean="0"/>
              <a:t>byte</a:t>
            </a:r>
            <a:endParaRPr lang="en-US" smtClean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bipush1 SP = MAR = SP + 1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bipush2 PC = PC + 1; fetch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bipush3 MDR = TOS = MBR; wr; goto main1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808038" y="5434013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dirty="0"/>
              <a:t>Note: bipush1 = 0x10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Push </a:t>
            </a:r>
            <a:r>
              <a:rPr lang="en-US" sz="2800" i="1">
                <a:solidFill>
                  <a:srgbClr val="FF0000"/>
                </a:solidFill>
              </a:rPr>
              <a:t>byte</a:t>
            </a:r>
            <a:r>
              <a:rPr lang="en-US" sz="2800">
                <a:solidFill>
                  <a:srgbClr val="FF0000"/>
                </a:solidFill>
              </a:rPr>
              <a:t> onto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  <p:bldP spid="20275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ILOAD </a:t>
            </a:r>
            <a:r>
              <a:rPr lang="en-US" i="1" smtClean="0"/>
              <a:t>varnum</a:t>
            </a:r>
            <a:endParaRPr lang="en-US" smtClean="0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Push local variable onto stack, </a:t>
            </a:r>
            <a:r>
              <a:rPr lang="en-US" sz="2800" i="1">
                <a:solidFill>
                  <a:srgbClr val="FF0000"/>
                </a:solidFill>
              </a:rPr>
              <a:t>varnum</a:t>
            </a:r>
            <a:r>
              <a:rPr lang="en-US" sz="2800">
                <a:solidFill>
                  <a:srgbClr val="FF0000"/>
                </a:solidFill>
              </a:rPr>
              <a:t> is one byte (except in the WIDE format)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05375" y="1800225"/>
            <a:ext cx="4095750" cy="4286250"/>
          </a:xfrm>
        </p:spPr>
        <p:txBody>
          <a:bodyPr/>
          <a:lstStyle/>
          <a:p>
            <a:pPr>
              <a:buAutoNum type="arabicPeriod"/>
            </a:pPr>
            <a:r>
              <a:rPr lang="en-US" dirty="0" smtClean="0"/>
              <a:t>Local variables and parameters are treated similarly</a:t>
            </a:r>
          </a:p>
          <a:p>
            <a:pPr>
              <a:buAutoNum type="arabicPeriod"/>
            </a:pPr>
            <a:r>
              <a:rPr lang="en-US" dirty="0" smtClean="0"/>
              <a:t>Variables are referenced by LV + </a:t>
            </a:r>
            <a:r>
              <a:rPr lang="en-US" i="1" dirty="0" err="1" smtClean="0"/>
              <a:t>varnum</a:t>
            </a:r>
            <a:endParaRPr lang="en-US" i="1" dirty="0" smtClean="0"/>
          </a:p>
          <a:p>
            <a:pPr>
              <a:buAutoNum type="arabicPeriod"/>
            </a:pPr>
            <a:r>
              <a:rPr lang="en-US" i="1" dirty="0" err="1" smtClean="0"/>
              <a:t>varnum</a:t>
            </a:r>
            <a:r>
              <a:rPr lang="en-US" dirty="0" smtClean="0"/>
              <a:t> 0 is OBJREF, which we do not use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/>
          </a:p>
        </p:txBody>
      </p:sp>
      <p:pic>
        <p:nvPicPr>
          <p:cNvPr id="8" name="Picture 4" descr="4-12"/>
          <p:cNvPicPr>
            <a:picLocks noChangeAspect="1" noChangeArrowheads="1"/>
          </p:cNvPicPr>
          <p:nvPr/>
        </p:nvPicPr>
        <p:blipFill>
          <a:blip r:embed="rId2" cstate="print"/>
          <a:srcRect l="67155" b="45546"/>
          <a:stretch>
            <a:fillRect/>
          </a:stretch>
        </p:blipFill>
        <p:spPr bwMode="auto">
          <a:xfrm>
            <a:off x="828674" y="1867676"/>
            <a:ext cx="3533775" cy="374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ILOAD </a:t>
            </a:r>
            <a:r>
              <a:rPr lang="en-US" i="1" smtClean="0"/>
              <a:t>varnum</a:t>
            </a:r>
            <a:endParaRPr lang="en-US" smtClean="0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>
                <a:solidFill>
                  <a:srgbClr val="FF0000"/>
                </a:solidFill>
              </a:rPr>
              <a:t>Push local variable onto stack, </a:t>
            </a:r>
            <a:r>
              <a:rPr lang="en-US" sz="2800" i="1" dirty="0" err="1">
                <a:solidFill>
                  <a:srgbClr val="FF0000"/>
                </a:solidFill>
              </a:rPr>
              <a:t>varnum</a:t>
            </a:r>
            <a:r>
              <a:rPr lang="en-US" sz="2800" dirty="0">
                <a:solidFill>
                  <a:srgbClr val="FF0000"/>
                </a:solidFill>
              </a:rPr>
              <a:t> is one byte (except in the WIDE format)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28875" y="5153025"/>
            <a:ext cx="3514725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Old Stack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28875" y="4638675"/>
            <a:ext cx="3514725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Link Pointer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943600" y="4676775"/>
            <a:ext cx="1337062" cy="461665"/>
            <a:chOff x="5943600" y="4410075"/>
            <a:chExt cx="1337062" cy="461665"/>
          </a:xfrm>
        </p:grpSpPr>
        <p:cxnSp>
          <p:nvCxnSpPr>
            <p:cNvPr id="13" name="Straight Arrow Connector 12"/>
            <p:cNvCxnSpPr>
              <a:stCxn id="14" idx="1"/>
              <a:endCxn id="11" idx="3"/>
            </p:cNvCxnSpPr>
            <p:nvPr/>
          </p:nvCxnSpPr>
          <p:spPr bwMode="auto">
            <a:xfrm flipH="1">
              <a:off x="5943600" y="4640908"/>
              <a:ext cx="752671" cy="72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6696271" y="4410075"/>
              <a:ext cx="584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LV</a:t>
              </a:r>
              <a:endParaRPr lang="en-US" b="1" dirty="0"/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2428875" y="4105275"/>
            <a:ext cx="3514725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Value of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var</a:t>
            </a:r>
            <a:r>
              <a:rPr lang="en-US" b="1" dirty="0" err="1" smtClean="0"/>
              <a:t>num</a:t>
            </a:r>
            <a:r>
              <a:rPr lang="en-US" b="1" dirty="0" smtClean="0"/>
              <a:t>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28875" y="3571875"/>
            <a:ext cx="3514725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Value of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var</a:t>
            </a:r>
            <a:r>
              <a:rPr lang="en-US" b="1" dirty="0" err="1" smtClean="0"/>
              <a:t>num</a:t>
            </a:r>
            <a:r>
              <a:rPr lang="en-US" b="1" dirty="0" smtClean="0"/>
              <a:t> 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28875" y="3038475"/>
            <a:ext cx="3514725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Caller’s PC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428875" y="2524125"/>
            <a:ext cx="3514725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Caller’s LV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953127" y="2581275"/>
            <a:ext cx="1316734" cy="461665"/>
            <a:chOff x="5953127" y="2314575"/>
            <a:chExt cx="1316734" cy="461665"/>
          </a:xfrm>
        </p:grpSpPr>
        <p:cxnSp>
          <p:nvCxnSpPr>
            <p:cNvPr id="21" name="Straight Arrow Connector 20"/>
            <p:cNvCxnSpPr>
              <a:stCxn id="22" idx="1"/>
            </p:cNvCxnSpPr>
            <p:nvPr/>
          </p:nvCxnSpPr>
          <p:spPr bwMode="auto">
            <a:xfrm flipH="1" flipV="1">
              <a:off x="5953127" y="2543176"/>
              <a:ext cx="772994" cy="22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726121" y="2314575"/>
              <a:ext cx="543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SP</a:t>
              </a:r>
              <a:endParaRPr lang="en-US" b="1" dirty="0"/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2428875" y="1990725"/>
            <a:ext cx="3514725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?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419350" y="1990725"/>
            <a:ext cx="3514725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Value of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varnum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0104 -0.0861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5" grpId="1" animBg="1"/>
      <p:bldP spid="26" grpId="0" animBg="1"/>
      <p:bldP spid="26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ILOAD </a:t>
            </a:r>
            <a:r>
              <a:rPr lang="en-US" i="1" smtClean="0"/>
              <a:t>varnum</a:t>
            </a:r>
            <a:endParaRPr lang="en-US" smtClean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iload1 H = LV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iload2 MAR = MBRU + H; rd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iload3 MAR = SP = SP + 1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iload4 PC = PC + 1; fetch; wr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iload5 TOS = MDR; goto main1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808038" y="5434013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Note: iload1 = 0x15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Push local variable onto stack, </a:t>
            </a:r>
            <a:r>
              <a:rPr lang="en-US" sz="2800" i="1">
                <a:solidFill>
                  <a:srgbClr val="FF0000"/>
                </a:solidFill>
              </a:rPr>
              <a:t>varnum</a:t>
            </a:r>
            <a:r>
              <a:rPr lang="en-US" sz="2800">
                <a:solidFill>
                  <a:srgbClr val="FF0000"/>
                </a:solidFill>
              </a:rPr>
              <a:t> is one byte (except in the WIDE format)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ISTORE </a:t>
            </a:r>
            <a:r>
              <a:rPr lang="en-US" i="1" smtClean="0"/>
              <a:t>varnum</a:t>
            </a:r>
            <a:endParaRPr lang="en-US" smtClean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istore1 H = LV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istore2 MAR = MBRU + H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istore3 MDR = TOS; wr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istore4 SP = MAR = SP – 1; rd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istore5 PC = PC + 1; fetch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istore6 TOS = MDR; goto main1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808038" y="5434013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Note: istore1 = 0x36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Pop word from stack and store it in a local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IINC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984750"/>
            <a:ext cx="9144000" cy="15684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IINC instruction has two different operand fields.</a:t>
            </a:r>
          </a:p>
        </p:txBody>
      </p:sp>
      <p:pic>
        <p:nvPicPr>
          <p:cNvPr id="36869" name="Picture 4" descr="4-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700" y="2543175"/>
            <a:ext cx="49022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>
                <a:solidFill>
                  <a:srgbClr val="FF0000"/>
                </a:solidFill>
              </a:rPr>
              <a:t>Add </a:t>
            </a:r>
            <a:r>
              <a:rPr lang="en-US" sz="2800" i="1" dirty="0">
                <a:solidFill>
                  <a:srgbClr val="FF0000"/>
                </a:solidFill>
              </a:rPr>
              <a:t>const</a:t>
            </a:r>
            <a:r>
              <a:rPr lang="en-US" sz="2800" dirty="0">
                <a:solidFill>
                  <a:srgbClr val="FF0000"/>
                </a:solidFill>
              </a:rPr>
              <a:t> to local variable, both operands are 1 byte 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IINC </a:t>
            </a:r>
            <a:r>
              <a:rPr lang="en-US" i="1" smtClean="0"/>
              <a:t>varnum const</a:t>
            </a:r>
            <a:endParaRPr lang="en-US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iinc1 H = LV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iinc2 MAR = MBRU + H; rd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iinc3 PC = PC + 1; fetch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iinc4 H = MDR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iinc5 PC = PC + 1; fetch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iinc6 MDR = MBR + H; wr; goto main1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808038" y="5434013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Note: iinc1 = 0x84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>
                <a:solidFill>
                  <a:srgbClr val="FF0000"/>
                </a:solidFill>
              </a:rPr>
              <a:t>Add </a:t>
            </a:r>
            <a:r>
              <a:rPr lang="en-US" sz="2800" i="1" dirty="0">
                <a:solidFill>
                  <a:srgbClr val="FF0000"/>
                </a:solidFill>
              </a:rPr>
              <a:t>const</a:t>
            </a:r>
            <a:r>
              <a:rPr lang="en-US" sz="2800" dirty="0">
                <a:solidFill>
                  <a:srgbClr val="FF0000"/>
                </a:solidFill>
              </a:rPr>
              <a:t> to local variable, both operands are 1 byte 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GOTO </a:t>
            </a:r>
            <a:r>
              <a:rPr lang="en-US" i="1" smtClean="0"/>
              <a:t>offset</a:t>
            </a:r>
            <a:endParaRPr lang="en-US" smtClean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accent2"/>
                </a:solidFill>
                <a:latin typeface="Arial" charset="0"/>
                <a:cs typeface="Arial" charset="0"/>
              </a:rPr>
              <a:t>goto1 OPC = PC – 1 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accent2"/>
                </a:solidFill>
                <a:latin typeface="Arial" charset="0"/>
                <a:cs typeface="Arial" charset="0"/>
              </a:rPr>
              <a:t>goto2 PC = PC + 1; fetch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accent2"/>
                </a:solidFill>
                <a:latin typeface="Arial" charset="0"/>
                <a:cs typeface="Arial" charset="0"/>
              </a:rPr>
              <a:t>goto3 H = MBR &lt;&lt; 8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accent2"/>
                </a:solidFill>
                <a:latin typeface="Arial" charset="0"/>
                <a:cs typeface="Arial" charset="0"/>
              </a:rPr>
              <a:t>goto4 H = MBRU OR H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accent2"/>
                </a:solidFill>
                <a:latin typeface="Arial" charset="0"/>
                <a:cs typeface="Arial" charset="0"/>
              </a:rPr>
              <a:t>goto5 PC = OPC + H; fetch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accent2"/>
                </a:solidFill>
                <a:latin typeface="Arial" charset="0"/>
                <a:cs typeface="Arial" charset="0"/>
              </a:rPr>
              <a:t>goto6 goto main1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808038" y="5434013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Note: goto1 = 0xA7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4122738" y="1620838"/>
            <a:ext cx="5259387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>
              <a:spcBef>
                <a:spcPct val="20000"/>
              </a:spcBef>
              <a:buClr>
                <a:schemeClr val="accent2"/>
              </a:buClr>
            </a:pPr>
            <a:r>
              <a:rPr lang="en-US" sz="2800" dirty="0">
                <a:solidFill>
                  <a:srgbClr val="FF3300"/>
                </a:solidFill>
                <a:cs typeface="Times New Roman" pitchFamily="18" charset="0"/>
              </a:rPr>
              <a:t>OPC = address of the GOTO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</a:pPr>
            <a:r>
              <a:rPr lang="en-US" sz="2800" dirty="0">
                <a:solidFill>
                  <a:srgbClr val="FF3300"/>
                </a:solidFill>
                <a:cs typeface="Times New Roman" pitchFamily="18" charset="0"/>
              </a:rPr>
              <a:t>MBR = 1</a:t>
            </a:r>
            <a:r>
              <a:rPr lang="en-US" sz="2800" baseline="30000" dirty="0">
                <a:solidFill>
                  <a:srgbClr val="FF3300"/>
                </a:solidFill>
                <a:cs typeface="Times New Roman" pitchFamily="18" charset="0"/>
              </a:rPr>
              <a:t>st</a:t>
            </a:r>
            <a:r>
              <a:rPr lang="en-US" sz="2800" dirty="0">
                <a:solidFill>
                  <a:srgbClr val="FF3300"/>
                </a:solidFill>
                <a:cs typeface="Times New Roman" pitchFamily="18" charset="0"/>
              </a:rPr>
              <a:t> byte of offset; Fetch 2</a:t>
            </a:r>
            <a:r>
              <a:rPr lang="en-US" sz="2800" baseline="30000" dirty="0">
                <a:solidFill>
                  <a:srgbClr val="FF3300"/>
                </a:solidFill>
                <a:cs typeface="Times New Roman" pitchFamily="18" charset="0"/>
              </a:rPr>
              <a:t>nd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</a:pPr>
            <a:r>
              <a:rPr lang="en-US" sz="2800" dirty="0">
                <a:solidFill>
                  <a:srgbClr val="FF3300"/>
                </a:solidFill>
                <a:cs typeface="Times New Roman" pitchFamily="18" charset="0"/>
              </a:rPr>
              <a:t>Shift signed </a:t>
            </a:r>
            <a:r>
              <a:rPr lang="en-US" sz="2800" dirty="0" smtClean="0">
                <a:solidFill>
                  <a:srgbClr val="FF3300"/>
                </a:solidFill>
                <a:cs typeface="Times New Roman" pitchFamily="18" charset="0"/>
              </a:rPr>
              <a:t>MBR </a:t>
            </a:r>
            <a:r>
              <a:rPr lang="en-US" sz="2800" dirty="0">
                <a:solidFill>
                  <a:srgbClr val="FF3300"/>
                </a:solidFill>
                <a:cs typeface="Times New Roman" pitchFamily="18" charset="0"/>
              </a:rPr>
              <a:t>Left 1 byte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</a:pPr>
            <a:r>
              <a:rPr lang="en-US" sz="2800" dirty="0">
                <a:solidFill>
                  <a:srgbClr val="FF3300"/>
                </a:solidFill>
                <a:cs typeface="Times New Roman" pitchFamily="18" charset="0"/>
              </a:rPr>
              <a:t>H = 16 bit signed offset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</a:pPr>
            <a:r>
              <a:rPr lang="en-US" sz="2800" dirty="0">
                <a:solidFill>
                  <a:srgbClr val="FF3300"/>
                </a:solidFill>
                <a:cs typeface="Times New Roman" pitchFamily="18" charset="0"/>
              </a:rPr>
              <a:t>      Calculate absolute offset; fetch it for next MI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Unconditional branch, </a:t>
            </a:r>
            <a:r>
              <a:rPr lang="en-US" sz="2800" i="1">
                <a:solidFill>
                  <a:srgbClr val="FF0000"/>
                </a:solidFill>
              </a:rPr>
              <a:t>offset</a:t>
            </a:r>
            <a:r>
              <a:rPr lang="en-US" sz="2800">
                <a:solidFill>
                  <a:srgbClr val="FF0000"/>
                </a:solidFill>
              </a:rPr>
              <a:t> is 16-bit signed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  <p:bldP spid="20787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9144000" cy="174625"/>
          </a:xfrm>
          <a:noFill/>
        </p:spPr>
        <p:txBody>
          <a:bodyPr/>
          <a:lstStyle/>
          <a:p>
            <a:r>
              <a:rPr lang="en-US" smtClean="0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Implementation of IJVM Using the Mic-1  (1)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849938"/>
            <a:ext cx="9144000" cy="7032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microprogram for the Mic-1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0" y="938213"/>
            <a:ext cx="7043738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GOTO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075" y="5641975"/>
            <a:ext cx="7908925" cy="911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The situation at the start of various microinstructions.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a)</a:t>
            </a:r>
            <a:r>
              <a:rPr lang="en-US" smtClean="0"/>
              <a:t> Main1.  </a:t>
            </a:r>
            <a:r>
              <a:rPr lang="en-US" smtClean="0">
                <a:solidFill>
                  <a:schemeClr val="accent2"/>
                </a:solidFill>
              </a:rPr>
              <a:t>b)</a:t>
            </a:r>
            <a:r>
              <a:rPr lang="en-US" smtClean="0"/>
              <a:t> goto1.   </a:t>
            </a:r>
            <a:r>
              <a:rPr lang="en-US" smtClean="0">
                <a:solidFill>
                  <a:schemeClr val="accent2"/>
                </a:solidFill>
              </a:rPr>
              <a:t>c)</a:t>
            </a:r>
            <a:r>
              <a:rPr lang="en-US" smtClean="0"/>
              <a:t> goto2.   </a:t>
            </a:r>
            <a:r>
              <a:rPr lang="en-US" smtClean="0">
                <a:solidFill>
                  <a:schemeClr val="accent2"/>
                </a:solidFill>
              </a:rPr>
              <a:t>d)</a:t>
            </a:r>
            <a:r>
              <a:rPr lang="en-US" smtClean="0"/>
              <a:t> goto3.   </a:t>
            </a:r>
            <a:r>
              <a:rPr lang="en-US" smtClean="0">
                <a:solidFill>
                  <a:schemeClr val="accent2"/>
                </a:solidFill>
              </a:rPr>
              <a:t>e)</a:t>
            </a:r>
            <a:r>
              <a:rPr lang="en-US" smtClean="0"/>
              <a:t> goto4.</a:t>
            </a:r>
          </a:p>
        </p:txBody>
      </p:sp>
      <p:pic>
        <p:nvPicPr>
          <p:cNvPr id="39941" name="Picture 4" descr="4-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1587500"/>
            <a:ext cx="7453313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Branching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687513"/>
            <a:ext cx="8375650" cy="4865687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200" dirty="0" smtClean="0"/>
              <a:t>MPC[8] = (JAMZ AND Z) OR (JAMN AND N) OR NEXT_ADRRESS[8] </a:t>
            </a:r>
          </a:p>
          <a:p>
            <a:pPr eaLnBrk="1" hangingPunct="1">
              <a:buFontTx/>
              <a:buChar char="•"/>
            </a:pPr>
            <a:endParaRPr lang="en-US" sz="3200" dirty="0" smtClean="0"/>
          </a:p>
          <a:p>
            <a:pPr eaLnBrk="1" hangingPunct="1">
              <a:buFontTx/>
              <a:buChar char="•"/>
            </a:pPr>
            <a:r>
              <a:rPr lang="en-US" sz="3200" dirty="0" smtClean="0"/>
              <a:t>Either: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	NEXT_ADDRESS does not change, or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	NEXT_ADDRESS[8] is set to 1</a:t>
            </a:r>
          </a:p>
          <a:p>
            <a:pPr eaLnBrk="1" hangingPunct="1">
              <a:buFontTx/>
              <a:buChar char="•"/>
            </a:pPr>
            <a:endParaRPr lang="en-US" sz="3200" dirty="0" smtClean="0"/>
          </a:p>
          <a:p>
            <a:pPr eaLnBrk="1" hangingPunct="1">
              <a:buFontTx/>
              <a:buChar char="•"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IFLT </a:t>
            </a:r>
            <a:r>
              <a:rPr lang="en-US" i="1" smtClean="0"/>
              <a:t>offset</a:t>
            </a:r>
            <a:endParaRPr lang="en-US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iflt1 MAR = SP = SP – 1; rd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iflt2 OPC = TOS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iflt3 TOS = MDR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iflt4 N = OPC; if (N) </a:t>
            </a:r>
            <a:r>
              <a:rPr lang="en-US" sz="32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T</a:t>
            </a: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; else </a:t>
            </a:r>
            <a:r>
              <a:rPr lang="en-US" sz="32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F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808038" y="5434013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Note: iflt1 = 0x9B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>
                <a:solidFill>
                  <a:srgbClr val="FF0000"/>
                </a:solidFill>
              </a:rPr>
              <a:t>Pop word from stack and branch to </a:t>
            </a:r>
            <a:r>
              <a:rPr lang="en-US" sz="2800" i="1" dirty="0">
                <a:solidFill>
                  <a:srgbClr val="FF0000"/>
                </a:solidFill>
              </a:rPr>
              <a:t>offset</a:t>
            </a:r>
            <a:r>
              <a:rPr lang="en-US" sz="2800" dirty="0">
                <a:solidFill>
                  <a:srgbClr val="FF0000"/>
                </a:solidFill>
              </a:rPr>
              <a:t> if </a:t>
            </a:r>
            <a:r>
              <a:rPr lang="en-US" sz="2800" dirty="0" smtClean="0">
                <a:solidFill>
                  <a:srgbClr val="FF0000"/>
                </a:solidFill>
              </a:rPr>
              <a:t>&lt;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iflt1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iflt1 MAR = SP = SP – 1; rd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Read in next-to-top word from stack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2740025"/>
            <a:ext cx="9126538" cy="2251075"/>
            <a:chOff x="0" y="1630"/>
            <a:chExt cx="5749" cy="1418"/>
          </a:xfrm>
        </p:grpSpPr>
        <p:grpSp>
          <p:nvGrpSpPr>
            <p:cNvPr id="43022" name="Group 20"/>
            <p:cNvGrpSpPr>
              <a:grpSpLocks/>
            </p:cNvGrpSpPr>
            <p:nvPr/>
          </p:nvGrpSpPr>
          <p:grpSpPr bwMode="auto">
            <a:xfrm>
              <a:off x="0" y="1630"/>
              <a:ext cx="5749" cy="1418"/>
              <a:chOff x="0" y="1630"/>
              <a:chExt cx="5749" cy="1418"/>
            </a:xfrm>
          </p:grpSpPr>
          <p:grpSp>
            <p:nvGrpSpPr>
              <p:cNvPr id="43024" name="Group 21"/>
              <p:cNvGrpSpPr>
                <a:grpSpLocks/>
              </p:cNvGrpSpPr>
              <p:nvPr/>
            </p:nvGrpSpPr>
            <p:grpSpPr bwMode="auto">
              <a:xfrm>
                <a:off x="0" y="1630"/>
                <a:ext cx="5749" cy="1418"/>
                <a:chOff x="0" y="1630"/>
                <a:chExt cx="5749" cy="1418"/>
              </a:xfrm>
            </p:grpSpPr>
            <p:grpSp>
              <p:nvGrpSpPr>
                <p:cNvPr id="43026" name="Group 22"/>
                <p:cNvGrpSpPr>
                  <a:grpSpLocks/>
                </p:cNvGrpSpPr>
                <p:nvPr/>
              </p:nvGrpSpPr>
              <p:grpSpPr bwMode="auto">
                <a:xfrm>
                  <a:off x="16" y="2114"/>
                  <a:ext cx="5733" cy="934"/>
                  <a:chOff x="0" y="2114"/>
                  <a:chExt cx="5733" cy="934"/>
                </a:xfrm>
              </p:grpSpPr>
              <p:pic>
                <p:nvPicPr>
                  <p:cNvPr id="43028" name="Picture 2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06" y="2116"/>
                    <a:ext cx="2927" cy="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3029" name="Picture 24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610" y="2114"/>
                    <a:ext cx="2201" cy="9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43030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128"/>
                    <a:ext cx="617" cy="88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02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0" y="1630"/>
                  <a:ext cx="99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NEXT</a:t>
                  </a:r>
                </a:p>
                <a:p>
                  <a:pPr algn="l"/>
                  <a:r>
                    <a:rPr lang="en-US"/>
                    <a:t>ADDRESS</a:t>
                  </a:r>
                </a:p>
              </p:txBody>
            </p:sp>
          </p:grpSp>
          <p:sp>
            <p:nvSpPr>
              <p:cNvPr id="43025" name="Text Box 27"/>
              <p:cNvSpPr txBox="1">
                <a:spLocks noChangeArrowheads="1"/>
              </p:cNvSpPr>
              <p:nvPr/>
            </p:nvSpPr>
            <p:spPr bwMode="auto">
              <a:xfrm>
                <a:off x="76" y="2683"/>
                <a:ext cx="4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3300"/>
                    </a:solidFill>
                  </a:rPr>
                  <a:t>iflt2</a:t>
                </a:r>
              </a:p>
            </p:txBody>
          </p:sp>
        </p:grpSp>
        <p:sp>
          <p:nvSpPr>
            <p:cNvPr id="43023" name="Text Box 28"/>
            <p:cNvSpPr txBox="1">
              <a:spLocks noChangeArrowheads="1"/>
            </p:cNvSpPr>
            <p:nvPr/>
          </p:nvSpPr>
          <p:spPr bwMode="auto">
            <a:xfrm>
              <a:off x="5306" y="2741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SP</a:t>
              </a:r>
            </a:p>
          </p:txBody>
        </p:sp>
      </p:grpSp>
      <p:sp>
        <p:nvSpPr>
          <p:cNvPr id="209949" name="Rectangle 29"/>
          <p:cNvSpPr>
            <a:spLocks noChangeArrowheads="1"/>
          </p:cNvSpPr>
          <p:nvPr/>
        </p:nvSpPr>
        <p:spPr bwMode="auto">
          <a:xfrm>
            <a:off x="6970713" y="35179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950" name="Rectangle 30"/>
          <p:cNvSpPr>
            <a:spLocks noChangeArrowheads="1"/>
          </p:cNvSpPr>
          <p:nvPr/>
        </p:nvSpPr>
        <p:spPr bwMode="auto">
          <a:xfrm>
            <a:off x="6043613" y="35179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951" name="Rectangle 31"/>
          <p:cNvSpPr>
            <a:spLocks noChangeArrowheads="1"/>
          </p:cNvSpPr>
          <p:nvPr/>
        </p:nvSpPr>
        <p:spPr bwMode="auto">
          <a:xfrm>
            <a:off x="2597150" y="35179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952" name="Rectangle 32"/>
          <p:cNvSpPr>
            <a:spLocks noChangeArrowheads="1"/>
          </p:cNvSpPr>
          <p:nvPr/>
        </p:nvSpPr>
        <p:spPr bwMode="auto">
          <a:xfrm>
            <a:off x="2916238" y="3557588"/>
            <a:ext cx="250825" cy="1392237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953" name="Rectangle 33"/>
          <p:cNvSpPr>
            <a:spLocks noChangeArrowheads="1"/>
          </p:cNvSpPr>
          <p:nvPr/>
        </p:nvSpPr>
        <p:spPr bwMode="auto">
          <a:xfrm>
            <a:off x="3525838" y="35433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954" name="Rectangle 34"/>
          <p:cNvSpPr>
            <a:spLocks noChangeArrowheads="1"/>
          </p:cNvSpPr>
          <p:nvPr/>
        </p:nvSpPr>
        <p:spPr bwMode="auto">
          <a:xfrm>
            <a:off x="3856038" y="35179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955" name="Rectangle 35"/>
          <p:cNvSpPr>
            <a:spLocks noChangeArrowheads="1"/>
          </p:cNvSpPr>
          <p:nvPr/>
        </p:nvSpPr>
        <p:spPr bwMode="auto">
          <a:xfrm>
            <a:off x="7567613" y="35306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  <p:bldP spid="209949" grpId="0" animBg="1"/>
      <p:bldP spid="209950" grpId="0" animBg="1"/>
      <p:bldP spid="209951" grpId="0" animBg="1"/>
      <p:bldP spid="209952" grpId="0" animBg="1"/>
      <p:bldP spid="209953" grpId="0" animBg="1"/>
      <p:bldP spid="209954" grpId="0" animBg="1"/>
      <p:bldP spid="20995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iflt2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iflt2 OPC = TOS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Save top of stack in OPC, before it is lost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740025"/>
            <a:ext cx="9126538" cy="2251075"/>
            <a:chOff x="0" y="1630"/>
            <a:chExt cx="5749" cy="1418"/>
          </a:xfrm>
        </p:grpSpPr>
        <p:grpSp>
          <p:nvGrpSpPr>
            <p:cNvPr id="44042" name="Group 6"/>
            <p:cNvGrpSpPr>
              <a:grpSpLocks/>
            </p:cNvGrpSpPr>
            <p:nvPr/>
          </p:nvGrpSpPr>
          <p:grpSpPr bwMode="auto">
            <a:xfrm>
              <a:off x="0" y="1630"/>
              <a:ext cx="5749" cy="1418"/>
              <a:chOff x="0" y="1630"/>
              <a:chExt cx="5749" cy="1418"/>
            </a:xfrm>
          </p:grpSpPr>
          <p:grpSp>
            <p:nvGrpSpPr>
              <p:cNvPr id="44044" name="Group 7"/>
              <p:cNvGrpSpPr>
                <a:grpSpLocks/>
              </p:cNvGrpSpPr>
              <p:nvPr/>
            </p:nvGrpSpPr>
            <p:grpSpPr bwMode="auto">
              <a:xfrm>
                <a:off x="0" y="1630"/>
                <a:ext cx="5749" cy="1418"/>
                <a:chOff x="0" y="1630"/>
                <a:chExt cx="5749" cy="1418"/>
              </a:xfrm>
            </p:grpSpPr>
            <p:grpSp>
              <p:nvGrpSpPr>
                <p:cNvPr id="44046" name="Group 8"/>
                <p:cNvGrpSpPr>
                  <a:grpSpLocks/>
                </p:cNvGrpSpPr>
                <p:nvPr/>
              </p:nvGrpSpPr>
              <p:grpSpPr bwMode="auto">
                <a:xfrm>
                  <a:off x="16" y="2114"/>
                  <a:ext cx="5733" cy="934"/>
                  <a:chOff x="0" y="2114"/>
                  <a:chExt cx="5733" cy="934"/>
                </a:xfrm>
              </p:grpSpPr>
              <p:pic>
                <p:nvPicPr>
                  <p:cNvPr id="44048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06" y="2116"/>
                    <a:ext cx="2927" cy="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4049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610" y="2114"/>
                    <a:ext cx="2201" cy="9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4405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128"/>
                    <a:ext cx="617" cy="88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04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0" y="1630"/>
                  <a:ext cx="99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NEXT</a:t>
                  </a:r>
                </a:p>
                <a:p>
                  <a:pPr algn="l"/>
                  <a:r>
                    <a:rPr lang="en-US"/>
                    <a:t>ADDRESS</a:t>
                  </a:r>
                </a:p>
              </p:txBody>
            </p:sp>
          </p:grpSp>
          <p:sp>
            <p:nvSpPr>
              <p:cNvPr id="44045" name="Text Box 13"/>
              <p:cNvSpPr txBox="1">
                <a:spLocks noChangeArrowheads="1"/>
              </p:cNvSpPr>
              <p:nvPr/>
            </p:nvSpPr>
            <p:spPr bwMode="auto">
              <a:xfrm>
                <a:off x="76" y="2683"/>
                <a:ext cx="4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3300"/>
                    </a:solidFill>
                  </a:rPr>
                  <a:t>iflt3</a:t>
                </a:r>
              </a:p>
            </p:txBody>
          </p:sp>
        </p:grpSp>
        <p:sp>
          <p:nvSpPr>
            <p:cNvPr id="44043" name="Text Box 14"/>
            <p:cNvSpPr txBox="1">
              <a:spLocks noChangeArrowheads="1"/>
            </p:cNvSpPr>
            <p:nvPr/>
          </p:nvSpPr>
          <p:spPr bwMode="auto">
            <a:xfrm>
              <a:off x="5227" y="2741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TOS</a:t>
              </a:r>
            </a:p>
          </p:txBody>
        </p:sp>
      </p:grpSp>
      <p:sp>
        <p:nvSpPr>
          <p:cNvPr id="210960" name="Rectangle 16"/>
          <p:cNvSpPr>
            <a:spLocks noChangeArrowheads="1"/>
          </p:cNvSpPr>
          <p:nvPr/>
        </p:nvSpPr>
        <p:spPr bwMode="auto">
          <a:xfrm>
            <a:off x="4799013" y="35052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62" name="Rectangle 18"/>
          <p:cNvSpPr>
            <a:spLocks noChangeArrowheads="1"/>
          </p:cNvSpPr>
          <p:nvPr/>
        </p:nvSpPr>
        <p:spPr bwMode="auto">
          <a:xfrm>
            <a:off x="2916238" y="3557588"/>
            <a:ext cx="250825" cy="1392237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63" name="Rectangle 19"/>
          <p:cNvSpPr>
            <a:spLocks noChangeArrowheads="1"/>
          </p:cNvSpPr>
          <p:nvPr/>
        </p:nvSpPr>
        <p:spPr bwMode="auto">
          <a:xfrm>
            <a:off x="3525838" y="35433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210960" grpId="0" animBg="1"/>
      <p:bldP spid="210962" grpId="0" animBg="1"/>
      <p:bldP spid="21096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iflt3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iflt3 TOS = MDR</a:t>
            </a:r>
          </a:p>
          <a:p>
            <a:pPr eaLnBrk="1" hangingPunct="1">
              <a:buFontTx/>
              <a:buNone/>
            </a:pPr>
            <a:endParaRPr lang="en-US" sz="3200" smtClean="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MDR now has next-to-top word on stack; this is the new top of the stack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740025"/>
            <a:ext cx="9151938" cy="2251075"/>
            <a:chOff x="0" y="1630"/>
            <a:chExt cx="5765" cy="1418"/>
          </a:xfrm>
        </p:grpSpPr>
        <p:grpSp>
          <p:nvGrpSpPr>
            <p:cNvPr id="45066" name="Group 6"/>
            <p:cNvGrpSpPr>
              <a:grpSpLocks/>
            </p:cNvGrpSpPr>
            <p:nvPr/>
          </p:nvGrpSpPr>
          <p:grpSpPr bwMode="auto">
            <a:xfrm>
              <a:off x="0" y="1630"/>
              <a:ext cx="5749" cy="1418"/>
              <a:chOff x="0" y="1630"/>
              <a:chExt cx="5749" cy="1418"/>
            </a:xfrm>
          </p:grpSpPr>
          <p:grpSp>
            <p:nvGrpSpPr>
              <p:cNvPr id="45068" name="Group 7"/>
              <p:cNvGrpSpPr>
                <a:grpSpLocks/>
              </p:cNvGrpSpPr>
              <p:nvPr/>
            </p:nvGrpSpPr>
            <p:grpSpPr bwMode="auto">
              <a:xfrm>
                <a:off x="0" y="1630"/>
                <a:ext cx="5749" cy="1418"/>
                <a:chOff x="0" y="1630"/>
                <a:chExt cx="5749" cy="1418"/>
              </a:xfrm>
            </p:grpSpPr>
            <p:grpSp>
              <p:nvGrpSpPr>
                <p:cNvPr id="45070" name="Group 8"/>
                <p:cNvGrpSpPr>
                  <a:grpSpLocks/>
                </p:cNvGrpSpPr>
                <p:nvPr/>
              </p:nvGrpSpPr>
              <p:grpSpPr bwMode="auto">
                <a:xfrm>
                  <a:off x="16" y="2114"/>
                  <a:ext cx="5733" cy="934"/>
                  <a:chOff x="0" y="2114"/>
                  <a:chExt cx="5733" cy="934"/>
                </a:xfrm>
              </p:grpSpPr>
              <p:pic>
                <p:nvPicPr>
                  <p:cNvPr id="45072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06" y="2116"/>
                    <a:ext cx="2927" cy="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5073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610" y="2114"/>
                    <a:ext cx="2201" cy="9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4507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128"/>
                    <a:ext cx="617" cy="88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07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0" y="1630"/>
                  <a:ext cx="99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NEXT</a:t>
                  </a:r>
                </a:p>
                <a:p>
                  <a:pPr algn="l"/>
                  <a:r>
                    <a:rPr lang="en-US"/>
                    <a:t>ADDRESS</a:t>
                  </a:r>
                </a:p>
              </p:txBody>
            </p:sp>
          </p:grpSp>
          <p:sp>
            <p:nvSpPr>
              <p:cNvPr id="45069" name="Text Box 13"/>
              <p:cNvSpPr txBox="1">
                <a:spLocks noChangeArrowheads="1"/>
              </p:cNvSpPr>
              <p:nvPr/>
            </p:nvSpPr>
            <p:spPr bwMode="auto">
              <a:xfrm>
                <a:off x="76" y="2683"/>
                <a:ext cx="4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3300"/>
                    </a:solidFill>
                  </a:rPr>
                  <a:t>iflt4</a:t>
                </a:r>
              </a:p>
            </p:txBody>
          </p:sp>
        </p:grpSp>
        <p:sp>
          <p:nvSpPr>
            <p:cNvPr id="45067" name="Text Box 14"/>
            <p:cNvSpPr txBox="1">
              <a:spLocks noChangeArrowheads="1"/>
            </p:cNvSpPr>
            <p:nvPr/>
          </p:nvSpPr>
          <p:spPr bwMode="auto">
            <a:xfrm>
              <a:off x="5190" y="2741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MDR</a:t>
              </a:r>
            </a:p>
          </p:txBody>
        </p:sp>
      </p:grpSp>
      <p:sp>
        <p:nvSpPr>
          <p:cNvPr id="213007" name="Rectangle 15"/>
          <p:cNvSpPr>
            <a:spLocks noChangeArrowheads="1"/>
          </p:cNvSpPr>
          <p:nvPr/>
        </p:nvSpPr>
        <p:spPr bwMode="auto">
          <a:xfrm>
            <a:off x="5116513" y="3584575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3008" name="Rectangle 16"/>
          <p:cNvSpPr>
            <a:spLocks noChangeArrowheads="1"/>
          </p:cNvSpPr>
          <p:nvPr/>
        </p:nvSpPr>
        <p:spPr bwMode="auto">
          <a:xfrm>
            <a:off x="2916238" y="3557588"/>
            <a:ext cx="250825" cy="1392237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3009" name="Rectangle 17"/>
          <p:cNvSpPr>
            <a:spLocks noChangeArrowheads="1"/>
          </p:cNvSpPr>
          <p:nvPr/>
        </p:nvSpPr>
        <p:spPr bwMode="auto">
          <a:xfrm>
            <a:off x="3525838" y="35433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3007" grpId="0" animBg="1"/>
      <p:bldP spid="213008" grpId="0" animBg="1"/>
      <p:bldP spid="21300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iflt4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iflt4 N = OPC; if (N) goto </a:t>
            </a:r>
            <a:r>
              <a:rPr lang="en-US" sz="3200" smtClean="0">
                <a:solidFill>
                  <a:srgbClr val="FF3300"/>
                </a:solidFill>
                <a:latin typeface="Arial" charset="0"/>
                <a:cs typeface="Arial" charset="0"/>
              </a:rPr>
              <a:t>T</a:t>
            </a: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; else goto </a:t>
            </a:r>
            <a:r>
              <a:rPr lang="en-US" sz="3200" smtClean="0">
                <a:solidFill>
                  <a:srgbClr val="FF3300"/>
                </a:solidFill>
                <a:latin typeface="Arial" charset="0"/>
                <a:cs typeface="Arial" charset="0"/>
              </a:rPr>
              <a:t>F</a:t>
            </a:r>
          </a:p>
          <a:p>
            <a:pPr eaLnBrk="1" hangingPunct="1">
              <a:buFontTx/>
              <a:buNone/>
            </a:pPr>
            <a:endParaRPr lang="en-US" sz="3200" smtClean="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Run OPC through ALU to see if it is 0 (OPC has old top of stack); branch on 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740025"/>
            <a:ext cx="9126538" cy="2251075"/>
            <a:chOff x="0" y="1630"/>
            <a:chExt cx="5749" cy="1418"/>
          </a:xfrm>
        </p:grpSpPr>
        <p:grpSp>
          <p:nvGrpSpPr>
            <p:cNvPr id="46090" name="Group 6"/>
            <p:cNvGrpSpPr>
              <a:grpSpLocks/>
            </p:cNvGrpSpPr>
            <p:nvPr/>
          </p:nvGrpSpPr>
          <p:grpSpPr bwMode="auto">
            <a:xfrm>
              <a:off x="0" y="1630"/>
              <a:ext cx="5749" cy="1418"/>
              <a:chOff x="0" y="1630"/>
              <a:chExt cx="5749" cy="1418"/>
            </a:xfrm>
          </p:grpSpPr>
          <p:grpSp>
            <p:nvGrpSpPr>
              <p:cNvPr id="46092" name="Group 7"/>
              <p:cNvGrpSpPr>
                <a:grpSpLocks/>
              </p:cNvGrpSpPr>
              <p:nvPr/>
            </p:nvGrpSpPr>
            <p:grpSpPr bwMode="auto">
              <a:xfrm>
                <a:off x="0" y="1630"/>
                <a:ext cx="5749" cy="1418"/>
                <a:chOff x="0" y="1630"/>
                <a:chExt cx="5749" cy="1418"/>
              </a:xfrm>
            </p:grpSpPr>
            <p:grpSp>
              <p:nvGrpSpPr>
                <p:cNvPr id="46094" name="Group 8"/>
                <p:cNvGrpSpPr>
                  <a:grpSpLocks/>
                </p:cNvGrpSpPr>
                <p:nvPr/>
              </p:nvGrpSpPr>
              <p:grpSpPr bwMode="auto">
                <a:xfrm>
                  <a:off x="16" y="2114"/>
                  <a:ext cx="5733" cy="934"/>
                  <a:chOff x="0" y="2114"/>
                  <a:chExt cx="5733" cy="934"/>
                </a:xfrm>
              </p:grpSpPr>
              <p:pic>
                <p:nvPicPr>
                  <p:cNvPr id="46096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06" y="2116"/>
                    <a:ext cx="2927" cy="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6097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610" y="2114"/>
                    <a:ext cx="2201" cy="9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4609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128"/>
                    <a:ext cx="617" cy="88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09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0" y="1630"/>
                  <a:ext cx="99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NEXT</a:t>
                  </a:r>
                </a:p>
                <a:p>
                  <a:pPr algn="l"/>
                  <a:r>
                    <a:rPr lang="en-US"/>
                    <a:t>ADDRESS</a:t>
                  </a:r>
                </a:p>
              </p:txBody>
            </p:sp>
          </p:grpSp>
          <p:sp>
            <p:nvSpPr>
              <p:cNvPr id="46093" name="Text Box 13"/>
              <p:cNvSpPr txBox="1">
                <a:spLocks noChangeArrowheads="1"/>
              </p:cNvSpPr>
              <p:nvPr/>
            </p:nvSpPr>
            <p:spPr bwMode="auto">
              <a:xfrm>
                <a:off x="184" y="2683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3300"/>
                    </a:solidFill>
                  </a:rPr>
                  <a:t>F</a:t>
                </a:r>
              </a:p>
            </p:txBody>
          </p:sp>
        </p:grpSp>
        <p:sp>
          <p:nvSpPr>
            <p:cNvPr id="46091" name="Text Box 14"/>
            <p:cNvSpPr txBox="1">
              <a:spLocks noChangeArrowheads="1"/>
            </p:cNvSpPr>
            <p:nvPr/>
          </p:nvSpPr>
          <p:spPr bwMode="auto">
            <a:xfrm>
              <a:off x="5218" y="2741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OPC</a:t>
              </a:r>
            </a:p>
          </p:txBody>
        </p:sp>
      </p:grpSp>
      <p:sp>
        <p:nvSpPr>
          <p:cNvPr id="214032" name="Rectangle 16"/>
          <p:cNvSpPr>
            <a:spLocks noChangeArrowheads="1"/>
          </p:cNvSpPr>
          <p:nvPr/>
        </p:nvSpPr>
        <p:spPr bwMode="auto">
          <a:xfrm>
            <a:off x="2916238" y="3557588"/>
            <a:ext cx="250825" cy="1392237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033" name="Rectangle 17"/>
          <p:cNvSpPr>
            <a:spLocks noChangeArrowheads="1"/>
          </p:cNvSpPr>
          <p:nvPr/>
        </p:nvSpPr>
        <p:spPr bwMode="auto">
          <a:xfrm>
            <a:off x="3525838" y="3543300"/>
            <a:ext cx="250825" cy="1392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1325563" y="3532188"/>
            <a:ext cx="250825" cy="1392237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214032" grpId="0" animBg="1"/>
      <p:bldP spid="214033" grpId="0" animBg="1"/>
      <p:bldP spid="21403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Labels T and F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if (N) goto </a:t>
            </a:r>
            <a:r>
              <a:rPr lang="en-US" sz="3200" smtClean="0">
                <a:solidFill>
                  <a:srgbClr val="FF3300"/>
                </a:solidFill>
                <a:latin typeface="Arial" charset="0"/>
                <a:cs typeface="Arial" charset="0"/>
              </a:rPr>
              <a:t>T</a:t>
            </a: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; else goto </a:t>
            </a:r>
            <a:r>
              <a:rPr lang="en-US" sz="3200" smtClean="0">
                <a:solidFill>
                  <a:srgbClr val="FF3300"/>
                </a:solidFill>
                <a:latin typeface="Arial" charset="0"/>
                <a:cs typeface="Arial" charset="0"/>
              </a:rPr>
              <a:t>F</a:t>
            </a:r>
          </a:p>
          <a:p>
            <a:pPr eaLnBrk="1" hangingPunct="1">
              <a:buFontTx/>
              <a:buNone/>
            </a:pPr>
            <a:endParaRPr lang="en-US" sz="3200" smtClean="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15059" name="Rectangle 19"/>
          <p:cNvSpPr>
            <a:spLocks noChangeArrowheads="1"/>
          </p:cNvSpPr>
          <p:nvPr/>
        </p:nvSpPr>
        <p:spPr bwMode="auto">
          <a:xfrm>
            <a:off x="508000" y="2270125"/>
            <a:ext cx="837565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3200" dirty="0"/>
              <a:t>MPC[8] = (JAMZ AND Z) OR (JAMN AND N) OR NEXT_ADRRESS[8] 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3200" dirty="0"/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3200" dirty="0"/>
              <a:t>If N = 1, MPC[8] = 1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3200" dirty="0"/>
              <a:t>Else MPC[8] = 0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3200" dirty="0"/>
              <a:t>MPC[0..7] does not change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  <p:bldP spid="21505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Labels T &amp; F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if (N) </a:t>
            </a:r>
            <a:r>
              <a:rPr lang="en-US" sz="32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T</a:t>
            </a: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; else </a:t>
            </a:r>
            <a:r>
              <a:rPr lang="en-US" sz="32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F</a:t>
            </a:r>
          </a:p>
          <a:p>
            <a:pPr eaLnBrk="1" hangingPunct="1">
              <a:buFontTx/>
              <a:buNone/>
            </a:pPr>
            <a:endParaRPr lang="en-US" sz="3200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cs typeface="Times New Roman" pitchFamily="18" charset="0"/>
              </a:rPr>
              <a:t>T &amp; F must differ only in the high-order bit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cs typeface="Times New Roman" pitchFamily="18" charset="0"/>
              </a:rPr>
              <a:t>For T it is 1 for F it is 0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cs typeface="Times New Roman" pitchFamily="18" charset="0"/>
              </a:rPr>
              <a:t>Remaining bits are the same</a:t>
            </a:r>
          </a:p>
          <a:p>
            <a:pPr eaLnBrk="1" hangingPunct="1">
              <a:buFontTx/>
              <a:buNone/>
            </a:pPr>
            <a:endParaRPr lang="en-US" sz="3200" dirty="0" smtClean="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Branching to T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885825"/>
            <a:ext cx="9569450" cy="903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If N = 1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1341438"/>
            <a:ext cx="9126538" cy="2251075"/>
            <a:chOff x="0" y="1433"/>
            <a:chExt cx="5749" cy="1418"/>
          </a:xfrm>
        </p:grpSpPr>
        <p:grpSp>
          <p:nvGrpSpPr>
            <p:cNvPr id="49185" name="Group 5"/>
            <p:cNvGrpSpPr>
              <a:grpSpLocks/>
            </p:cNvGrpSpPr>
            <p:nvPr/>
          </p:nvGrpSpPr>
          <p:grpSpPr bwMode="auto">
            <a:xfrm>
              <a:off x="0" y="1433"/>
              <a:ext cx="5749" cy="1418"/>
              <a:chOff x="0" y="1630"/>
              <a:chExt cx="5749" cy="1418"/>
            </a:xfrm>
          </p:grpSpPr>
          <p:grpSp>
            <p:nvGrpSpPr>
              <p:cNvPr id="49189" name="Group 6"/>
              <p:cNvGrpSpPr>
                <a:grpSpLocks/>
              </p:cNvGrpSpPr>
              <p:nvPr/>
            </p:nvGrpSpPr>
            <p:grpSpPr bwMode="auto">
              <a:xfrm>
                <a:off x="0" y="1630"/>
                <a:ext cx="5749" cy="1418"/>
                <a:chOff x="0" y="1630"/>
                <a:chExt cx="5749" cy="1418"/>
              </a:xfrm>
            </p:grpSpPr>
            <p:grpSp>
              <p:nvGrpSpPr>
                <p:cNvPr id="49191" name="Group 7"/>
                <p:cNvGrpSpPr>
                  <a:grpSpLocks/>
                </p:cNvGrpSpPr>
                <p:nvPr/>
              </p:nvGrpSpPr>
              <p:grpSpPr bwMode="auto">
                <a:xfrm>
                  <a:off x="0" y="1630"/>
                  <a:ext cx="5749" cy="1418"/>
                  <a:chOff x="0" y="1630"/>
                  <a:chExt cx="5749" cy="1418"/>
                </a:xfrm>
              </p:grpSpPr>
              <p:grpSp>
                <p:nvGrpSpPr>
                  <p:cNvPr id="4919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6" y="2114"/>
                    <a:ext cx="5733" cy="934"/>
                    <a:chOff x="0" y="2114"/>
                    <a:chExt cx="5733" cy="934"/>
                  </a:xfrm>
                </p:grpSpPr>
                <p:pic>
                  <p:nvPicPr>
                    <p:cNvPr id="49195" name="Picture 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806" y="2116"/>
                      <a:ext cx="2927" cy="92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49196" name="Picture 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610" y="2114"/>
                      <a:ext cx="2201" cy="93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49197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2128"/>
                      <a:ext cx="617" cy="88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9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630"/>
                    <a:ext cx="479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/>
                  </a:p>
                  <a:p>
                    <a:pPr algn="l"/>
                    <a:r>
                      <a:rPr lang="en-US"/>
                      <a:t>MIR</a:t>
                    </a:r>
                  </a:p>
                </p:txBody>
              </p:sp>
            </p:grpSp>
            <p:sp>
              <p:nvSpPr>
                <p:cNvPr id="4919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4" y="2683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FF3300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49190" name="Text Box 14"/>
              <p:cNvSpPr txBox="1">
                <a:spLocks noChangeArrowheads="1"/>
              </p:cNvSpPr>
              <p:nvPr/>
            </p:nvSpPr>
            <p:spPr bwMode="auto">
              <a:xfrm>
                <a:off x="5218" y="2741"/>
                <a:ext cx="5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3300"/>
                    </a:solidFill>
                  </a:rPr>
                  <a:t>OPC</a:t>
                </a:r>
              </a:p>
            </p:txBody>
          </p:sp>
        </p:grpSp>
        <p:sp>
          <p:nvSpPr>
            <p:cNvPr id="49186" name="Rectangle 15"/>
            <p:cNvSpPr>
              <a:spLocks noChangeArrowheads="1"/>
            </p:cNvSpPr>
            <p:nvPr/>
          </p:nvSpPr>
          <p:spPr bwMode="auto">
            <a:xfrm>
              <a:off x="1854" y="1949"/>
              <a:ext cx="158" cy="877"/>
            </a:xfrm>
            <a:prstGeom prst="rect">
              <a:avLst/>
            </a:prstGeom>
            <a:solidFill>
              <a:srgbClr val="FFFF00">
                <a:alpha val="2196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Rectangle 16"/>
            <p:cNvSpPr>
              <a:spLocks noChangeArrowheads="1"/>
            </p:cNvSpPr>
            <p:nvPr/>
          </p:nvSpPr>
          <p:spPr bwMode="auto">
            <a:xfrm>
              <a:off x="2238" y="1940"/>
              <a:ext cx="158" cy="877"/>
            </a:xfrm>
            <a:prstGeom prst="rect">
              <a:avLst/>
            </a:prstGeom>
            <a:solidFill>
              <a:srgbClr val="FFFF00">
                <a:alpha val="2196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8" name="Rectangle 17"/>
            <p:cNvSpPr>
              <a:spLocks noChangeArrowheads="1"/>
            </p:cNvSpPr>
            <p:nvPr/>
          </p:nvSpPr>
          <p:spPr bwMode="auto">
            <a:xfrm>
              <a:off x="852" y="1933"/>
              <a:ext cx="158" cy="877"/>
            </a:xfrm>
            <a:prstGeom prst="rect">
              <a:avLst/>
            </a:prstGeom>
            <a:solidFill>
              <a:srgbClr val="FFFF00">
                <a:alpha val="2196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7122" name="Rectangle 34"/>
          <p:cNvSpPr>
            <a:spLocks noChangeArrowheads="1"/>
          </p:cNvSpPr>
          <p:nvPr/>
        </p:nvSpPr>
        <p:spPr bwMode="auto">
          <a:xfrm>
            <a:off x="5133975" y="3916363"/>
            <a:ext cx="725488" cy="6746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217125" name="Rectangle 37"/>
          <p:cNvSpPr>
            <a:spLocks noChangeArrowheads="1"/>
          </p:cNvSpPr>
          <p:nvPr/>
        </p:nvSpPr>
        <p:spPr bwMode="auto">
          <a:xfrm>
            <a:off x="7567613" y="3836988"/>
            <a:ext cx="1154112" cy="8350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N</a:t>
            </a:r>
            <a:endParaRPr lang="en-US" dirty="0"/>
          </a:p>
          <a:p>
            <a:r>
              <a:rPr lang="en-US" dirty="0" err="1"/>
              <a:t>flipflop</a:t>
            </a:r>
            <a:endParaRPr lang="en-US" dirty="0"/>
          </a:p>
        </p:txBody>
      </p:sp>
      <p:sp>
        <p:nvSpPr>
          <p:cNvPr id="217144" name="Line 56"/>
          <p:cNvSpPr>
            <a:spLocks noChangeShapeType="1"/>
          </p:cNvSpPr>
          <p:nvPr/>
        </p:nvSpPr>
        <p:spPr bwMode="auto">
          <a:xfrm>
            <a:off x="582613" y="3551238"/>
            <a:ext cx="557212" cy="56991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209550" y="3822700"/>
            <a:ext cx="2320925" cy="814388"/>
            <a:chOff x="124" y="2408"/>
            <a:chExt cx="1462" cy="513"/>
          </a:xfrm>
        </p:grpSpPr>
        <p:grpSp>
          <p:nvGrpSpPr>
            <p:cNvPr id="49180" name="Group 59"/>
            <p:cNvGrpSpPr>
              <a:grpSpLocks/>
            </p:cNvGrpSpPr>
            <p:nvPr/>
          </p:nvGrpSpPr>
          <p:grpSpPr bwMode="auto">
            <a:xfrm>
              <a:off x="124" y="2408"/>
              <a:ext cx="1462" cy="513"/>
              <a:chOff x="32" y="2408"/>
              <a:chExt cx="1462" cy="513"/>
            </a:xfrm>
          </p:grpSpPr>
          <p:sp>
            <p:nvSpPr>
              <p:cNvPr id="49182" name="Rectangle 54"/>
              <p:cNvSpPr>
                <a:spLocks noChangeArrowheads="1"/>
              </p:cNvSpPr>
              <p:nvPr/>
            </p:nvSpPr>
            <p:spPr bwMode="auto">
              <a:xfrm>
                <a:off x="32" y="2646"/>
                <a:ext cx="1308" cy="26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3" name="Text Box 55"/>
              <p:cNvSpPr txBox="1">
                <a:spLocks noChangeArrowheads="1"/>
              </p:cNvSpPr>
              <p:nvPr/>
            </p:nvSpPr>
            <p:spPr bwMode="auto">
              <a:xfrm>
                <a:off x="972" y="2408"/>
                <a:ext cx="5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MPC</a:t>
                </a:r>
              </a:p>
            </p:txBody>
          </p:sp>
          <p:sp>
            <p:nvSpPr>
              <p:cNvPr id="49184" name="Text Box 58"/>
              <p:cNvSpPr txBox="1">
                <a:spLocks noChangeArrowheads="1"/>
              </p:cNvSpPr>
              <p:nvPr/>
            </p:nvSpPr>
            <p:spPr bwMode="auto">
              <a:xfrm>
                <a:off x="535" y="2633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49181" name="Rectangle 60"/>
            <p:cNvSpPr>
              <a:spLocks noChangeArrowheads="1"/>
            </p:cNvSpPr>
            <p:nvPr/>
          </p:nvSpPr>
          <p:spPr bwMode="auto">
            <a:xfrm>
              <a:off x="142" y="2664"/>
              <a:ext cx="209" cy="2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365125" y="4584699"/>
            <a:ext cx="3625850" cy="1491341"/>
            <a:chOff x="230" y="2888"/>
            <a:chExt cx="2166" cy="422"/>
          </a:xfrm>
        </p:grpSpPr>
        <p:cxnSp>
          <p:nvCxnSpPr>
            <p:cNvPr id="49178" name="AutoShape 61"/>
            <p:cNvCxnSpPr>
              <a:cxnSpLocks noChangeShapeType="1"/>
              <a:stCxn id="49181" idx="2"/>
            </p:cNvCxnSpPr>
            <p:nvPr/>
          </p:nvCxnSpPr>
          <p:spPr bwMode="auto">
            <a:xfrm rot="16200000" flipH="1">
              <a:off x="1246" y="1889"/>
              <a:ext cx="151" cy="2149"/>
            </a:xfrm>
            <a:prstGeom prst="bentConnector2">
              <a:avLst/>
            </a:prstGeom>
            <a:noFill/>
            <a:ln w="57150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49179" name="Text Box 62"/>
            <p:cNvSpPr txBox="1">
              <a:spLocks noChangeArrowheads="1"/>
            </p:cNvSpPr>
            <p:nvPr/>
          </p:nvSpPr>
          <p:spPr bwMode="auto">
            <a:xfrm>
              <a:off x="230" y="3022"/>
              <a:ext cx="13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  <a:latin typeface="Arial" charset="0"/>
                  <a:cs typeface="Arial" charset="0"/>
                </a:rPr>
                <a:t>High Order Bit</a:t>
              </a:r>
            </a:p>
          </p:txBody>
        </p:sp>
      </p:grpSp>
      <p:cxnSp>
        <p:nvCxnSpPr>
          <p:cNvPr id="217153" name="AutoShape 65"/>
          <p:cNvCxnSpPr>
            <a:cxnSpLocks noChangeShapeType="1"/>
            <a:stCxn id="217125" idx="1"/>
            <a:endCxn id="217122" idx="3"/>
          </p:cNvCxnSpPr>
          <p:nvPr/>
        </p:nvCxnSpPr>
        <p:spPr bwMode="auto">
          <a:xfrm rot="10800000">
            <a:off x="5859463" y="4253707"/>
            <a:ext cx="1708150" cy="794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rgbClr val="FF3300"/>
            </a:solidFill>
            <a:miter lim="800000"/>
            <a:headEnd/>
            <a:tailEnd type="triangle" w="med" len="med"/>
          </a:ln>
        </p:spPr>
      </p:cxnSp>
      <p:sp>
        <p:nvSpPr>
          <p:cNvPr id="217156" name="Freeform 68"/>
          <p:cNvSpPr>
            <a:spLocks/>
          </p:cNvSpPr>
          <p:nvPr/>
        </p:nvSpPr>
        <p:spPr bwMode="auto">
          <a:xfrm>
            <a:off x="1471613" y="1019175"/>
            <a:ext cx="4462462" cy="2886075"/>
          </a:xfrm>
          <a:custGeom>
            <a:avLst/>
            <a:gdLst>
              <a:gd name="T0" fmla="*/ 0 w 2049"/>
              <a:gd name="T1" fmla="*/ 2084168329 h 2288"/>
              <a:gd name="T2" fmla="*/ 2147483647 w 2049"/>
              <a:gd name="T3" fmla="*/ 612397112 h 2288"/>
              <a:gd name="T4" fmla="*/ 2147483647 w 2049"/>
              <a:gd name="T5" fmla="*/ 2147483647 h 2288"/>
              <a:gd name="T6" fmla="*/ 0 60000 65536"/>
              <a:gd name="T7" fmla="*/ 0 60000 65536"/>
              <a:gd name="T8" fmla="*/ 0 60000 65536"/>
              <a:gd name="T9" fmla="*/ 0 w 2049"/>
              <a:gd name="T10" fmla="*/ 0 h 2288"/>
              <a:gd name="T11" fmla="*/ 2049 w 2049"/>
              <a:gd name="T12" fmla="*/ 2288 h 2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2288">
                <a:moveTo>
                  <a:pt x="0" y="827"/>
                </a:moveTo>
                <a:cubicBezTo>
                  <a:pt x="719" y="413"/>
                  <a:pt x="1439" y="0"/>
                  <a:pt x="1744" y="243"/>
                </a:cubicBezTo>
                <a:cubicBezTo>
                  <a:pt x="2049" y="486"/>
                  <a:pt x="1938" y="1387"/>
                  <a:pt x="1828" y="2288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4170363" y="5534025"/>
            <a:ext cx="2320925" cy="814388"/>
            <a:chOff x="124" y="2408"/>
            <a:chExt cx="1462" cy="513"/>
          </a:xfrm>
        </p:grpSpPr>
        <p:grpSp>
          <p:nvGrpSpPr>
            <p:cNvPr id="49173" name="Group 70"/>
            <p:cNvGrpSpPr>
              <a:grpSpLocks/>
            </p:cNvGrpSpPr>
            <p:nvPr/>
          </p:nvGrpSpPr>
          <p:grpSpPr bwMode="auto">
            <a:xfrm>
              <a:off x="124" y="2408"/>
              <a:ext cx="1462" cy="513"/>
              <a:chOff x="32" y="2408"/>
              <a:chExt cx="1462" cy="513"/>
            </a:xfrm>
          </p:grpSpPr>
          <p:sp>
            <p:nvSpPr>
              <p:cNvPr id="49175" name="Rectangle 71"/>
              <p:cNvSpPr>
                <a:spLocks noChangeArrowheads="1"/>
              </p:cNvSpPr>
              <p:nvPr/>
            </p:nvSpPr>
            <p:spPr bwMode="auto">
              <a:xfrm>
                <a:off x="32" y="2646"/>
                <a:ext cx="1308" cy="26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6" name="Text Box 72"/>
              <p:cNvSpPr txBox="1">
                <a:spLocks noChangeArrowheads="1"/>
              </p:cNvSpPr>
              <p:nvPr/>
            </p:nvSpPr>
            <p:spPr bwMode="auto">
              <a:xfrm>
                <a:off x="972" y="2408"/>
                <a:ext cx="5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MPC</a:t>
                </a:r>
              </a:p>
            </p:txBody>
          </p:sp>
          <p:sp>
            <p:nvSpPr>
              <p:cNvPr id="49177" name="Text Box 73"/>
              <p:cNvSpPr txBox="1">
                <a:spLocks noChangeArrowheads="1"/>
              </p:cNvSpPr>
              <p:nvPr/>
            </p:nvSpPr>
            <p:spPr bwMode="auto">
              <a:xfrm>
                <a:off x="535" y="2633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49174" name="Rectangle 74"/>
            <p:cNvSpPr>
              <a:spLocks noChangeArrowheads="1"/>
            </p:cNvSpPr>
            <p:nvPr/>
          </p:nvSpPr>
          <p:spPr bwMode="auto">
            <a:xfrm>
              <a:off x="142" y="2664"/>
              <a:ext cx="209" cy="2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solidFill>
                    <a:srgbClr val="FFFF00"/>
                  </a:solidFill>
                </a:rPr>
                <a:t>1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>
            <a:off x="4324350" y="5419725"/>
            <a:ext cx="9525" cy="47783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grpSp>
        <p:nvGrpSpPr>
          <p:cNvPr id="12" name="Group 84"/>
          <p:cNvGrpSpPr>
            <a:grpSpLocks/>
          </p:cNvGrpSpPr>
          <p:nvPr/>
        </p:nvGrpSpPr>
        <p:grpSpPr bwMode="auto">
          <a:xfrm>
            <a:off x="6326188" y="5521325"/>
            <a:ext cx="2817812" cy="887413"/>
            <a:chOff x="3985" y="3478"/>
            <a:chExt cx="1775" cy="559"/>
          </a:xfrm>
        </p:grpSpPr>
        <p:grpSp>
          <p:nvGrpSpPr>
            <p:cNvPr id="49168" name="Group 78"/>
            <p:cNvGrpSpPr>
              <a:grpSpLocks/>
            </p:cNvGrpSpPr>
            <p:nvPr/>
          </p:nvGrpSpPr>
          <p:grpSpPr bwMode="auto">
            <a:xfrm>
              <a:off x="4298" y="3478"/>
              <a:ext cx="1462" cy="513"/>
              <a:chOff x="32" y="2408"/>
              <a:chExt cx="1462" cy="513"/>
            </a:xfrm>
          </p:grpSpPr>
          <p:sp>
            <p:nvSpPr>
              <p:cNvPr id="49170" name="Rectangle 79"/>
              <p:cNvSpPr>
                <a:spLocks noChangeArrowheads="1"/>
              </p:cNvSpPr>
              <p:nvPr/>
            </p:nvSpPr>
            <p:spPr bwMode="auto">
              <a:xfrm>
                <a:off x="32" y="2646"/>
                <a:ext cx="1308" cy="26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1" name="Text Box 80"/>
              <p:cNvSpPr txBox="1">
                <a:spLocks noChangeArrowheads="1"/>
              </p:cNvSpPr>
              <p:nvPr/>
            </p:nvSpPr>
            <p:spPr bwMode="auto">
              <a:xfrm>
                <a:off x="972" y="2408"/>
                <a:ext cx="5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MPC</a:t>
                </a:r>
              </a:p>
            </p:txBody>
          </p:sp>
          <p:sp>
            <p:nvSpPr>
              <p:cNvPr id="49172" name="Text Box 81"/>
              <p:cNvSpPr txBox="1">
                <a:spLocks noChangeArrowheads="1"/>
              </p:cNvSpPr>
              <p:nvPr/>
            </p:nvSpPr>
            <p:spPr bwMode="auto">
              <a:xfrm>
                <a:off x="530" y="2633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</p:grpSp>
        <p:sp>
          <p:nvSpPr>
            <p:cNvPr id="49169" name="Text Box 83"/>
            <p:cNvSpPr txBox="1">
              <a:spLocks noChangeArrowheads="1"/>
            </p:cNvSpPr>
            <p:nvPr/>
          </p:nvSpPr>
          <p:spPr bwMode="auto">
            <a:xfrm>
              <a:off x="3985" y="3672"/>
              <a:ext cx="2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=</a:t>
              </a:r>
            </a:p>
          </p:txBody>
        </p:sp>
      </p:grp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3962400" y="4764088"/>
            <a:ext cx="725488" cy="6746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50" name="Shape 49"/>
          <p:cNvCxnSpPr>
            <a:stCxn id="217122" idx="2"/>
            <a:endCxn id="48" idx="3"/>
          </p:cNvCxnSpPr>
          <p:nvPr/>
        </p:nvCxnSpPr>
        <p:spPr bwMode="auto">
          <a:xfrm rot="5400000">
            <a:off x="4837113" y="4441826"/>
            <a:ext cx="510382" cy="808831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2" grpId="0" animBg="1"/>
      <p:bldP spid="217125" grpId="0" animBg="1"/>
      <p:bldP spid="217144" grpId="0" animBg="1"/>
      <p:bldP spid="217156" grpId="0" animBg="1"/>
      <p:bldP spid="217163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Implementation of IJVM Using the Mic-1  (2)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59488"/>
            <a:ext cx="9144000" cy="49371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microprogram for the Mic-1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038" y="887413"/>
            <a:ext cx="6938962" cy="516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Branching to F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885825"/>
            <a:ext cx="9569450" cy="903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If N = 0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1341438"/>
            <a:ext cx="9126538" cy="2251075"/>
            <a:chOff x="0" y="1433"/>
            <a:chExt cx="5749" cy="141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1433"/>
              <a:ext cx="5749" cy="1418"/>
              <a:chOff x="0" y="1630"/>
              <a:chExt cx="5749" cy="141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1630"/>
                <a:ext cx="5749" cy="1418"/>
                <a:chOff x="0" y="1630"/>
                <a:chExt cx="5749" cy="1418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1630"/>
                  <a:ext cx="5749" cy="1418"/>
                  <a:chOff x="0" y="1630"/>
                  <a:chExt cx="5749" cy="1418"/>
                </a:xfrm>
              </p:grpSpPr>
              <p:grpSp>
                <p:nvGrpSpPr>
                  <p:cNvPr id="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6" y="2114"/>
                    <a:ext cx="5733" cy="934"/>
                    <a:chOff x="0" y="2114"/>
                    <a:chExt cx="5733" cy="934"/>
                  </a:xfrm>
                </p:grpSpPr>
                <p:pic>
                  <p:nvPicPr>
                    <p:cNvPr id="49195" name="Picture 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806" y="2116"/>
                      <a:ext cx="2927" cy="92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49196" name="Picture 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610" y="2114"/>
                      <a:ext cx="2201" cy="93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49197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2128"/>
                      <a:ext cx="617" cy="88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9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630"/>
                    <a:ext cx="479" cy="5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/>
                  </a:p>
                  <a:p>
                    <a:pPr algn="l"/>
                    <a:r>
                      <a:rPr lang="en-US"/>
                      <a:t>MIR</a:t>
                    </a:r>
                  </a:p>
                </p:txBody>
              </p:sp>
            </p:grpSp>
            <p:sp>
              <p:nvSpPr>
                <p:cNvPr id="4919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4" y="2683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FF3300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49190" name="Text Box 14"/>
              <p:cNvSpPr txBox="1">
                <a:spLocks noChangeArrowheads="1"/>
              </p:cNvSpPr>
              <p:nvPr/>
            </p:nvSpPr>
            <p:spPr bwMode="auto">
              <a:xfrm>
                <a:off x="5218" y="2741"/>
                <a:ext cx="5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3300"/>
                    </a:solidFill>
                  </a:rPr>
                  <a:t>OPC</a:t>
                </a:r>
              </a:p>
            </p:txBody>
          </p:sp>
        </p:grpSp>
        <p:sp>
          <p:nvSpPr>
            <p:cNvPr id="49186" name="Rectangle 15"/>
            <p:cNvSpPr>
              <a:spLocks noChangeArrowheads="1"/>
            </p:cNvSpPr>
            <p:nvPr/>
          </p:nvSpPr>
          <p:spPr bwMode="auto">
            <a:xfrm>
              <a:off x="1854" y="1949"/>
              <a:ext cx="158" cy="877"/>
            </a:xfrm>
            <a:prstGeom prst="rect">
              <a:avLst/>
            </a:prstGeom>
            <a:solidFill>
              <a:srgbClr val="FFFF00">
                <a:alpha val="2196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Rectangle 16"/>
            <p:cNvSpPr>
              <a:spLocks noChangeArrowheads="1"/>
            </p:cNvSpPr>
            <p:nvPr/>
          </p:nvSpPr>
          <p:spPr bwMode="auto">
            <a:xfrm>
              <a:off x="2238" y="1940"/>
              <a:ext cx="158" cy="877"/>
            </a:xfrm>
            <a:prstGeom prst="rect">
              <a:avLst/>
            </a:prstGeom>
            <a:solidFill>
              <a:srgbClr val="FFFF00">
                <a:alpha val="2196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8" name="Rectangle 17"/>
            <p:cNvSpPr>
              <a:spLocks noChangeArrowheads="1"/>
            </p:cNvSpPr>
            <p:nvPr/>
          </p:nvSpPr>
          <p:spPr bwMode="auto">
            <a:xfrm>
              <a:off x="852" y="1933"/>
              <a:ext cx="158" cy="877"/>
            </a:xfrm>
            <a:prstGeom prst="rect">
              <a:avLst/>
            </a:prstGeom>
            <a:solidFill>
              <a:srgbClr val="FFFF00">
                <a:alpha val="2196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7122" name="Rectangle 34"/>
          <p:cNvSpPr>
            <a:spLocks noChangeArrowheads="1"/>
          </p:cNvSpPr>
          <p:nvPr/>
        </p:nvSpPr>
        <p:spPr bwMode="auto">
          <a:xfrm>
            <a:off x="5133975" y="3916363"/>
            <a:ext cx="725488" cy="6746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217125" name="Rectangle 37"/>
          <p:cNvSpPr>
            <a:spLocks noChangeArrowheads="1"/>
          </p:cNvSpPr>
          <p:nvPr/>
        </p:nvSpPr>
        <p:spPr bwMode="auto">
          <a:xfrm>
            <a:off x="7567613" y="3836988"/>
            <a:ext cx="1154112" cy="8350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N</a:t>
            </a:r>
            <a:endParaRPr lang="en-US" dirty="0"/>
          </a:p>
          <a:p>
            <a:r>
              <a:rPr lang="en-US" dirty="0" err="1"/>
              <a:t>flipflop</a:t>
            </a:r>
            <a:endParaRPr lang="en-US" dirty="0"/>
          </a:p>
        </p:txBody>
      </p:sp>
      <p:sp>
        <p:nvSpPr>
          <p:cNvPr id="217144" name="Line 56"/>
          <p:cNvSpPr>
            <a:spLocks noChangeShapeType="1"/>
          </p:cNvSpPr>
          <p:nvPr/>
        </p:nvSpPr>
        <p:spPr bwMode="auto">
          <a:xfrm>
            <a:off x="582613" y="3551238"/>
            <a:ext cx="557212" cy="56991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209550" y="3822700"/>
            <a:ext cx="2320925" cy="814388"/>
            <a:chOff x="124" y="2408"/>
            <a:chExt cx="1462" cy="513"/>
          </a:xfrm>
        </p:grpSpPr>
        <p:grpSp>
          <p:nvGrpSpPr>
            <p:cNvPr id="8" name="Group 59"/>
            <p:cNvGrpSpPr>
              <a:grpSpLocks/>
            </p:cNvGrpSpPr>
            <p:nvPr/>
          </p:nvGrpSpPr>
          <p:grpSpPr bwMode="auto">
            <a:xfrm>
              <a:off x="124" y="2408"/>
              <a:ext cx="1462" cy="513"/>
              <a:chOff x="32" y="2408"/>
              <a:chExt cx="1462" cy="513"/>
            </a:xfrm>
          </p:grpSpPr>
          <p:sp>
            <p:nvSpPr>
              <p:cNvPr id="49182" name="Rectangle 54"/>
              <p:cNvSpPr>
                <a:spLocks noChangeArrowheads="1"/>
              </p:cNvSpPr>
              <p:nvPr/>
            </p:nvSpPr>
            <p:spPr bwMode="auto">
              <a:xfrm>
                <a:off x="32" y="2646"/>
                <a:ext cx="1308" cy="26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3" name="Text Box 55"/>
              <p:cNvSpPr txBox="1">
                <a:spLocks noChangeArrowheads="1"/>
              </p:cNvSpPr>
              <p:nvPr/>
            </p:nvSpPr>
            <p:spPr bwMode="auto">
              <a:xfrm>
                <a:off x="972" y="2408"/>
                <a:ext cx="5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MPC</a:t>
                </a:r>
              </a:p>
            </p:txBody>
          </p:sp>
          <p:sp>
            <p:nvSpPr>
              <p:cNvPr id="49184" name="Text Box 58"/>
              <p:cNvSpPr txBox="1">
                <a:spLocks noChangeArrowheads="1"/>
              </p:cNvSpPr>
              <p:nvPr/>
            </p:nvSpPr>
            <p:spPr bwMode="auto">
              <a:xfrm>
                <a:off x="535" y="2633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49181" name="Rectangle 60"/>
            <p:cNvSpPr>
              <a:spLocks noChangeArrowheads="1"/>
            </p:cNvSpPr>
            <p:nvPr/>
          </p:nvSpPr>
          <p:spPr bwMode="auto">
            <a:xfrm>
              <a:off x="142" y="2664"/>
              <a:ext cx="209" cy="2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365125" y="4584699"/>
            <a:ext cx="3625850" cy="1491341"/>
            <a:chOff x="230" y="2888"/>
            <a:chExt cx="2166" cy="422"/>
          </a:xfrm>
        </p:grpSpPr>
        <p:cxnSp>
          <p:nvCxnSpPr>
            <p:cNvPr id="49178" name="AutoShape 61"/>
            <p:cNvCxnSpPr>
              <a:cxnSpLocks noChangeShapeType="1"/>
              <a:stCxn id="49181" idx="2"/>
            </p:cNvCxnSpPr>
            <p:nvPr/>
          </p:nvCxnSpPr>
          <p:spPr bwMode="auto">
            <a:xfrm rot="16200000" flipH="1">
              <a:off x="1246" y="1889"/>
              <a:ext cx="151" cy="2149"/>
            </a:xfrm>
            <a:prstGeom prst="bentConnector2">
              <a:avLst/>
            </a:prstGeom>
            <a:noFill/>
            <a:ln w="57150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49179" name="Text Box 62"/>
            <p:cNvSpPr txBox="1">
              <a:spLocks noChangeArrowheads="1"/>
            </p:cNvSpPr>
            <p:nvPr/>
          </p:nvSpPr>
          <p:spPr bwMode="auto">
            <a:xfrm>
              <a:off x="230" y="3022"/>
              <a:ext cx="13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  <a:latin typeface="Arial" charset="0"/>
                  <a:cs typeface="Arial" charset="0"/>
                </a:rPr>
                <a:t>High Order Bit</a:t>
              </a:r>
            </a:p>
          </p:txBody>
        </p:sp>
      </p:grpSp>
      <p:cxnSp>
        <p:nvCxnSpPr>
          <p:cNvPr id="217153" name="AutoShape 65"/>
          <p:cNvCxnSpPr>
            <a:cxnSpLocks noChangeShapeType="1"/>
            <a:stCxn id="217125" idx="1"/>
            <a:endCxn id="217122" idx="3"/>
          </p:cNvCxnSpPr>
          <p:nvPr/>
        </p:nvCxnSpPr>
        <p:spPr bwMode="auto">
          <a:xfrm rot="10800000">
            <a:off x="5859463" y="4253707"/>
            <a:ext cx="1708150" cy="794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rgbClr val="FF3300"/>
            </a:solidFill>
            <a:miter lim="800000"/>
            <a:headEnd/>
            <a:tailEnd type="triangle" w="med" len="med"/>
          </a:ln>
        </p:spPr>
      </p:cxnSp>
      <p:sp>
        <p:nvSpPr>
          <p:cNvPr id="217156" name="Freeform 68"/>
          <p:cNvSpPr>
            <a:spLocks/>
          </p:cNvSpPr>
          <p:nvPr/>
        </p:nvSpPr>
        <p:spPr bwMode="auto">
          <a:xfrm>
            <a:off x="1471613" y="1019175"/>
            <a:ext cx="4462462" cy="2886075"/>
          </a:xfrm>
          <a:custGeom>
            <a:avLst/>
            <a:gdLst>
              <a:gd name="T0" fmla="*/ 0 w 2049"/>
              <a:gd name="T1" fmla="*/ 2084168329 h 2288"/>
              <a:gd name="T2" fmla="*/ 2147483647 w 2049"/>
              <a:gd name="T3" fmla="*/ 612397112 h 2288"/>
              <a:gd name="T4" fmla="*/ 2147483647 w 2049"/>
              <a:gd name="T5" fmla="*/ 2147483647 h 2288"/>
              <a:gd name="T6" fmla="*/ 0 60000 65536"/>
              <a:gd name="T7" fmla="*/ 0 60000 65536"/>
              <a:gd name="T8" fmla="*/ 0 60000 65536"/>
              <a:gd name="T9" fmla="*/ 0 w 2049"/>
              <a:gd name="T10" fmla="*/ 0 h 2288"/>
              <a:gd name="T11" fmla="*/ 2049 w 2049"/>
              <a:gd name="T12" fmla="*/ 2288 h 2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2288">
                <a:moveTo>
                  <a:pt x="0" y="827"/>
                </a:moveTo>
                <a:cubicBezTo>
                  <a:pt x="719" y="413"/>
                  <a:pt x="1439" y="0"/>
                  <a:pt x="1744" y="243"/>
                </a:cubicBezTo>
                <a:cubicBezTo>
                  <a:pt x="2049" y="486"/>
                  <a:pt x="1938" y="1387"/>
                  <a:pt x="1828" y="2288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4170363" y="5534025"/>
            <a:ext cx="2320925" cy="814388"/>
            <a:chOff x="124" y="2408"/>
            <a:chExt cx="1462" cy="513"/>
          </a:xfrm>
        </p:grpSpPr>
        <p:grpSp>
          <p:nvGrpSpPr>
            <p:cNvPr id="11" name="Group 70"/>
            <p:cNvGrpSpPr>
              <a:grpSpLocks/>
            </p:cNvGrpSpPr>
            <p:nvPr/>
          </p:nvGrpSpPr>
          <p:grpSpPr bwMode="auto">
            <a:xfrm>
              <a:off x="124" y="2408"/>
              <a:ext cx="1462" cy="513"/>
              <a:chOff x="32" y="2408"/>
              <a:chExt cx="1462" cy="513"/>
            </a:xfrm>
          </p:grpSpPr>
          <p:sp>
            <p:nvSpPr>
              <p:cNvPr id="49175" name="Rectangle 71"/>
              <p:cNvSpPr>
                <a:spLocks noChangeArrowheads="1"/>
              </p:cNvSpPr>
              <p:nvPr/>
            </p:nvSpPr>
            <p:spPr bwMode="auto">
              <a:xfrm>
                <a:off x="32" y="2646"/>
                <a:ext cx="1308" cy="26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6" name="Text Box 72"/>
              <p:cNvSpPr txBox="1">
                <a:spLocks noChangeArrowheads="1"/>
              </p:cNvSpPr>
              <p:nvPr/>
            </p:nvSpPr>
            <p:spPr bwMode="auto">
              <a:xfrm>
                <a:off x="972" y="2408"/>
                <a:ext cx="5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MPC</a:t>
                </a:r>
              </a:p>
            </p:txBody>
          </p:sp>
          <p:sp>
            <p:nvSpPr>
              <p:cNvPr id="49177" name="Text Box 73"/>
              <p:cNvSpPr txBox="1">
                <a:spLocks noChangeArrowheads="1"/>
              </p:cNvSpPr>
              <p:nvPr/>
            </p:nvSpPr>
            <p:spPr bwMode="auto">
              <a:xfrm>
                <a:off x="535" y="2633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49174" name="Rectangle 74"/>
            <p:cNvSpPr>
              <a:spLocks noChangeArrowheads="1"/>
            </p:cNvSpPr>
            <p:nvPr/>
          </p:nvSpPr>
          <p:spPr bwMode="auto">
            <a:xfrm>
              <a:off x="142" y="2664"/>
              <a:ext cx="209" cy="2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>
                  <a:solidFill>
                    <a:srgbClr val="FFFF00"/>
                  </a:solidFill>
                </a:rPr>
                <a:t>0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>
            <a:off x="4324350" y="5419725"/>
            <a:ext cx="9525" cy="47783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grpSp>
        <p:nvGrpSpPr>
          <p:cNvPr id="12" name="Group 84"/>
          <p:cNvGrpSpPr>
            <a:grpSpLocks/>
          </p:cNvGrpSpPr>
          <p:nvPr/>
        </p:nvGrpSpPr>
        <p:grpSpPr bwMode="auto">
          <a:xfrm>
            <a:off x="6326188" y="5521325"/>
            <a:ext cx="2817812" cy="887413"/>
            <a:chOff x="3985" y="3478"/>
            <a:chExt cx="1775" cy="559"/>
          </a:xfrm>
        </p:grpSpPr>
        <p:grpSp>
          <p:nvGrpSpPr>
            <p:cNvPr id="13" name="Group 78"/>
            <p:cNvGrpSpPr>
              <a:grpSpLocks/>
            </p:cNvGrpSpPr>
            <p:nvPr/>
          </p:nvGrpSpPr>
          <p:grpSpPr bwMode="auto">
            <a:xfrm>
              <a:off x="4298" y="3478"/>
              <a:ext cx="1462" cy="516"/>
              <a:chOff x="32" y="2408"/>
              <a:chExt cx="1462" cy="516"/>
            </a:xfrm>
          </p:grpSpPr>
          <p:sp>
            <p:nvSpPr>
              <p:cNvPr id="49170" name="Rectangle 79"/>
              <p:cNvSpPr>
                <a:spLocks noChangeArrowheads="1"/>
              </p:cNvSpPr>
              <p:nvPr/>
            </p:nvSpPr>
            <p:spPr bwMode="auto">
              <a:xfrm>
                <a:off x="32" y="2646"/>
                <a:ext cx="1308" cy="26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1" name="Text Box 80"/>
              <p:cNvSpPr txBox="1">
                <a:spLocks noChangeArrowheads="1"/>
              </p:cNvSpPr>
              <p:nvPr/>
            </p:nvSpPr>
            <p:spPr bwMode="auto">
              <a:xfrm>
                <a:off x="972" y="2408"/>
                <a:ext cx="5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MPC</a:t>
                </a:r>
              </a:p>
            </p:txBody>
          </p:sp>
          <p:sp>
            <p:nvSpPr>
              <p:cNvPr id="49172" name="Text Box 81"/>
              <p:cNvSpPr txBox="1">
                <a:spLocks noChangeArrowheads="1"/>
              </p:cNvSpPr>
              <p:nvPr/>
            </p:nvSpPr>
            <p:spPr bwMode="auto">
              <a:xfrm>
                <a:off x="534" y="2633"/>
                <a:ext cx="2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9169" name="Text Box 83"/>
            <p:cNvSpPr txBox="1">
              <a:spLocks noChangeArrowheads="1"/>
            </p:cNvSpPr>
            <p:nvPr/>
          </p:nvSpPr>
          <p:spPr bwMode="auto">
            <a:xfrm>
              <a:off x="3985" y="3672"/>
              <a:ext cx="2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=</a:t>
              </a:r>
            </a:p>
          </p:txBody>
        </p:sp>
      </p:grp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3962400" y="4764088"/>
            <a:ext cx="725488" cy="6746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50" name="Shape 49"/>
          <p:cNvCxnSpPr>
            <a:stCxn id="217122" idx="2"/>
            <a:endCxn id="48" idx="3"/>
          </p:cNvCxnSpPr>
          <p:nvPr/>
        </p:nvCxnSpPr>
        <p:spPr bwMode="auto">
          <a:xfrm rot="5400000">
            <a:off x="4837113" y="4441826"/>
            <a:ext cx="510382" cy="808831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2" grpId="0" animBg="1"/>
      <p:bldP spid="217125" grpId="0" animBg="1"/>
      <p:bldP spid="217144" grpId="0" animBg="1"/>
      <p:bldP spid="217156" grpId="0" animBg="1"/>
      <p:bldP spid="217163" grpId="0" animBg="1"/>
      <p:bldP spid="4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F PC = PC + 1; </a:t>
            </a:r>
            <a:r>
              <a:rPr lang="en-US" sz="3200" dirty="0" err="1" smtClean="0">
                <a:solidFill>
                  <a:srgbClr val="B2B2B2"/>
                </a:solidFill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solidFill>
                  <a:srgbClr val="B2B2B2"/>
                </a:solidFill>
                <a:latin typeface="Arial" charset="0"/>
                <a:cs typeface="Arial" charset="0"/>
              </a:rPr>
              <a:t> F2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F2 PC = PC + 1; fetch;</a:t>
            </a:r>
            <a:r>
              <a:rPr lang="en-US" sz="3200" dirty="0" smtClean="0">
                <a:solidFill>
                  <a:srgbClr val="B2B2B2"/>
                </a:solidFill>
                <a:latin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B2B2B2"/>
                </a:solidFill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solidFill>
                  <a:srgbClr val="B2B2B2"/>
                </a:solidFill>
                <a:latin typeface="Arial" charset="0"/>
                <a:cs typeface="Arial" charset="0"/>
              </a:rPr>
              <a:t> F3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F3 </a:t>
            </a:r>
            <a:r>
              <a:rPr lang="en-US" sz="32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main1</a:t>
            </a:r>
          </a:p>
          <a:p>
            <a:pPr eaLnBrk="1" hangingPunct="1">
              <a:buFontTx/>
              <a:buNone/>
            </a:pPr>
            <a:endParaRPr lang="en-US" sz="3200" dirty="0" smtClean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rgbClr val="FF3300"/>
                </a:solidFill>
                <a:cs typeface="Times New Roman" pitchFamily="18" charset="0"/>
              </a:rPr>
              <a:t>Skip second offset byte; </a:t>
            </a:r>
            <a:r>
              <a:rPr lang="en-US" sz="3200" dirty="0" err="1" smtClean="0">
                <a:solidFill>
                  <a:srgbClr val="FF3300"/>
                </a:solidFill>
                <a:cs typeface="Times New Roman" pitchFamily="18" charset="0"/>
              </a:rPr>
              <a:t>goto</a:t>
            </a:r>
            <a:r>
              <a:rPr lang="en-US" sz="3200" dirty="0" smtClean="0">
                <a:solidFill>
                  <a:srgbClr val="FF3300"/>
                </a:solidFill>
                <a:cs typeface="Times New Roman" pitchFamily="18" charset="0"/>
              </a:rPr>
              <a:t> F2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rgbClr val="FF3300"/>
                </a:solidFill>
                <a:cs typeface="Times New Roman" pitchFamily="18" charset="0"/>
              </a:rPr>
              <a:t>Fetch new </a:t>
            </a:r>
            <a:r>
              <a:rPr lang="en-US" sz="3200" dirty="0" err="1" smtClean="0">
                <a:solidFill>
                  <a:srgbClr val="FF3300"/>
                </a:solidFill>
                <a:cs typeface="Times New Roman" pitchFamily="18" charset="0"/>
              </a:rPr>
              <a:t>opcode</a:t>
            </a:r>
            <a:endParaRPr lang="en-US" sz="3200" dirty="0" smtClean="0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0" y="5572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>
                <a:solidFill>
                  <a:srgbClr val="FF0000"/>
                </a:solidFill>
              </a:rPr>
              <a:t>No need to Branch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T OPC = PC – 1; </a:t>
            </a:r>
            <a:r>
              <a:rPr lang="en-US" sz="32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goto2</a:t>
            </a:r>
          </a:p>
          <a:p>
            <a:pPr eaLnBrk="1" hangingPunct="1">
              <a:buFontTx/>
              <a:buNone/>
            </a:pPr>
            <a:endParaRPr lang="en-US" sz="3200" dirty="0" smtClean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rgbClr val="FF3300"/>
                </a:solidFill>
                <a:cs typeface="Times New Roman" pitchFamily="18" charset="0"/>
              </a:rPr>
              <a:t>Same as </a:t>
            </a:r>
            <a:r>
              <a:rPr lang="en-US" sz="3200" dirty="0" err="1" smtClean="0">
                <a:solidFill>
                  <a:srgbClr val="FF3300"/>
                </a:solidFill>
                <a:cs typeface="Times New Roman" pitchFamily="18" charset="0"/>
              </a:rPr>
              <a:t>goto</a:t>
            </a:r>
            <a:r>
              <a:rPr lang="en-US" sz="3200" dirty="0" smtClean="0">
                <a:solidFill>
                  <a:srgbClr val="FF3300"/>
                </a:solidFill>
                <a:cs typeface="Times New Roman" pitchFamily="18" charset="0"/>
              </a:rPr>
              <a:t> (OPC = PC – 1 is goto1)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rgbClr val="FF3300"/>
                </a:solidFill>
                <a:cs typeface="Times New Roman" pitchFamily="18" charset="0"/>
              </a:rPr>
              <a:t>We could have said: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T </a:t>
            </a:r>
            <a:r>
              <a:rPr lang="en-US" sz="3200" dirty="0" err="1" smtClean="0">
                <a:solidFill>
                  <a:srgbClr val="FF3300"/>
                </a:solidFill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 goto1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rgbClr val="FF3300"/>
                </a:solidFill>
                <a:cs typeface="Times New Roman" pitchFamily="18" charset="0"/>
              </a:rPr>
              <a:t>But this wastes a cycle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5572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>
                <a:solidFill>
                  <a:srgbClr val="FF0000"/>
                </a:solidFill>
              </a:rPr>
              <a:t>Branch to </a:t>
            </a:r>
            <a:r>
              <a:rPr lang="en-US" sz="4400" i="1">
                <a:solidFill>
                  <a:srgbClr val="FF0000"/>
                </a:solidFill>
              </a:rPr>
              <a:t>offset</a:t>
            </a:r>
            <a:endParaRPr lang="en-US" sz="4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GOTO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goto1 OPC = PC – 1 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goto2 PC = PC + 1; fetch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goto3 H = MBR &lt;&lt; 8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goto4 H = MBRU OR H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goto5 PC = OPC + H; fetch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goto6 </a:t>
            </a:r>
            <a:r>
              <a:rPr lang="en-US" sz="28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28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main1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IFEQ </a:t>
            </a:r>
            <a:r>
              <a:rPr lang="en-US" i="1" smtClean="0"/>
              <a:t>offset</a:t>
            </a:r>
            <a:endParaRPr lang="en-US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ieq1 MAR = SP = SP – 1; rd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ieq2 OPC = TOS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ieq3 TOS = MDR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ieq4 </a:t>
            </a:r>
            <a:r>
              <a:rPr lang="en-US" sz="3200" smtClean="0">
                <a:solidFill>
                  <a:srgbClr val="FF3300"/>
                </a:solidFill>
                <a:latin typeface="Arial" charset="0"/>
                <a:cs typeface="Arial" charset="0"/>
              </a:rPr>
              <a:t>Z</a:t>
            </a: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 = OPC; if (</a:t>
            </a:r>
            <a:r>
              <a:rPr lang="en-US" sz="3200" smtClean="0">
                <a:solidFill>
                  <a:srgbClr val="FF3300"/>
                </a:solidFill>
                <a:latin typeface="Arial" charset="0"/>
                <a:cs typeface="Arial" charset="0"/>
              </a:rPr>
              <a:t>Z</a:t>
            </a: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) goto </a:t>
            </a:r>
            <a:r>
              <a:rPr lang="en-US" sz="3200" smtClean="0">
                <a:solidFill>
                  <a:srgbClr val="FF3300"/>
                </a:solidFill>
                <a:latin typeface="Arial" charset="0"/>
                <a:cs typeface="Arial" charset="0"/>
              </a:rPr>
              <a:t>T</a:t>
            </a:r>
            <a:r>
              <a:rPr lang="en-US" sz="3200" smtClean="0">
                <a:solidFill>
                  <a:schemeClr val="accent2"/>
                </a:solidFill>
                <a:latin typeface="Arial" charset="0"/>
                <a:cs typeface="Arial" charset="0"/>
              </a:rPr>
              <a:t>; else goto </a:t>
            </a:r>
            <a:r>
              <a:rPr lang="en-US" sz="3200" smtClean="0">
                <a:solidFill>
                  <a:srgbClr val="FF3300"/>
                </a:solidFill>
                <a:latin typeface="Arial" charset="0"/>
                <a:cs typeface="Arial" charset="0"/>
              </a:rPr>
              <a:t>F</a:t>
            </a:r>
          </a:p>
          <a:p>
            <a:pPr eaLnBrk="1" hangingPunct="1">
              <a:buFontTx/>
              <a:buNone/>
            </a:pPr>
            <a:endParaRPr lang="en-US" sz="3200" smtClean="0">
              <a:solidFill>
                <a:srgbClr val="FF3300"/>
              </a:solidFill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rgbClr val="FF3300"/>
                </a:solidFill>
                <a:cs typeface="Times New Roman" pitchFamily="18" charset="0"/>
              </a:rPr>
              <a:t>(same as IFLT, but Z is used instead of N)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808038" y="5434013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Note: ifeq1 = 0x99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Pop word from stack and branch to offset if it is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IF_ICMPEQ </a:t>
            </a:r>
            <a:r>
              <a:rPr lang="en-US" i="1" smtClean="0"/>
              <a:t>offset</a:t>
            </a:r>
            <a:endParaRPr lang="en-US" smtClean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if_icmpeq1 MAR = SP = SP – 1; rd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if_icmpeq2 MAR = SP = SP – 1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if_icmpeq3 H = MDR; rd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if_icmpeq4 OPC = TOS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if_icmpeq5 TOS = MDR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if_icmpeq6 Z = OPC – H; if (Z) </a:t>
            </a:r>
            <a:r>
              <a:rPr lang="en-US" sz="32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T; else </a:t>
            </a:r>
            <a:r>
              <a:rPr lang="en-US" sz="3200" dirty="0" err="1" smtClean="0">
                <a:solidFill>
                  <a:schemeClr val="accent2"/>
                </a:solidFill>
                <a:latin typeface="Arial" charset="0"/>
                <a:cs typeface="Arial" charset="0"/>
              </a:rPr>
              <a:t>goto</a:t>
            </a:r>
            <a:r>
              <a:rPr lang="en-US" sz="32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F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808038" y="5434013"/>
            <a:ext cx="7407275" cy="9271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Note: if_icmpeq1 = 0x9F</a:t>
            </a: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FF0000"/>
                </a:solidFill>
              </a:rPr>
              <a:t>Pop 2 words from stack and branch to </a:t>
            </a:r>
            <a:r>
              <a:rPr lang="en-US" sz="2800" i="1">
                <a:solidFill>
                  <a:srgbClr val="FF0000"/>
                </a:solidFill>
              </a:rPr>
              <a:t>offset</a:t>
            </a:r>
            <a:r>
              <a:rPr lang="en-US" sz="2800">
                <a:solidFill>
                  <a:srgbClr val="FF0000"/>
                </a:solidFill>
              </a:rPr>
              <a:t> if equal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WIDE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0038" y="2625725"/>
            <a:ext cx="7573962" cy="39274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     The BIPUSH instruction format.</a:t>
            </a:r>
          </a:p>
          <a:p>
            <a:pPr algn="ctr" eaLnBrk="1" hangingPunct="1">
              <a:buFontTx/>
              <a:buNone/>
            </a:pPr>
            <a:endParaRPr lang="en-US" smtClean="0"/>
          </a:p>
          <a:p>
            <a:pPr algn="ctr" eaLnBrk="1" hangingPunct="1">
              <a:buFontTx/>
              <a:buNone/>
            </a:pPr>
            <a:endParaRPr lang="en-US" smtClean="0"/>
          </a:p>
          <a:p>
            <a:pPr algn="ctr" eaLnBrk="1" hangingPunct="1">
              <a:buFontTx/>
              <a:buNone/>
            </a:pPr>
            <a:endParaRPr lang="en-US" smtClean="0"/>
          </a:p>
          <a:p>
            <a:pPr algn="ctr" eaLnBrk="1" hangingPunct="1">
              <a:buFontTx/>
              <a:buNone/>
            </a:pPr>
            <a:endParaRPr lang="en-US" smtClean="0"/>
          </a:p>
          <a:p>
            <a:pPr algn="ctr"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ILOAD with a 1-byte index. </a:t>
            </a:r>
          </a:p>
          <a:p>
            <a:pPr eaLnBrk="1" hangingPunct="1"/>
            <a:r>
              <a:rPr lang="en-US" smtClean="0"/>
              <a:t>WIDE ILOAD with a 2-byte index.</a:t>
            </a:r>
          </a:p>
        </p:txBody>
      </p:sp>
      <p:pic>
        <p:nvPicPr>
          <p:cNvPr id="55301" name="Picture 4" descr="4-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6650" y="1333500"/>
            <a:ext cx="36830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 descr="4-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50" y="3835400"/>
            <a:ext cx="794861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WIDE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2695575"/>
            <a:ext cx="4189413" cy="3371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The initial microinstruction </a:t>
            </a:r>
          </a:p>
          <a:p>
            <a:pPr eaLnBrk="1" hangingPunct="1">
              <a:buFontTx/>
              <a:buNone/>
            </a:pPr>
            <a:r>
              <a:rPr lang="en-US" smtClean="0"/>
              <a:t>sequence for ILOAD </a:t>
            </a:r>
          </a:p>
          <a:p>
            <a:pPr eaLnBrk="1" hangingPunct="1">
              <a:buFontTx/>
              <a:buNone/>
            </a:pPr>
            <a:r>
              <a:rPr lang="en-US" smtClean="0"/>
              <a:t>and WIDE ILOAD. The </a:t>
            </a:r>
          </a:p>
          <a:p>
            <a:pPr eaLnBrk="1" hangingPunct="1">
              <a:buFontTx/>
              <a:buNone/>
            </a:pPr>
            <a:r>
              <a:rPr lang="en-US" smtClean="0"/>
              <a:t>addresses are examples.</a:t>
            </a:r>
          </a:p>
        </p:txBody>
      </p:sp>
      <p:pic>
        <p:nvPicPr>
          <p:cNvPr id="56325" name="Picture 4" descr="4-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8338" y="1016000"/>
            <a:ext cx="4221162" cy="543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9144000" cy="174625"/>
          </a:xfrm>
        </p:spPr>
        <p:txBody>
          <a:bodyPr/>
          <a:lstStyle/>
          <a:p>
            <a:pPr>
              <a:defRPr/>
            </a:pPr>
            <a:r>
              <a:rPr lang="en-US" smtClean="0"/>
              <a:t>Tanenbaum, Structured Computer Organization, Fifth Edition, (c) 2006 Pearson Education, Inc. All rights reserved. 0-13-148521-0 </a:t>
            </a:r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t="48878" b="14765"/>
          <a:stretch>
            <a:fillRect/>
          </a:stretch>
        </p:blipFill>
        <p:spPr bwMode="auto">
          <a:xfrm>
            <a:off x="570300" y="1219200"/>
            <a:ext cx="8347888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t="48790" r="62885" b="42817"/>
          <a:stretch>
            <a:fillRect/>
          </a:stretch>
        </p:blipFill>
        <p:spPr bwMode="auto">
          <a:xfrm>
            <a:off x="156197" y="3857625"/>
            <a:ext cx="8665241" cy="145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LOAD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9144000" cy="174625"/>
          </a:xfrm>
        </p:spPr>
        <p:txBody>
          <a:bodyPr/>
          <a:lstStyle/>
          <a:p>
            <a:pPr>
              <a:defRPr/>
            </a:pPr>
            <a:r>
              <a:rPr lang="en-US" smtClean="0"/>
              <a:t>Tanenbaum, Structured Computer Organization, Fifth Edition, (c) 2006 Pearson Education, Inc. All rights reserved. 0-13-148521-0 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t="48790" r="62885" b="42817"/>
          <a:stretch>
            <a:fillRect/>
          </a:stretch>
        </p:blipFill>
        <p:spPr bwMode="auto">
          <a:xfrm>
            <a:off x="241922" y="876300"/>
            <a:ext cx="8665241" cy="145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t="56086" r="56608" b="28718"/>
          <a:stretch>
            <a:fillRect/>
          </a:stretch>
        </p:blipFill>
        <p:spPr bwMode="auto">
          <a:xfrm>
            <a:off x="0" y="2162176"/>
            <a:ext cx="9086850" cy="236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t="11043" r="59895" b="71793"/>
          <a:stretch>
            <a:fillRect/>
          </a:stretch>
        </p:blipFill>
        <p:spPr bwMode="auto">
          <a:xfrm>
            <a:off x="979488" y="4514850"/>
            <a:ext cx="622409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220255" y="590550"/>
            <a:ext cx="36888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Fetch first byte of operand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9185" y="1971675"/>
            <a:ext cx="24833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Goto</a:t>
            </a:r>
            <a:r>
              <a:rPr lang="en-US" b="1" dirty="0" smtClean="0">
                <a:solidFill>
                  <a:srgbClr val="FF0000"/>
                </a:solidFill>
              </a:rPr>
              <a:t> wide_iload1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0938" y="2695575"/>
            <a:ext cx="27342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Fetch next </a:t>
            </a:r>
            <a:r>
              <a:rPr lang="en-US" b="1" dirty="0" err="1" smtClean="0">
                <a:solidFill>
                  <a:srgbClr val="FF0000"/>
                </a:solidFill>
              </a:rPr>
              <a:t>opr</a:t>
            </a:r>
            <a:r>
              <a:rPr lang="en-US" b="1" dirty="0" smtClean="0">
                <a:solidFill>
                  <a:srgbClr val="FF0000"/>
                </a:solidFill>
              </a:rPr>
              <a:t> byte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Implementation of IJVM Using the Mic-1  (3)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59488"/>
            <a:ext cx="9144000" cy="49371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microprogram for the Mic-1</a:t>
            </a: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513" y="1414463"/>
            <a:ext cx="77692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STORE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9144000" cy="174625"/>
          </a:xfrm>
        </p:spPr>
        <p:txBody>
          <a:bodyPr/>
          <a:lstStyle/>
          <a:p>
            <a:pPr>
              <a:defRPr/>
            </a:pPr>
            <a:r>
              <a:rPr lang="en-US" smtClean="0"/>
              <a:t>Tanenbaum, Structured Computer Organization, Fifth Edition, (c) 2006 Pearson Education, Inc. All rights reserved. 0-13-148521-0 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t="48790" r="62885" b="42817"/>
          <a:stretch>
            <a:fillRect/>
          </a:stretch>
        </p:blipFill>
        <p:spPr bwMode="auto">
          <a:xfrm>
            <a:off x="241922" y="838200"/>
            <a:ext cx="8665241" cy="145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t="70581" r="56608" b="14618"/>
          <a:stretch>
            <a:fillRect/>
          </a:stretch>
        </p:blipFill>
        <p:spPr bwMode="auto">
          <a:xfrm>
            <a:off x="57150" y="2143125"/>
            <a:ext cx="90868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t="27712" r="59895" b="50419"/>
          <a:stretch>
            <a:fillRect/>
          </a:stretch>
        </p:blipFill>
        <p:spPr bwMode="auto">
          <a:xfrm>
            <a:off x="1474788" y="4333875"/>
            <a:ext cx="6224091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LDC_W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t="85306" r="53970" b="-183"/>
          <a:stretch>
            <a:fillRect/>
          </a:stretch>
        </p:blipFill>
        <p:spPr bwMode="auto">
          <a:xfrm>
            <a:off x="466725" y="1847850"/>
            <a:ext cx="84010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Calling INVOKEVIRTUAL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LDC_W OBJREF</a:t>
            </a:r>
          </a:p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INVOKEVIRTUAL </a:t>
            </a:r>
            <a:r>
              <a:rPr lang="en-US" sz="3200" i="1" dirty="0" err="1" smtClean="0">
                <a:latin typeface="Arial" pitchFamily="34" charset="0"/>
                <a:cs typeface="Arial" pitchFamily="34" charset="0"/>
              </a:rPr>
              <a:t>noParamMethod</a:t>
            </a: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.constant</a:t>
            </a:r>
          </a:p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OBJREF 0x40			</a:t>
            </a:r>
          </a:p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.end-constant</a:t>
            </a:r>
          </a:p>
          <a:p>
            <a:pPr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en-US" sz="32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Calling INVOKEVIRTUAL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" y="1635125"/>
            <a:ext cx="9569450" cy="4918075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LDC_W OBJREF</a:t>
            </a:r>
          </a:p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ILOAD </a:t>
            </a:r>
            <a:r>
              <a:rPr lang="en-US" sz="3200" i="1" dirty="0" err="1" smtClean="0">
                <a:latin typeface="Arial" pitchFamily="34" charset="0"/>
                <a:cs typeface="Arial" pitchFamily="34" charset="0"/>
              </a:rPr>
              <a:t>param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INVOKEVIRTUAL </a:t>
            </a:r>
            <a:r>
              <a:rPr lang="en-US" sz="3200" i="1" dirty="0" err="1" smtClean="0">
                <a:latin typeface="Arial" pitchFamily="34" charset="0"/>
                <a:cs typeface="Arial" pitchFamily="34" charset="0"/>
              </a:rPr>
              <a:t>oneParamMethod</a:t>
            </a: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.constant</a:t>
            </a:r>
          </a:p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OBJREF 0x40			</a:t>
            </a:r>
          </a:p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.end-constant</a:t>
            </a:r>
          </a:p>
          <a:p>
            <a:pPr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en-US" sz="32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569913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IVOKEVIRTUAL </a:t>
            </a:r>
            <a:r>
              <a:rPr lang="en-US" i="1" smtClean="0"/>
              <a:t>disp</a:t>
            </a:r>
            <a:endParaRPr 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smtClean="0"/>
              <a:t>Invokes another method</a:t>
            </a:r>
          </a:p>
          <a:p>
            <a:pPr eaLnBrk="1" hangingPunct="1">
              <a:buFontTx/>
              <a:buChar char="•"/>
            </a:pPr>
            <a:r>
              <a:rPr lang="en-US" sz="3600" i="1" smtClean="0"/>
              <a:t>disp</a:t>
            </a:r>
            <a:r>
              <a:rPr lang="en-US" sz="3600" smtClean="0"/>
              <a:t> (16 bit) = position in constant pool that contains the address in method area where method starts</a:t>
            </a:r>
            <a:endParaRPr lang="en-US" sz="3200" i="1" smtClean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498600" y="3873500"/>
            <a:ext cx="1409700" cy="2197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        </a:t>
            </a:r>
            <a:r>
              <a:rPr lang="en-US" i="1"/>
              <a:t>disp</a:t>
            </a:r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/>
          </a:p>
          <a:p>
            <a:r>
              <a:rPr lang="en-US"/>
              <a:t>CP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587500" y="4699000"/>
            <a:ext cx="1244600" cy="406400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address</a:t>
            </a:r>
          </a:p>
        </p:txBody>
      </p:sp>
      <p:cxnSp>
        <p:nvCxnSpPr>
          <p:cNvPr id="9" name="Straight Arrow Connector 8"/>
          <p:cNvCxnSpPr>
            <a:stCxn id="14341" idx="0"/>
            <a:endCxn id="14342" idx="0"/>
          </p:cNvCxnSpPr>
          <p:nvPr/>
        </p:nvCxnSpPr>
        <p:spPr bwMode="auto">
          <a:xfrm rot="16200000" flipH="1">
            <a:off x="1793875" y="4283075"/>
            <a:ext cx="825500" cy="63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44" name="Rectangle 12"/>
          <p:cNvSpPr>
            <a:spLocks noChangeArrowheads="1"/>
          </p:cNvSpPr>
          <p:nvPr/>
        </p:nvSpPr>
        <p:spPr bwMode="auto">
          <a:xfrm>
            <a:off x="5613400" y="3898900"/>
            <a:ext cx="1409700" cy="2197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       </a:t>
            </a:r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/>
          </a:p>
          <a:p>
            <a:r>
              <a:rPr lang="en-US"/>
              <a:t>MA</a:t>
            </a:r>
          </a:p>
        </p:txBody>
      </p:sp>
      <p:sp>
        <p:nvSpPr>
          <p:cNvPr id="14345" name="Rectangle 14"/>
          <p:cNvSpPr>
            <a:spLocks noChangeArrowheads="1"/>
          </p:cNvSpPr>
          <p:nvPr/>
        </p:nvSpPr>
        <p:spPr bwMode="auto">
          <a:xfrm>
            <a:off x="5651500" y="4826000"/>
            <a:ext cx="1346200" cy="939800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Method</a:t>
            </a:r>
          </a:p>
          <a:p>
            <a:r>
              <a:rPr lang="en-US"/>
              <a:t>invoked</a:t>
            </a:r>
          </a:p>
        </p:txBody>
      </p:sp>
      <p:cxnSp>
        <p:nvCxnSpPr>
          <p:cNvPr id="17" name="Straight Arrow Connector 16"/>
          <p:cNvCxnSpPr>
            <a:stCxn id="14342" idx="3"/>
          </p:cNvCxnSpPr>
          <p:nvPr/>
        </p:nvCxnSpPr>
        <p:spPr bwMode="auto">
          <a:xfrm flipV="1">
            <a:off x="2832100" y="4876800"/>
            <a:ext cx="2806700" cy="25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IVOKEVIRTUAL </a:t>
            </a:r>
            <a:r>
              <a:rPr lang="en-US" i="1" smtClean="0"/>
              <a:t>disp</a:t>
            </a:r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smtClean="0"/>
              <a:t>First 4 bytes of a method</a:t>
            </a:r>
          </a:p>
          <a:p>
            <a:pPr lvl="1" eaLnBrk="1" hangingPunct="1">
              <a:buFontTx/>
              <a:buChar char="•"/>
            </a:pPr>
            <a:r>
              <a:rPr lang="en-US" sz="2800" smtClean="0"/>
              <a:t>First 2: number of parameters, including OBJREF (param 0)</a:t>
            </a:r>
          </a:p>
          <a:p>
            <a:pPr lvl="1" eaLnBrk="1" hangingPunct="1">
              <a:buFontTx/>
              <a:buChar char="•"/>
            </a:pPr>
            <a:r>
              <a:rPr lang="en-US" sz="2800" smtClean="0"/>
              <a:t>Second 2: size of local variable area</a:t>
            </a:r>
          </a:p>
          <a:p>
            <a:pPr lvl="1" eaLnBrk="1" hangingPunct="1">
              <a:buFontTx/>
              <a:buChar char="•"/>
            </a:pPr>
            <a:endParaRPr lang="en-US" sz="2800" smtClean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460500" y="3543300"/>
            <a:ext cx="1409700" cy="127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        </a:t>
            </a:r>
            <a:r>
              <a:rPr lang="en-US" i="1"/>
              <a:t>disp</a:t>
            </a:r>
          </a:p>
          <a:p>
            <a:endParaRPr lang="en-US" i="1"/>
          </a:p>
          <a:p>
            <a:endParaRPr lang="en-US" i="1"/>
          </a:p>
          <a:p>
            <a:endParaRPr lang="en-US"/>
          </a:p>
          <a:p>
            <a:r>
              <a:rPr lang="en-US"/>
              <a:t>CP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549400" y="4051300"/>
            <a:ext cx="1244600" cy="406400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address</a:t>
            </a:r>
          </a:p>
        </p:txBody>
      </p:sp>
      <p:cxnSp>
        <p:nvCxnSpPr>
          <p:cNvPr id="9" name="Straight Arrow Connector 8"/>
          <p:cNvCxnSpPr>
            <a:stCxn id="16389" idx="0"/>
            <a:endCxn id="16390" idx="0"/>
          </p:cNvCxnSpPr>
          <p:nvPr/>
        </p:nvCxnSpPr>
        <p:spPr bwMode="auto">
          <a:xfrm rot="16200000" flipH="1">
            <a:off x="1914525" y="3794125"/>
            <a:ext cx="508000" cy="63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3479800" y="3873500"/>
            <a:ext cx="1409700" cy="2197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       </a:t>
            </a:r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/>
          </a:p>
          <a:p>
            <a:r>
              <a:rPr lang="en-US"/>
              <a:t>MA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517900" y="4813300"/>
            <a:ext cx="1346200" cy="34290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755900" y="4241800"/>
            <a:ext cx="6858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517900" y="5168900"/>
            <a:ext cx="1346200" cy="34290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3</a:t>
            </a:r>
          </a:p>
        </p:txBody>
      </p:sp>
      <p:sp>
        <p:nvSpPr>
          <p:cNvPr id="16400" name="Rectangle 13"/>
          <p:cNvSpPr>
            <a:spLocks noChangeArrowheads="1"/>
          </p:cNvSpPr>
          <p:nvPr/>
        </p:nvSpPr>
        <p:spPr bwMode="auto">
          <a:xfrm>
            <a:off x="3517900" y="4457700"/>
            <a:ext cx="1346200" cy="342900"/>
          </a:xfrm>
          <a:prstGeom prst="rect">
            <a:avLst/>
          </a:prstGeom>
          <a:gradFill rotWithShape="1">
            <a:gsLst>
              <a:gs pos="0">
                <a:srgbClr val="FF8880"/>
              </a:gs>
              <a:gs pos="50000">
                <a:srgbClr val="FFB7B3"/>
              </a:gs>
              <a:gs pos="100000">
                <a:srgbClr val="FFDCDA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1</a:t>
            </a:r>
          </a:p>
        </p:txBody>
      </p:sp>
      <p:sp>
        <p:nvSpPr>
          <p:cNvPr id="16401" name="Rectangle 15"/>
          <p:cNvSpPr>
            <a:spLocks noChangeArrowheads="1"/>
          </p:cNvSpPr>
          <p:nvPr/>
        </p:nvSpPr>
        <p:spPr bwMode="auto">
          <a:xfrm>
            <a:off x="3517900" y="4102100"/>
            <a:ext cx="1346200" cy="365125"/>
          </a:xfrm>
          <a:prstGeom prst="rect">
            <a:avLst/>
          </a:prstGeom>
          <a:gradFill rotWithShape="1">
            <a:gsLst>
              <a:gs pos="0">
                <a:srgbClr val="FF8880"/>
              </a:gs>
              <a:gs pos="50000">
                <a:srgbClr val="FFB7B3"/>
              </a:gs>
              <a:gs pos="100000">
                <a:srgbClr val="FFDCDA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0</a:t>
            </a:r>
            <a:endParaRPr lang="en-US"/>
          </a:p>
        </p:txBody>
      </p:sp>
      <p:sp>
        <p:nvSpPr>
          <p:cNvPr id="27" name="Rounded Rectangular Callout 26"/>
          <p:cNvSpPr>
            <a:spLocks noChangeArrowheads="1"/>
          </p:cNvSpPr>
          <p:nvPr/>
        </p:nvSpPr>
        <p:spPr bwMode="auto">
          <a:xfrm>
            <a:off x="4914900" y="3352800"/>
            <a:ext cx="2895600" cy="1054100"/>
          </a:xfrm>
          <a:prstGeom prst="wedgeRoundRectCallout">
            <a:avLst>
              <a:gd name="adj1" fmla="val -65130"/>
              <a:gd name="adj2" fmla="val 564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Byte[0] Byte[1] = unsigned 16 bit int</a:t>
            </a:r>
          </a:p>
        </p:txBody>
      </p:sp>
      <p:sp>
        <p:nvSpPr>
          <p:cNvPr id="28" name="Rounded Rectangular Callout 27"/>
          <p:cNvSpPr>
            <a:spLocks noChangeArrowheads="1"/>
          </p:cNvSpPr>
          <p:nvPr/>
        </p:nvSpPr>
        <p:spPr bwMode="auto">
          <a:xfrm>
            <a:off x="5334000" y="4978400"/>
            <a:ext cx="2882900" cy="990600"/>
          </a:xfrm>
          <a:prstGeom prst="wedgeRoundRectCallout">
            <a:avLst>
              <a:gd name="adj1" fmla="val -79606"/>
              <a:gd name="adj2" fmla="val -3508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Byte[2] Byte[3] = unsigned 16 bit int</a:t>
            </a:r>
          </a:p>
        </p:txBody>
      </p:sp>
      <p:sp>
        <p:nvSpPr>
          <p:cNvPr id="16404" name="Rectangle 28"/>
          <p:cNvSpPr>
            <a:spLocks noChangeArrowheads="1"/>
          </p:cNvSpPr>
          <p:nvPr/>
        </p:nvSpPr>
        <p:spPr bwMode="auto">
          <a:xfrm>
            <a:off x="3517900" y="5524500"/>
            <a:ext cx="1346200" cy="342900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OPCODE1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28" grpId="0" build="allAtOnce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INVOKEVIRTUAL</a:t>
            </a: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9144000" cy="174625"/>
          </a:xfrm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pic>
        <p:nvPicPr>
          <p:cNvPr id="17413" name="Picture 4" descr="4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32" y="923924"/>
            <a:ext cx="8871864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9144000" cy="174625"/>
          </a:xfrm>
          <a:noFill/>
        </p:spPr>
        <p:txBody>
          <a:bodyPr/>
          <a:lstStyle/>
          <a:p>
            <a:r>
              <a:rPr lang="en-US" smtClean="0"/>
              <a:t>Tanenbaum, Structured Computer Organization, Fifth Edition, (c) 2006 Pearson Education, Inc. All rights reserved. 0-13-148521-0 </a:t>
            </a:r>
          </a:p>
        </p:txBody>
      </p:sp>
      <p:grpSp>
        <p:nvGrpSpPr>
          <p:cNvPr id="57347" name="Group 5"/>
          <p:cNvGrpSpPr>
            <a:grpSpLocks/>
          </p:cNvGrpSpPr>
          <p:nvPr/>
        </p:nvGrpSpPr>
        <p:grpSpPr bwMode="auto">
          <a:xfrm>
            <a:off x="887413" y="4002088"/>
            <a:ext cx="7648575" cy="3581400"/>
            <a:chOff x="826" y="1138"/>
            <a:chExt cx="4506" cy="1960"/>
          </a:xfrm>
        </p:grpSpPr>
        <p:pic>
          <p:nvPicPr>
            <p:cNvPr id="57351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b="2695"/>
            <a:stretch>
              <a:fillRect/>
            </a:stretch>
          </p:blipFill>
          <p:spPr bwMode="auto">
            <a:xfrm>
              <a:off x="838" y="1281"/>
              <a:ext cx="4350" cy="8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5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1" y="2114"/>
              <a:ext cx="3654" cy="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53" name="Rectangle 8"/>
            <p:cNvSpPr>
              <a:spLocks noChangeArrowheads="1"/>
            </p:cNvSpPr>
            <p:nvPr/>
          </p:nvSpPr>
          <p:spPr bwMode="auto">
            <a:xfrm>
              <a:off x="2600" y="2109"/>
              <a:ext cx="1767" cy="98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7354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 l="46661"/>
            <a:stretch>
              <a:fillRect/>
            </a:stretch>
          </p:blipFill>
          <p:spPr bwMode="auto">
            <a:xfrm>
              <a:off x="3383" y="2123"/>
              <a:ext cx="1949" cy="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55" name="Rectangle 10"/>
            <p:cNvSpPr>
              <a:spLocks noChangeArrowheads="1"/>
            </p:cNvSpPr>
            <p:nvPr/>
          </p:nvSpPr>
          <p:spPr bwMode="auto">
            <a:xfrm>
              <a:off x="1269" y="2109"/>
              <a:ext cx="1339" cy="9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7356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22" y="2088"/>
              <a:ext cx="1302" cy="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57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6" y="1138"/>
              <a:ext cx="448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INVOKEVIRTUAL </a:t>
            </a:r>
            <a:r>
              <a:rPr lang="en-US" i="1" smtClean="0"/>
              <a:t>disp</a:t>
            </a:r>
            <a:endParaRPr lang="en-US" smtClean="0"/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0275" y="1349375"/>
            <a:ext cx="75692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Rectangle 13"/>
          <p:cNvSpPr>
            <a:spLocks noChangeArrowheads="1"/>
          </p:cNvSpPr>
          <p:nvPr/>
        </p:nvSpPr>
        <p:spPr bwMode="auto">
          <a:xfrm>
            <a:off x="828675" y="5788025"/>
            <a:ext cx="7599363" cy="1681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4" descr="4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534988"/>
            <a:ext cx="8385821" cy="591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IRETURN</a:t>
            </a: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9144000" cy="174625"/>
          </a:xfrm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9144000" cy="174625"/>
          </a:xfrm>
          <a:noFill/>
        </p:spPr>
        <p:txBody>
          <a:bodyPr/>
          <a:lstStyle/>
          <a:p>
            <a:r>
              <a:rPr lang="en-US" smtClean="0"/>
              <a:t>Tanenbaum, Structured Computer Organization, Fifth Edition, (c) 2006 Pearson Education, Inc. All rights reserved. 0-13-148521-0 </a:t>
            </a:r>
          </a:p>
        </p:txBody>
      </p:sp>
      <p:grpSp>
        <p:nvGrpSpPr>
          <p:cNvPr id="58371" name="Group 2"/>
          <p:cNvGrpSpPr>
            <a:grpSpLocks/>
          </p:cNvGrpSpPr>
          <p:nvPr/>
        </p:nvGrpSpPr>
        <p:grpSpPr bwMode="auto">
          <a:xfrm>
            <a:off x="877888" y="665163"/>
            <a:ext cx="7648575" cy="3581400"/>
            <a:chOff x="826" y="1138"/>
            <a:chExt cx="4506" cy="1960"/>
          </a:xfrm>
        </p:grpSpPr>
        <p:pic>
          <p:nvPicPr>
            <p:cNvPr id="5837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" y="1281"/>
              <a:ext cx="4350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3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1" y="2114"/>
              <a:ext cx="3654" cy="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76" name="Rectangle 5"/>
            <p:cNvSpPr>
              <a:spLocks noChangeArrowheads="1"/>
            </p:cNvSpPr>
            <p:nvPr/>
          </p:nvSpPr>
          <p:spPr bwMode="auto">
            <a:xfrm>
              <a:off x="2600" y="2109"/>
              <a:ext cx="1767" cy="98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837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46661"/>
            <a:stretch>
              <a:fillRect/>
            </a:stretch>
          </p:blipFill>
          <p:spPr bwMode="auto">
            <a:xfrm>
              <a:off x="3383" y="2123"/>
              <a:ext cx="1949" cy="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78" name="Rectangle 7"/>
            <p:cNvSpPr>
              <a:spLocks noChangeArrowheads="1"/>
            </p:cNvSpPr>
            <p:nvPr/>
          </p:nvSpPr>
          <p:spPr bwMode="auto">
            <a:xfrm>
              <a:off x="1269" y="2109"/>
              <a:ext cx="1339" cy="9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8379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22" y="2088"/>
              <a:ext cx="1302" cy="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380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6" y="1138"/>
              <a:ext cx="448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372" name="Rectangle 12"/>
          <p:cNvSpPr>
            <a:spLocks noChangeArrowheads="1"/>
          </p:cNvSpPr>
          <p:nvPr/>
        </p:nvSpPr>
        <p:spPr bwMode="auto">
          <a:xfrm>
            <a:off x="939800" y="727075"/>
            <a:ext cx="7599363" cy="1681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9144000" cy="174625"/>
          </a:xfrm>
          <a:noFill/>
        </p:spPr>
        <p:txBody>
          <a:bodyPr/>
          <a:lstStyle/>
          <a:p>
            <a:r>
              <a:rPr lang="en-US" smtClean="0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Implementation of IJVM Using the Mic-1  (4)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59488"/>
            <a:ext cx="9144000" cy="49371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microprogram for the Mic-1</a:t>
            </a: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947738"/>
            <a:ext cx="7902575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</a:t>
            </a:r>
            <a:r>
              <a:rPr lang="en-US" dirty="0" err="1" smtClean="0"/>
              <a:t>microprogram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MMV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Structured Computer Organization, Fifth Edition, (c) 2006 Pearson Education, Inc. All rights reserved. 0-13-148521-0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MMV File Types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8379968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2800" dirty="0" smtClean="0"/>
              <a:t>JAS: source files containing IJVM ISA	</a:t>
            </a:r>
          </a:p>
          <a:p>
            <a:pPr lvl="1" eaLnBrk="1" hangingPunct="1">
              <a:buFontTx/>
              <a:buChar char="•"/>
            </a:pPr>
            <a:r>
              <a:rPr lang="en-US" sz="2800" dirty="0" smtClean="0"/>
              <a:t>For example </a:t>
            </a:r>
            <a:r>
              <a:rPr lang="en-US" sz="2800" i="1" dirty="0" smtClean="0"/>
              <a:t>ex.jas</a:t>
            </a:r>
            <a:r>
              <a:rPr lang="en-US" sz="2800" dirty="0" smtClean="0"/>
              <a:t> on BB</a:t>
            </a:r>
          </a:p>
          <a:p>
            <a:pPr eaLnBrk="1" hangingPunct="1">
              <a:buFontTx/>
              <a:buChar char="•"/>
            </a:pPr>
            <a:r>
              <a:rPr lang="en-US" sz="2800" dirty="0" smtClean="0"/>
              <a:t>IJVM: MMV assembles JAS files to IJVM files</a:t>
            </a:r>
          </a:p>
          <a:p>
            <a:pPr eaLnBrk="1" hangingPunct="1">
              <a:buFontTx/>
              <a:buChar char="•"/>
            </a:pPr>
            <a:r>
              <a:rPr lang="en-US" sz="2800" dirty="0" smtClean="0"/>
              <a:t>MAL: the </a:t>
            </a:r>
            <a:r>
              <a:rPr lang="en-US" sz="2800" dirty="0" err="1" smtClean="0"/>
              <a:t>microprogram</a:t>
            </a:r>
            <a:r>
              <a:rPr lang="en-US" sz="2800" dirty="0" smtClean="0"/>
              <a:t> is stored in a MAL file (mic1ijvm.mal)</a:t>
            </a:r>
          </a:p>
          <a:p>
            <a:pPr eaLnBrk="1" hangingPunct="1">
              <a:buFontTx/>
              <a:buChar char="•"/>
            </a:pPr>
            <a:r>
              <a:rPr lang="en-US" sz="2800" dirty="0" smtClean="0"/>
              <a:t>MIC1: MMV assembles MAL files to MIC1 files</a:t>
            </a:r>
          </a:p>
          <a:p>
            <a:pPr eaLnBrk="1" hangingPunct="1">
              <a:buFontTx/>
              <a:buChar char="•"/>
            </a:pPr>
            <a:r>
              <a:rPr lang="en-US" sz="2800" dirty="0" smtClean="0"/>
              <a:t>Once JAS or MAL files are assembled, the corresponding IJVM or MIC1 files need only be loaded</a:t>
            </a:r>
          </a:p>
          <a:p>
            <a:pPr lvl="1" eaLnBrk="1" hangingPunct="1">
              <a:buFontTx/>
              <a:buChar char="•"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51" grpI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MDUP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Add the instruction MDUP </a:t>
            </a:r>
            <a:r>
              <a:rPr lang="en-US" sz="3600" i="1" dirty="0" smtClean="0"/>
              <a:t>byte</a:t>
            </a:r>
            <a:r>
              <a:rPr lang="en-US" sz="3600" dirty="0" smtClean="0"/>
              <a:t> which works like DUP except that it is repeated </a:t>
            </a:r>
            <a:r>
              <a:rPr lang="en-US" sz="3600" i="1" dirty="0" smtClean="0"/>
              <a:t>byte</a:t>
            </a:r>
            <a:r>
              <a:rPr lang="en-US" sz="3600" dirty="0" smtClean="0"/>
              <a:t> times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For instance, MDUP 5 duplicates the top of the stack 5 times</a:t>
            </a:r>
          </a:p>
        </p:txBody>
      </p:sp>
    </p:spTree>
    <p:extLst>
      <p:ext uri="{BB962C8B-B14F-4D97-AF65-F5344CB8AC3E}">
        <p14:creationId xmlns:p14="http://schemas.microsoft.com/office/powerpoint/2010/main" val="15396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 Write your MAL code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0300"/>
            <a:ext cx="9144000" cy="539432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mdup1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PC = PC + 1; fetch;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fetch next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opcode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mdup2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OPC = MBR;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save operand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mdup3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N = OPC; if (N)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myT1; else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myF1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if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neg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quit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mdup4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Z = OPC; if (Z)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myT2; else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myF2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if zero quit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mdup5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SP = MAR = SP + 1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one more word on the stack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mdup6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MDR = TOS;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write TOS to stack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mdup7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OPC = OPC -1;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mdup4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dec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OPC and repeat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myT1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Main1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//quit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myT2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Main1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//quit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myF1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mdup4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//continue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myF2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mdup5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//continue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lvl="1" eaLnBrk="1" hangingPunct="1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38650" y="3028950"/>
            <a:ext cx="1714500" cy="54292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 Write your MAL code</a:t>
            </a:r>
            <a:endParaRPr lang="en-US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26097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Do not skip line numbers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Like mdup1, mdup3, without mdup2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No need for implicit </a:t>
            </a:r>
            <a:r>
              <a:rPr lang="en-US" sz="3600" dirty="0" err="1" smtClean="0"/>
              <a:t>goto</a:t>
            </a:r>
            <a:endParaRPr lang="en-US" sz="3600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mdup1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PC = PC + 1; fetch;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mdup2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mdup2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OPC = MBR; 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sz="3600" dirty="0" smtClean="0"/>
              <a:t>Keep in mind that “True” and “False” labels must be 10000000 apart</a:t>
            </a:r>
          </a:p>
          <a:p>
            <a:pPr lvl="1" eaLnBrk="1" hangingPunct="1">
              <a:buFontTx/>
              <a:buChar char="•"/>
            </a:pPr>
            <a:r>
              <a:rPr lang="en-US" sz="3200" dirty="0" err="1" smtClean="0"/>
              <a:t>Microassembler</a:t>
            </a:r>
            <a:r>
              <a:rPr lang="en-US" sz="3200" dirty="0" smtClean="0"/>
              <a:t> takes care of this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Use new labels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1032" y="3048000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 need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96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220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 Optimize your MAL code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130300"/>
            <a:ext cx="9363075" cy="539432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mdup1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PC = PC + 1; fetch;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fetch next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opcode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mdup2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OPC = MBR;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save operand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mdup3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N = OPC; if (N)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myT1; else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myF1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if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neg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quit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mdup4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Z = OPC; if (Z) 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myT2; else 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myF2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if zero quit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mdup5   SP = MAR = SP + 1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one more word on the stack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mdup6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MDR = TOS;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write TOS to stack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mdup7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OPC = OPC -1;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mdup4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dec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OPC and repeat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myT1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Main1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replace with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PC = PC + 1; fetch;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(MBR)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myT2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Main1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replace with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PC = PC + 1; fetch;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(MBR)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myF1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mdup4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replace with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Z = OPC; if (Z) 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myT2; else 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myF2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myF2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mdup5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replace with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 = MAR = SP + 1 ;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goto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mdup6</a:t>
            </a:r>
          </a:p>
          <a:p>
            <a:pPr eaLnBrk="1" hangingPunct="1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lvl="1" eaLnBrk="1" hangingPunct="1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130300"/>
            <a:ext cx="914400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lang="en-US" kern="0" dirty="0" smtClean="0">
              <a:latin typeface="Arial" pitchFamily="34" charset="0"/>
              <a:cs typeface="Arial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lang="en-US" kern="0" dirty="0" smtClean="0">
              <a:latin typeface="Arial" pitchFamily="34" charset="0"/>
              <a:cs typeface="Arial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lang="en-US" kern="0" dirty="0" smtClean="0">
              <a:latin typeface="Arial" pitchFamily="34" charset="0"/>
              <a:cs typeface="Arial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myT1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goto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Main1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myT2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goto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Main1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myF1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goto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mdup4 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lang="en-US" kern="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</a:t>
            </a: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Add your code to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mic1ijvm.mal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Code can be added after any instruction that ends with an explicit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goto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sz="3600" dirty="0" smtClean="0"/>
              <a:t>MDUP now needs a numeric value for the </a:t>
            </a:r>
            <a:r>
              <a:rPr lang="en-US" sz="3600" dirty="0" err="1" smtClean="0"/>
              <a:t>opcode</a:t>
            </a:r>
            <a:endParaRPr lang="en-US" sz="3600" dirty="0" smtClean="0"/>
          </a:p>
          <a:p>
            <a:pPr eaLnBrk="1" hangingPunct="1">
              <a:buFontTx/>
              <a:buChar char="•"/>
            </a:pPr>
            <a:r>
              <a:rPr lang="en-US" sz="3600" dirty="0" smtClean="0"/>
              <a:t>Add it at the beginning of the file as</a:t>
            </a:r>
          </a:p>
          <a:p>
            <a:pPr eaLnBrk="1" hangingPunct="1">
              <a:buNone/>
            </a:pPr>
            <a:r>
              <a:rPr lang="en-US" sz="3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.label mdup1 0x01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600" dirty="0" smtClean="0"/>
              <a:t>Use any hex value that is not in use</a:t>
            </a:r>
          </a:p>
          <a:p>
            <a:pPr eaLnBrk="1" hangingPunct="1">
              <a:buNone/>
            </a:pPr>
            <a:endParaRPr lang="en-US" sz="3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Add your code to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mic1ijvm.mal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6887"/>
          <a:stretch>
            <a:fillRect/>
          </a:stretch>
        </p:blipFill>
        <p:spPr bwMode="auto">
          <a:xfrm>
            <a:off x="657225" y="1228725"/>
            <a:ext cx="786765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96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4. Modify </a:t>
            </a:r>
            <a:r>
              <a:rPr lang="en-US" i="1" dirty="0" err="1" smtClean="0">
                <a:latin typeface="Calibri" pitchFamily="34" charset="0"/>
                <a:cs typeface="Calibri" pitchFamily="34" charset="0"/>
              </a:rPr>
              <a:t>ijvm.conf</a:t>
            </a:r>
            <a:endParaRPr lang="en-US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Add:</a:t>
            </a:r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0x01    MDUP byte    // duplicates the top of the stack byte times</a:t>
            </a:r>
          </a:p>
          <a:p>
            <a:pPr>
              <a:buNone/>
            </a:pPr>
            <a:r>
              <a:rPr lang="en-US" sz="3600" dirty="0" smtClean="0"/>
              <a:t>Anywhere in the file</a:t>
            </a:r>
          </a:p>
          <a:p>
            <a:endParaRPr lang="en-US" sz="3600" dirty="0" smtClean="0"/>
          </a:p>
          <a:p>
            <a:pPr eaLnBrk="1" hangingPunct="1">
              <a:buNone/>
            </a:pPr>
            <a:endParaRPr lang="en-US" sz="3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5. Assemble the Microcode</a:t>
            </a:r>
            <a:endParaRPr lang="en-US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8255000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Run MMV from a directory that contains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ijvm.conf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sz="3600" dirty="0" smtClean="0"/>
              <a:t>From MMV, load/Assemble MAL file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Choose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mic1ijvm.mal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[if there are errors MMV will tell you]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Load (effectively loading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mic1ijvm.mic1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  <a:p>
            <a:pPr eaLnBrk="1" hangingPunct="1">
              <a:buNone/>
            </a:pPr>
            <a:endParaRPr lang="en-US" sz="3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theme/theme1.xml><?xml version="1.0" encoding="utf-8"?>
<a:theme xmlns:a="http://schemas.openxmlformats.org/drawingml/2006/main" name="TannnenbaumTemplate">
  <a:themeElements>
    <a:clrScheme name="Tannnenbaum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nenbaum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annnenbaum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nenbaum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TannnenbaumTemplate</Template>
  <TotalTime>2262</TotalTime>
  <Words>3579</Words>
  <Application>Microsoft Office PowerPoint</Application>
  <PresentationFormat>On-screen Show (4:3)</PresentationFormat>
  <Paragraphs>767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6" baseType="lpstr">
      <vt:lpstr>Arial</vt:lpstr>
      <vt:lpstr>Calibri</vt:lpstr>
      <vt:lpstr>Times New Roman</vt:lpstr>
      <vt:lpstr>TannnenbaumTemplate</vt:lpstr>
      <vt:lpstr>Microarchitecture  Design &amp; Operation</vt:lpstr>
      <vt:lpstr>The microprogram</vt:lpstr>
      <vt:lpstr>Objective</vt:lpstr>
      <vt:lpstr>PowerPoint Presentation</vt:lpstr>
      <vt:lpstr>Invariants</vt:lpstr>
      <vt:lpstr>Implementation of IJVM Using the Mic-1  (1)</vt:lpstr>
      <vt:lpstr>Implementation of IJVM Using the Mic-1  (2)</vt:lpstr>
      <vt:lpstr>Implementation of IJVM Using the Mic-1  (3)</vt:lpstr>
      <vt:lpstr>Implementation of IJVM Using the Mic-1  (4)</vt:lpstr>
      <vt:lpstr>Implementation of IJVM Using the Mic-1  (5)</vt:lpstr>
      <vt:lpstr>Microinstructions</vt:lpstr>
      <vt:lpstr>Notation</vt:lpstr>
      <vt:lpstr>Notation</vt:lpstr>
      <vt:lpstr>Invalid Instructions</vt:lpstr>
      <vt:lpstr>Invalid Instructions</vt:lpstr>
      <vt:lpstr>Invalid Instructions</vt:lpstr>
      <vt:lpstr>Permitted Microinstructions</vt:lpstr>
      <vt:lpstr>Interpreter</vt:lpstr>
      <vt:lpstr>Interpretation</vt:lpstr>
      <vt:lpstr>Microstore</vt:lpstr>
      <vt:lpstr>NEXT_ADDRESS</vt:lpstr>
      <vt:lpstr>Interpretation</vt:lpstr>
      <vt:lpstr>Interpretation</vt:lpstr>
      <vt:lpstr>JMPC</vt:lpstr>
      <vt:lpstr>NOP</vt:lpstr>
      <vt:lpstr>IADD Pop 2 words from stack and add them; push result onto stack </vt:lpstr>
      <vt:lpstr>IADD – cycle 1 Pop 2 words from stack and add them; push result onto stack </vt:lpstr>
      <vt:lpstr>IADD – cycle 2 Pop 2 words from stack and add them; push result onto stack </vt:lpstr>
      <vt:lpstr>IADD – cycle 3 Pop 2 words from stack and add them; push result onto stack </vt:lpstr>
      <vt:lpstr>IADD Pop 2 words from stack and add them; push result onto stack </vt:lpstr>
      <vt:lpstr>IADD – iadd1 </vt:lpstr>
      <vt:lpstr>IADD – iadd2 </vt:lpstr>
      <vt:lpstr>IADD – iadd3 </vt:lpstr>
      <vt:lpstr>ISUB</vt:lpstr>
      <vt:lpstr>IAND</vt:lpstr>
      <vt:lpstr>IOR</vt:lpstr>
      <vt:lpstr>DUP – cycle 1</vt:lpstr>
      <vt:lpstr>DUP – cycle 2</vt:lpstr>
      <vt:lpstr>DUP</vt:lpstr>
      <vt:lpstr>POP</vt:lpstr>
      <vt:lpstr>POP – pop2</vt:lpstr>
      <vt:lpstr>SWAP</vt:lpstr>
      <vt:lpstr>Exercise</vt:lpstr>
      <vt:lpstr>Instructions with Operands</vt:lpstr>
      <vt:lpstr>Fetching a head</vt:lpstr>
      <vt:lpstr>BIPUSH byte</vt:lpstr>
      <vt:lpstr>Mic-1</vt:lpstr>
      <vt:lpstr>PowerPoint Presentation</vt:lpstr>
      <vt:lpstr>Mic-1</vt:lpstr>
      <vt:lpstr>PowerPoint Presentation</vt:lpstr>
      <vt:lpstr>BIPUSH byte</vt:lpstr>
      <vt:lpstr>BIPUSH byte</vt:lpstr>
      <vt:lpstr>ILOAD varnum</vt:lpstr>
      <vt:lpstr>ILOAD varnum</vt:lpstr>
      <vt:lpstr>ILOAD varnum</vt:lpstr>
      <vt:lpstr>ISTORE varnum</vt:lpstr>
      <vt:lpstr>IINC</vt:lpstr>
      <vt:lpstr>IINC varnum const</vt:lpstr>
      <vt:lpstr>GOTO offset</vt:lpstr>
      <vt:lpstr>GOTO</vt:lpstr>
      <vt:lpstr>Conditional Branching</vt:lpstr>
      <vt:lpstr>IFLT offset</vt:lpstr>
      <vt:lpstr>iflt1</vt:lpstr>
      <vt:lpstr>iflt2</vt:lpstr>
      <vt:lpstr>iflt3</vt:lpstr>
      <vt:lpstr>iflt4</vt:lpstr>
      <vt:lpstr>Labels T and F</vt:lpstr>
      <vt:lpstr>Labels T &amp; F</vt:lpstr>
      <vt:lpstr>Branching to T</vt:lpstr>
      <vt:lpstr>Branching to F</vt:lpstr>
      <vt:lpstr>F</vt:lpstr>
      <vt:lpstr>T</vt:lpstr>
      <vt:lpstr>GOTO</vt:lpstr>
      <vt:lpstr>IFEQ offset</vt:lpstr>
      <vt:lpstr>IF_ICMPEQ offset</vt:lpstr>
      <vt:lpstr>WIDE</vt:lpstr>
      <vt:lpstr>WIDE</vt:lpstr>
      <vt:lpstr>WIDE</vt:lpstr>
      <vt:lpstr>WIDE LOAD</vt:lpstr>
      <vt:lpstr>WIDE STORE</vt:lpstr>
      <vt:lpstr>LDC_W</vt:lpstr>
      <vt:lpstr>Calling INVOKEVIRTUAL</vt:lpstr>
      <vt:lpstr>Calling INVOKEVIRTUAL</vt:lpstr>
      <vt:lpstr>IVOKEVIRTUAL disp</vt:lpstr>
      <vt:lpstr>IVOKEVIRTUAL disp</vt:lpstr>
      <vt:lpstr>INVOKEVIRTUAL</vt:lpstr>
      <vt:lpstr>INVOKEVIRTUAL disp</vt:lpstr>
      <vt:lpstr>IRETURN</vt:lpstr>
      <vt:lpstr>IRETURN</vt:lpstr>
      <vt:lpstr>Modifying the microprogram</vt:lpstr>
      <vt:lpstr>MMV File Types</vt:lpstr>
      <vt:lpstr>Adding MDUP</vt:lpstr>
      <vt:lpstr>1. Write your MAL code</vt:lpstr>
      <vt:lpstr>1. Write your MAL code</vt:lpstr>
      <vt:lpstr>2. Optimize your MAL code</vt:lpstr>
      <vt:lpstr>3. Add your code to mic1ijvm.mal</vt:lpstr>
      <vt:lpstr>3. Add your code to mic1ijvm.mal</vt:lpstr>
      <vt:lpstr>4. Modify ijvm.conf</vt:lpstr>
      <vt:lpstr>5. Assemble the Microcode</vt:lpstr>
      <vt:lpstr>5. Assemble the Microcode (NOTES)</vt:lpstr>
      <vt:lpstr>6. Write a JAS tester</vt:lpstr>
      <vt:lpstr>7. Load/Assemble JAS 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Microarchitecture Level</dc:title>
  <dc:creator>Steve Armstrong</dc:creator>
  <cp:lastModifiedBy>Jalal Kawash</cp:lastModifiedBy>
  <cp:revision>273</cp:revision>
  <dcterms:created xsi:type="dcterms:W3CDTF">2005-03-16T00:55:23Z</dcterms:created>
  <dcterms:modified xsi:type="dcterms:W3CDTF">2015-05-11T22:26:57Z</dcterms:modified>
</cp:coreProperties>
</file>