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5"/>
  </p:notesMasterIdLst>
  <p:sldIdLst>
    <p:sldId id="256" r:id="rId2"/>
    <p:sldId id="285" r:id="rId3"/>
    <p:sldId id="283" r:id="rId4"/>
    <p:sldId id="356" r:id="rId5"/>
    <p:sldId id="286" r:id="rId6"/>
    <p:sldId id="379" r:id="rId7"/>
    <p:sldId id="288" r:id="rId8"/>
    <p:sldId id="289" r:id="rId9"/>
    <p:sldId id="357" r:id="rId10"/>
    <p:sldId id="299" r:id="rId11"/>
    <p:sldId id="301" r:id="rId12"/>
    <p:sldId id="306" r:id="rId13"/>
    <p:sldId id="300" r:id="rId14"/>
    <p:sldId id="305" r:id="rId15"/>
    <p:sldId id="304" r:id="rId16"/>
    <p:sldId id="358" r:id="rId17"/>
    <p:sldId id="292" r:id="rId18"/>
    <p:sldId id="290" r:id="rId19"/>
    <p:sldId id="291" r:id="rId20"/>
    <p:sldId id="293" r:id="rId21"/>
    <p:sldId id="294" r:id="rId22"/>
    <p:sldId id="295" r:id="rId23"/>
    <p:sldId id="302" r:id="rId24"/>
    <p:sldId id="296" r:id="rId25"/>
    <p:sldId id="297" r:id="rId26"/>
    <p:sldId id="303" r:id="rId27"/>
    <p:sldId id="298" r:id="rId28"/>
    <p:sldId id="359" r:id="rId29"/>
    <p:sldId id="307" r:id="rId30"/>
    <p:sldId id="311" r:id="rId31"/>
    <p:sldId id="360" r:id="rId32"/>
    <p:sldId id="308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1" r:id="rId42"/>
    <p:sldId id="322" r:id="rId43"/>
    <p:sldId id="323" r:id="rId44"/>
    <p:sldId id="320" r:id="rId45"/>
    <p:sldId id="324" r:id="rId46"/>
    <p:sldId id="325" r:id="rId47"/>
    <p:sldId id="326" r:id="rId48"/>
    <p:sldId id="327" r:id="rId49"/>
    <p:sldId id="328" r:id="rId50"/>
    <p:sldId id="376" r:id="rId51"/>
    <p:sldId id="361" r:id="rId52"/>
    <p:sldId id="353" r:id="rId53"/>
    <p:sldId id="354" r:id="rId54"/>
    <p:sldId id="378" r:id="rId55"/>
    <p:sldId id="355" r:id="rId56"/>
    <p:sldId id="366" r:id="rId57"/>
    <p:sldId id="367" r:id="rId58"/>
    <p:sldId id="368" r:id="rId59"/>
    <p:sldId id="369" r:id="rId60"/>
    <p:sldId id="370" r:id="rId61"/>
    <p:sldId id="371" r:id="rId62"/>
    <p:sldId id="362" r:id="rId63"/>
    <p:sldId id="309" r:id="rId64"/>
    <p:sldId id="372" r:id="rId65"/>
    <p:sldId id="373" r:id="rId66"/>
    <p:sldId id="374" r:id="rId67"/>
    <p:sldId id="375" r:id="rId68"/>
    <p:sldId id="330" r:id="rId69"/>
    <p:sldId id="347" r:id="rId70"/>
    <p:sldId id="364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6" r:id="rId81"/>
    <p:sldId id="348" r:id="rId82"/>
    <p:sldId id="349" r:id="rId83"/>
    <p:sldId id="350" r:id="rId84"/>
    <p:sldId id="351" r:id="rId85"/>
    <p:sldId id="352" r:id="rId86"/>
    <p:sldId id="342" r:id="rId87"/>
    <p:sldId id="365" r:id="rId88"/>
    <p:sldId id="343" r:id="rId89"/>
    <p:sldId id="344" r:id="rId90"/>
    <p:sldId id="345" r:id="rId91"/>
    <p:sldId id="363" r:id="rId92"/>
    <p:sldId id="310" r:id="rId93"/>
    <p:sldId id="377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0A756-CD58-48FE-9D97-443D859A7216}" type="datetimeFigureOut">
              <a:rPr lang="en-CA" smtClean="0"/>
              <a:pPr/>
              <a:t>2019-05-30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65869-170B-4960-A114-CCA75CC0798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25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12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Runner can be given any name. The function will be specified in </a:t>
            </a:r>
            <a:r>
              <a:rPr lang="en-US" dirty="0" err="1" smtClean="0"/>
              <a:t>pthread_create</a:t>
            </a:r>
            <a:r>
              <a:rPr lang="en-US" dirty="0" smtClean="0"/>
              <a:t>().</a:t>
            </a:r>
          </a:p>
          <a:p>
            <a:endParaRPr lang="en-US" dirty="0" smtClean="0"/>
          </a:p>
          <a:p>
            <a:r>
              <a:rPr lang="en-US" dirty="0" smtClean="0"/>
              <a:t>Functions in C are actually just pointers to a spot in the program where some code exists. Just like you've been creating pointers to </a:t>
            </a:r>
            <a:r>
              <a:rPr lang="en-US" dirty="0" err="1" smtClean="0"/>
              <a:t>structs</a:t>
            </a:r>
            <a:r>
              <a:rPr lang="en-US" dirty="0" smtClean="0"/>
              <a:t>, strings, and arrays, you can point a pointer at a function too. The main use for this is to pass "callbacks" to other functions, or to simulate classes and objects.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allows runner to be passed as an argument to another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NULL in </a:t>
            </a:r>
            <a:r>
              <a:rPr lang="en-US" dirty="0" err="1" smtClean="0"/>
              <a:t>pthread_join</a:t>
            </a:r>
            <a:r>
              <a:rPr lang="en-US" dirty="0" smtClean="0"/>
              <a:t> can be replaced by an integer variable,</a:t>
            </a:r>
            <a:r>
              <a:rPr lang="en-US" baseline="0" dirty="0" smtClean="0"/>
              <a:t> which will hold the value passed by the “joining” thread in its </a:t>
            </a:r>
            <a:r>
              <a:rPr lang="en-US" baseline="0" dirty="0" err="1" smtClean="0"/>
              <a:t>pthread_exit</a:t>
            </a:r>
            <a:r>
              <a:rPr lang="en-US" baseline="0" dirty="0" smtClean="0"/>
              <a:t>(n). That is, it will be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0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3871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9466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1445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74628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2882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8422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68874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119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A2FEBF1-D49F-402C-9B25-1B62E921BC52}" type="datetime1">
              <a:rPr lang="en-US" smtClean="0"/>
              <a:t>5/30/2019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41F4-09F2-443F-9A6B-685BB2F96DC2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2AB3-B22A-4BAF-B597-098C81452339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58388E-59DC-43A5-A1E3-133FF48D2794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CPSC 457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27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06D-DE50-4CAD-BE52-C489D9245512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6F70-AC7A-48EB-A1E4-823996D5002B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7299-55A0-4734-ACEE-EE15FBBCE7E1}" type="datetime1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A52F8D-9D9A-45D2-A666-5FADBD2F4402}" type="datetime1">
              <a:rPr lang="en-US" smtClean="0"/>
              <a:t>5/30/2019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DF6A4B6-FE45-424F-B7CA-37A1B820BA75}" type="datetime1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F80C-DED1-453C-B844-F0296C1AB3EB}" type="datetime1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2D9-1F00-40E7-9D93-259335C7AA29}" type="datetime1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C89B-216F-422C-BC45-C81F3FCEFBDA}" type="datetime1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A618CEE-1468-4A0B-A24A-FB0C872A69B2}" type="datetime1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II. </a:t>
            </a:r>
            <a:r>
              <a:rPr lang="en-CA" i="1" dirty="0" smtClean="0"/>
              <a:t>A Crash Course in C</a:t>
            </a:r>
            <a:endParaRPr lang="en-CA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Jalal </a:t>
            </a:r>
            <a:r>
              <a:rPr lang="en-CA" dirty="0" err="1" smtClean="0"/>
              <a:t>Kawash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75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360" t="12807" r="66387" b="52222"/>
          <a:stretch/>
        </p:blipFill>
        <p:spPr>
          <a:xfrm>
            <a:off x="2362200" y="1981200"/>
            <a:ext cx="4572000" cy="455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6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change outside the function</a:t>
            </a:r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002" r="73286" b="67778"/>
          <a:stretch/>
        </p:blipFill>
        <p:spPr>
          <a:xfrm>
            <a:off x="1752600" y="2667000"/>
            <a:ext cx="4330133" cy="3550467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477000" y="5181600"/>
            <a:ext cx="1752600" cy="914400"/>
          </a:xfrm>
          <a:prstGeom prst="wedgeRectCallout">
            <a:avLst>
              <a:gd name="adj1" fmla="val -91087"/>
              <a:gd name="adj2" fmla="val 14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Output: 0, 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72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outside the function</a:t>
            </a:r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690" r="72038" b="67778"/>
          <a:stretch/>
        </p:blipFill>
        <p:spPr>
          <a:xfrm>
            <a:off x="1726819" y="2667000"/>
            <a:ext cx="4521581" cy="35814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448542" y="5257800"/>
            <a:ext cx="1752600" cy="914400"/>
          </a:xfrm>
          <a:prstGeom prst="wedgeRectCallout">
            <a:avLst>
              <a:gd name="adj1" fmla="val -91087"/>
              <a:gd name="adj2" fmla="val 14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Output: 8, </a:t>
            </a:r>
            <a:r>
              <a:rPr lang="en-US" b="1" dirty="0"/>
              <a:t>9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324600" y="2590800"/>
            <a:ext cx="1752600" cy="1447800"/>
          </a:xfrm>
          <a:prstGeom prst="wedgeRectCallout">
            <a:avLst>
              <a:gd name="adj1" fmla="val -112267"/>
              <a:gd name="adj2" fmla="val 14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</a:t>
            </a:r>
            <a:r>
              <a:rPr lang="en-US" dirty="0" smtClean="0"/>
              <a:t> is a pointer = variable holding the address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76200" y="4114800"/>
            <a:ext cx="1574419" cy="762000"/>
          </a:xfrm>
          <a:prstGeom prst="wedgeRectCallout">
            <a:avLst>
              <a:gd name="adj1" fmla="val 124508"/>
              <a:gd name="adj2" fmla="val 134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= address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5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Mechanism to collect user input from the command line:</a:t>
            </a:r>
          </a:p>
          <a:p>
            <a:pPr marL="109728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&lt;list of arguments&gt;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method can have two arguments: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 smtClean="0"/>
              <a:t> = argument count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rgv</a:t>
            </a:r>
            <a:r>
              <a:rPr lang="en-US" dirty="0" smtClean="0"/>
              <a:t> = argument vector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argc,argv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1148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is computed by the compiler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dirty="0" smtClean="0"/>
              <a:t> = program name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809" r="60350" b="70001"/>
          <a:stretch/>
        </p:blipFill>
        <p:spPr>
          <a:xfrm>
            <a:off x="381510" y="152400"/>
            <a:ext cx="8174226" cy="419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913" t="6143" r="71561" b="85033"/>
          <a:stretch/>
        </p:blipFill>
        <p:spPr>
          <a:xfrm>
            <a:off x="1295400" y="4800600"/>
            <a:ext cx="5818684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3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and Looping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and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Comparison: ==, !=, &lt;=, &gt;=</a:t>
            </a:r>
          </a:p>
          <a:p>
            <a:endParaRPr lang="en-US" dirty="0"/>
          </a:p>
          <a:p>
            <a:r>
              <a:rPr lang="en-US" dirty="0" smtClean="0"/>
              <a:t>Logical:</a:t>
            </a:r>
          </a:p>
          <a:p>
            <a:pPr lvl="1"/>
            <a:r>
              <a:rPr lang="en-US" dirty="0" smtClean="0"/>
              <a:t>AND: &amp;&amp;</a:t>
            </a:r>
          </a:p>
          <a:p>
            <a:pPr lvl="1"/>
            <a:r>
              <a:rPr lang="en-US" dirty="0" smtClean="0"/>
              <a:t>OR: ||</a:t>
            </a:r>
          </a:p>
          <a:p>
            <a:pPr lvl="1"/>
            <a:r>
              <a:rPr lang="en-US" dirty="0" smtClean="0"/>
              <a:t>NOT: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9848"/>
          </a:xfrm>
        </p:spPr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049" r="46550" b="47779"/>
          <a:stretch/>
        </p:blipFill>
        <p:spPr>
          <a:xfrm>
            <a:off x="815657" y="1828800"/>
            <a:ext cx="6971221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0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878" t="16979" r="62450" b="57352"/>
          <a:stretch/>
        </p:blipFill>
        <p:spPr>
          <a:xfrm>
            <a:off x="1995200" y="2215866"/>
            <a:ext cx="5153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Section 1 Objectives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200" dirty="0" smtClean="0"/>
              <a:t>At the end of this section you will</a:t>
            </a:r>
            <a:endParaRPr lang="en-CA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Learn how to write programs in C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Use C pointers and athematic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Exploit I/O files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Create processes and threads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Mix C and Assembly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88126" y="533400"/>
            <a:ext cx="22140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ARM 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Architecture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168765"/>
              </p:ext>
            </p:extLst>
          </p:nvPr>
        </p:nvGraphicFramePr>
        <p:xfrm>
          <a:off x="457200" y="2249488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Right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One’s complement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alue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eFlag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 mask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eFlag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eFlag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~=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eFlag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 |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eFlag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(~0 ^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eFlag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&lt;&lt; 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136136"/>
          </a:xfrm>
        </p:spPr>
        <p:txBody>
          <a:bodyPr/>
          <a:lstStyle/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 (condition) {</a:t>
            </a:r>
          </a:p>
          <a:p>
            <a:pPr marL="109728" indent="0">
              <a:buNone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157" r="44825" b="8889"/>
          <a:stretch/>
        </p:blipFill>
        <p:spPr>
          <a:xfrm>
            <a:off x="1600200" y="1"/>
            <a:ext cx="5486400" cy="678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while (condition);</a:t>
            </a: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+mj-lt"/>
              </a:rPr>
              <a:t>Equivalent to: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(condition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09728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8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1534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initialization; condition;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incrementation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8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nn-N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i;</a:t>
            </a:r>
          </a:p>
          <a:p>
            <a:pPr marL="109728" indent="0">
              <a:buNone/>
            </a:pPr>
            <a:r>
              <a:rPr lang="nn-N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for(i </a:t>
            </a: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0; i &lt; </a:t>
            </a:r>
            <a:r>
              <a:rPr lang="nn-N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100; </a:t>
            </a: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i++)</a:t>
            </a:r>
          </a:p>
          <a:p>
            <a:pPr marL="109728" indent="0">
              <a:buNone/>
            </a:pPr>
            <a:r>
              <a:rPr lang="nn-N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printf</a:t>
            </a: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 ",i);</a:t>
            </a:r>
          </a:p>
          <a:p>
            <a:pPr marL="109728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334" r="51725" b="44444"/>
          <a:stretch/>
        </p:blipFill>
        <p:spPr>
          <a:xfrm>
            <a:off x="762000" y="368032"/>
            <a:ext cx="753223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3124200"/>
            <a:ext cx="4038600" cy="3651187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 (…) {</a:t>
            </a:r>
          </a:p>
          <a:p>
            <a:pPr marL="109728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09728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if(…) break;</a:t>
            </a:r>
          </a:p>
          <a:p>
            <a:pPr marL="109728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0972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124200"/>
            <a:ext cx="4038600" cy="3651187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(…) {</a:t>
            </a:r>
          </a:p>
          <a:p>
            <a:pPr marL="10972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0972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if(…)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0972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8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62000" y="4020494"/>
            <a:ext cx="2514600" cy="1008706"/>
            <a:chOff x="762000" y="4020494"/>
            <a:chExt cx="2514600" cy="100870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590800" y="4038600"/>
              <a:ext cx="685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76600" y="4020494"/>
              <a:ext cx="0" cy="100870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62000" y="5011094"/>
              <a:ext cx="2514600" cy="18106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553200" y="3276600"/>
            <a:ext cx="1313506" cy="798212"/>
            <a:chOff x="6553200" y="3276600"/>
            <a:chExt cx="1313506" cy="79821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162800" y="4056706"/>
              <a:ext cx="685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848600" y="3276600"/>
              <a:ext cx="0" cy="7982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53200" y="3276600"/>
              <a:ext cx="1313506" cy="0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297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declare:</a:t>
            </a:r>
          </a:p>
          <a:p>
            <a:pPr marL="109728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y[100];</a:t>
            </a:r>
          </a:p>
          <a:p>
            <a:pPr marL="109728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x[10][20];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Static and external (to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 smtClean="0">
                <a:cs typeface="Courier New" panose="02070309020205020404" pitchFamily="49" charset="0"/>
              </a:rPr>
              <a:t>) arrays can be initialized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y[] ={1,2,3,4,5,6};</a:t>
            </a: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x[2][3] = {1,2,3,4,5,6} 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row major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Basics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/>
              <a:t>Functions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Branching and looping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Arrays 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Pointers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/>
              <a:t>Structures and memory </a:t>
            </a:r>
            <a:r>
              <a:rPr lang="en-CA" dirty="0" smtClean="0"/>
              <a:t>allocation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Files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Processes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Threads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Mixing C and Assembly</a:t>
            </a:r>
          </a:p>
          <a:p>
            <a:pPr marL="624078" indent="-514350">
              <a:buFont typeface="+mj-lt"/>
              <a:buAutoNum type="arabicPeriod"/>
            </a:pPr>
            <a:endParaRPr lang="en-C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888126" y="533400"/>
            <a:ext cx="22140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ARM I </a:t>
            </a:r>
          </a:p>
          <a:p>
            <a:pPr algn="ctr"/>
            <a:r>
              <a:rPr lang="en-CA" sz="2800" dirty="0" smtClean="0">
                <a:latin typeface="Aharoni" pitchFamily="2" charset="-79"/>
                <a:cs typeface="Aharoni" pitchFamily="2" charset="-79"/>
              </a:rPr>
              <a:t>Architecture</a:t>
            </a:r>
            <a:endParaRPr lang="en-CA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333" r="37926" b="35556"/>
          <a:stretch/>
        </p:blipFill>
        <p:spPr>
          <a:xfrm>
            <a:off x="457200" y="685800"/>
            <a:ext cx="7678216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that contains an address (for another object in memory)</a:t>
            </a:r>
          </a:p>
          <a:p>
            <a:r>
              <a:rPr lang="en-US" dirty="0" smtClean="0"/>
              <a:t>The address operator &amp; returns the address of a variable</a:t>
            </a:r>
          </a:p>
          <a:p>
            <a:r>
              <a:rPr lang="en-US" dirty="0" smtClean="0"/>
              <a:t>The indirection operator * declares a pointer variable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4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49424"/>
            <a:ext cx="3352800" cy="4379976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100;</a:t>
            </a:r>
          </a:p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&amp;n;</a:t>
            </a:r>
          </a:p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67200" y="2514600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2464" y="2145268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at some address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8162" y="2606825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200" y="3810000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2464" y="3440668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/>
              <a:t> at some address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8162" y="3902225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7200" y="4648200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6826" y="472440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51900" y="5869482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97164" y="5500150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/>
              <a:t> at some address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2862" y="596170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lmn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0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49424"/>
            <a:ext cx="3352800" cy="43799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07536" y="5057055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4687723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/>
              <a:t> at some address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8498" y="514928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lmn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07536" y="3645932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2800" y="3276600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/>
              <a:t> at some address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48498" y="373815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lmn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47300" y="1103376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2564" y="73404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at some address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8262" y="11956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25964" y="2303442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71228" y="1934110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/>
              <a:t> at some address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66926" y="239566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Pointers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array name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) is a pointer to the first element in an array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  <a:r>
              <a:rPr lang="en-US" dirty="0" smtClean="0"/>
              <a:t>)</a:t>
            </a:r>
          </a:p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a[N],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a; // array has two names now</a:t>
            </a: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ptr+n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refer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a[n]</a:t>
            </a:r>
          </a:p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333" r="57762" b="63334"/>
          <a:stretch/>
        </p:blipFill>
        <p:spPr>
          <a:xfrm>
            <a:off x="245436" y="685800"/>
            <a:ext cx="833444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2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a[N],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a; // array has two names now</a:t>
            </a:r>
          </a:p>
          <a:p>
            <a:pPr marL="109728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ptr+n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refer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a[n]</a:t>
            </a:r>
          </a:p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cs typeface="Courier New" panose="02070309020205020404" pitchFamily="49" charset="0"/>
              </a:rPr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cs typeface="Courier New" panose="02070309020205020404" pitchFamily="49" charset="0"/>
              </a:rPr>
              <a:t> must be the same type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+n</a:t>
            </a:r>
            <a:r>
              <a:rPr lang="en-US" dirty="0" smtClean="0">
                <a:cs typeface="Courier New" panose="02070309020205020404" pitchFamily="49" charset="0"/>
              </a:rPr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cs typeface="Courier New" panose="02070309020205020404" pitchFamily="49" charset="0"/>
              </a:rPr>
              <a:t> “type size”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Type size depend on the type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2 bytes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, 1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>
                <a:cs typeface="Courier New" panose="02070309020205020404" pitchFamily="49" charset="0"/>
              </a:rPr>
              <a:t>, 4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cs typeface="Courier New" panose="02070309020205020404" pitchFamily="49" charset="0"/>
              </a:rPr>
              <a:t>etc</a:t>
            </a:r>
            <a:r>
              <a:rPr lang="en-US" dirty="0" smtClean="0">
                <a:cs typeface="Courier New" panose="02070309020205020404" pitchFamily="49" charset="0"/>
              </a:rPr>
              <a:t> …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80999" y="1028700"/>
            <a:ext cx="2731841" cy="9144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10668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3800" y="17526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3800" y="24384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31242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0" y="38100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44958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33800" y="51816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3800" y="58674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55679" y="65936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 Addresses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118693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62126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Bytes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91200" y="10668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91200" y="17526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91200" y="24384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91200" y="31242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91200" y="38100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91200" y="44958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91200" y="51816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91200" y="58674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81000" y="1028700"/>
            <a:ext cx="2514600" cy="9144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10668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3800" y="17526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ptr + 0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24384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31242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3800" y="38100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44958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51816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3800" y="58674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1200" y="62126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Bytes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91200" y="10668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91200" y="17526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91200" y="24384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91200" y="31242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91200" y="38100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91200" y="44958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91200" y="51816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91200" y="58674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7684" y="60617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80999" y="1028700"/>
            <a:ext cx="2731841" cy="9144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10668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3800" y="17526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24384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31242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3800" y="38100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33800" y="44958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51816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3800" y="58674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5679" y="65936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 Addresses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118693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62126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Bytes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91200" y="10668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91200" y="17526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91200" y="24384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91200" y="31242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91200" y="38100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91200" y="44958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91200" y="51816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91200" y="58674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A pointer </a:t>
            </a:r>
            <a:r>
              <a:rPr lang="en-US" u="sng" dirty="0" smtClean="0">
                <a:cs typeface="Courier New" panose="02070309020205020404" pitchFamily="49" charset="0"/>
              </a:rPr>
              <a:t>may be </a:t>
            </a:r>
            <a:r>
              <a:rPr lang="en-US" dirty="0" smtClean="0">
                <a:cs typeface="Courier New" panose="02070309020205020404" pitchFamily="49" charset="0"/>
              </a:rPr>
              <a:t>displayed as an unsigned variable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Pointers can be incremented or decremented</a:t>
            </a:r>
          </a:p>
          <a:p>
            <a:pPr marL="109728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109728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-= 2;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a[100],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&amp;a[0];</a:t>
            </a:r>
          </a:p>
          <a:p>
            <a:endParaRPr lang="en-US" dirty="0" smtClean="0"/>
          </a:p>
          <a:p>
            <a:r>
              <a:rPr lang="en-US" dirty="0" smtClean="0"/>
              <a:t>The following equalities hold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+ 5 == &amp;a[5]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+ 5 == &amp;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6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a[100],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&amp;a[0];</a:t>
            </a:r>
          </a:p>
          <a:p>
            <a:pPr marL="109728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dirty="0" smtClean="0"/>
              <a:t>The </a:t>
            </a:r>
            <a:r>
              <a:rPr lang="en-US" dirty="0"/>
              <a:t>following equalities </a:t>
            </a:r>
            <a:r>
              <a:rPr lang="en-US" dirty="0" smtClean="0"/>
              <a:t>hold</a:t>
            </a:r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a[0]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a[0]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+ 6)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a[6]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+ 6)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+ 6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following declare?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*a[];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6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Operations 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Obtaining the pointer’s address</a:t>
            </a: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n,*p1,*p2;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&amp;n;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&amp;p1;</a:t>
            </a:r>
          </a:p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buFont typeface="+mj-lt"/>
              <a:buAutoNum type="arabicPeriod" startAt="2"/>
            </a:pPr>
            <a:r>
              <a:rPr lang="en-US" dirty="0" smtClean="0"/>
              <a:t>A pointer can be declared as a pointer to a pointer</a:t>
            </a: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*p2;</a:t>
            </a:r>
            <a:endParaRPr lang="en-US" dirty="0"/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Operations 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>
              <a:buFont typeface="+mj-lt"/>
              <a:buAutoNum type="arabicPeriod" startAt="3"/>
            </a:pPr>
            <a:r>
              <a:rPr lang="en-US" dirty="0" smtClean="0"/>
              <a:t>Adding or subtracting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p1++;</a:t>
            </a:r>
          </a:p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buFont typeface="+mj-lt"/>
              <a:buAutoNum type="arabicPeriod" startAt="4"/>
            </a:pPr>
            <a:r>
              <a:rPr lang="en-US" dirty="0" smtClean="0"/>
              <a:t>Indirect operator</a:t>
            </a: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n,m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,*p1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,*p2;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p1 = &amp;n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 = &amp;m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*p1 = 20; \\ assign 20 to n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*p2 = 4 + (*p1)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\\ assign 4 + the value of n to m</a:t>
            </a:r>
            <a:endParaRPr lang="en-US" dirty="0"/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Operations 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 startAt="5"/>
            </a:pPr>
            <a:r>
              <a:rPr lang="en-US" dirty="0" smtClean="0"/>
              <a:t>Finding the address of a pointer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 = &amp;p1;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buFont typeface="+mj-lt"/>
              <a:buAutoNum type="arabicPeriod" startAt="6"/>
            </a:pPr>
            <a:r>
              <a:rPr lang="en-US" dirty="0" smtClean="0"/>
              <a:t>Finding the difference between two pointers</a:t>
            </a: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333" r="57762" b="71111"/>
          <a:stretch/>
        </p:blipFill>
        <p:spPr>
          <a:xfrm>
            <a:off x="1219200" y="3810000"/>
            <a:ext cx="616564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10600" cy="4325112"/>
          </a:xfrm>
        </p:spPr>
        <p:txBody>
          <a:bodyPr/>
          <a:lstStyle/>
          <a:p>
            <a:r>
              <a:rPr lang="en-US" dirty="0" smtClean="0"/>
              <a:t>A string is a character array terminated with NULL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*name; \\ name[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is a char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 *name[10]; \\ name[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is a 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Pointers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Declared as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(*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)();</a:t>
            </a:r>
          </a:p>
          <a:p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(*f1)();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Declares a pointer to a function that returns </a:t>
            </a:r>
            <a:r>
              <a:rPr lang="en-US" dirty="0" err="1" smtClean="0">
                <a:cs typeface="Courier New" panose="02070309020205020404" pitchFamily="49" charset="0"/>
              </a:rPr>
              <a:t>int</a:t>
            </a:r>
            <a:endParaRPr lang="en-US" dirty="0" smtClean="0"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Careful: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*f1();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Declares </a:t>
            </a:r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dirty="0" smtClean="0">
                <a:cs typeface="Courier New" panose="02070309020205020404" pitchFamily="49" charset="0"/>
              </a:rPr>
              <a:t>function returns a pointer to </a:t>
            </a:r>
            <a:r>
              <a:rPr lang="en-US" dirty="0" err="1" smtClean="0">
                <a:cs typeface="Courier New" panose="02070309020205020404" pitchFamily="49" charset="0"/>
              </a:rPr>
              <a:t>int</a:t>
            </a:r>
            <a:endParaRPr lang="en-US" dirty="0"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351" r="33613" b="65445"/>
          <a:stretch/>
        </p:blipFill>
        <p:spPr>
          <a:xfrm>
            <a:off x="76200" y="1981200"/>
            <a:ext cx="8989180" cy="32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Pointers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49424"/>
            <a:ext cx="89154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*runner(void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pPr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2400" dirty="0" smtClean="0"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variables into a record</a:t>
            </a:r>
          </a:p>
          <a:p>
            <a:pPr marL="109728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cpsc359 Student[50];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psc359[15].id = 12345678;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 to structures in syntax, but only holds the value for one member only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 Answers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answer1;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answer2;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someAnswers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someAnswers.answer1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12;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someAnswers.answer2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15.5; 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\\ erases answer1!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a pointer to a buffer will only reserve memory for the pointer, not the buffer</a:t>
            </a:r>
          </a:p>
          <a:p>
            <a:r>
              <a:rPr lang="en-US" dirty="0" smtClean="0"/>
              <a:t>Functions to allocate (reserve) memory in C:</a:t>
            </a:r>
          </a:p>
          <a:p>
            <a:pPr lvl="1"/>
            <a:r>
              <a:rPr lang="en-US" dirty="0" err="1" smtClean="0"/>
              <a:t>malloc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lloc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ealloc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alloc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ree()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2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Allocates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/>
              <a:t> contiguous bytes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 smtClean="0"/>
              <a:t> is a pointer to char type</a:t>
            </a:r>
          </a:p>
          <a:p>
            <a:r>
              <a:rPr lang="en-US" dirty="0" smtClean="0"/>
              <a:t>If allocation fails,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 returns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Include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1024;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Allocating a buffer </a:t>
            </a:r>
            <a:r>
              <a:rPr lang="en-US" dirty="0" err="1" smtClean="0"/>
              <a:t>ot</a:t>
            </a:r>
            <a:r>
              <a:rPr lang="en-US" dirty="0" smtClean="0"/>
              <a:t> 1024 floats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1024;</a:t>
            </a:r>
          </a:p>
          <a:p>
            <a:pPr marL="109728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(float *) 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float) * size)</a:t>
            </a:r>
            <a:r>
              <a:rPr lang="en-US" dirty="0" smtClean="0"/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7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Not available in all systems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, but initializes the buffer to zeros.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0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ptr,newSize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Reallocates the </a:t>
            </a:r>
            <a:r>
              <a:rPr lang="en-US" dirty="0"/>
              <a:t>o</a:t>
            </a:r>
            <a:r>
              <a:rPr lang="en-US" dirty="0" smtClean="0"/>
              <a:t>ld buffer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newSize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Buffer can grow or shrink</a:t>
            </a:r>
          </a:p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1024;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;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09728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size*2);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6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249488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n,objSize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Allocates a buffer of objects</a:t>
            </a:r>
          </a:p>
          <a:p>
            <a:r>
              <a:rPr lang="en-US" dirty="0" smtClean="0"/>
              <a:t>Used to allocate memory for non-simple types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Such as structures</a:t>
            </a:r>
            <a:endParaRPr lang="en-US" dirty="0" smtClean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is the buffer size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is the size of individual object size</a:t>
            </a:r>
          </a:p>
          <a:p>
            <a:pPr marL="109728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Frees the space originally allocated with pointer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Open: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fork.c”,”r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(“fork1.c”,”w”);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Read: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“%c”,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Write: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“%c”,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Close: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9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EOF: </a:t>
            </a:r>
            <a:r>
              <a:rPr lang="en-US" dirty="0" smtClean="0">
                <a:cs typeface="Courier New" panose="02070309020205020404" pitchFamily="49" charset="0"/>
              </a:rPr>
              <a:t>Delimits the end of a file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!= EOF) {…} 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returns NULL if unsuccessful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203" r="57500" b="15565"/>
          <a:stretch/>
        </p:blipFill>
        <p:spPr>
          <a:xfrm>
            <a:off x="914400" y="76200"/>
            <a:ext cx="6477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1819" r="57500" b="36796"/>
          <a:stretch/>
        </p:blipFill>
        <p:spPr>
          <a:xfrm>
            <a:off x="364236" y="1371600"/>
            <a:ext cx="8572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4916" r="78759" b="23268"/>
          <a:stretch/>
        </p:blipFill>
        <p:spPr>
          <a:xfrm>
            <a:off x="588603" y="1828800"/>
            <a:ext cx="758613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Processes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CPSC 457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0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Processes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7848600" cy="38099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process is a program in execution</a:t>
            </a:r>
          </a:p>
          <a:p>
            <a:r>
              <a:rPr lang="en-US" sz="3200" dirty="0" smtClean="0"/>
              <a:t>A program is a passive entity</a:t>
            </a:r>
          </a:p>
          <a:p>
            <a:r>
              <a:rPr lang="en-US" sz="3200" dirty="0" smtClean="0"/>
              <a:t>A process is an active entity</a:t>
            </a:r>
          </a:p>
          <a:p>
            <a:pPr lvl="1"/>
            <a:r>
              <a:rPr lang="en-US" sz="2800" dirty="0" smtClean="0"/>
              <a:t>Consumes resources</a:t>
            </a:r>
          </a:p>
          <a:p>
            <a:pPr lvl="1"/>
            <a:r>
              <a:rPr lang="en-US" sz="2800" dirty="0" smtClean="0"/>
              <a:t>Changes states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CPSC 457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3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Conversion and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can do type conversions</a:t>
            </a:r>
          </a:p>
          <a:p>
            <a:r>
              <a:rPr lang="en-US" dirty="0" smtClean="0"/>
              <a:t>In general, a smaller-size type can be converted to a larger-size type</a:t>
            </a:r>
          </a:p>
          <a:p>
            <a:pPr lvl="1"/>
            <a:r>
              <a:rPr lang="en-US" dirty="0" smtClean="0"/>
              <a:t>E.g. float =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Explicit conversion is done as follows:</a:t>
            </a:r>
          </a:p>
          <a:p>
            <a:pPr lvl="1"/>
            <a:r>
              <a:rPr lang="en-US" dirty="0" smtClean="0"/>
              <a:t>(datatype) expression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vg</a:t>
            </a:r>
            <a:r>
              <a:rPr lang="en-US" dirty="0" smtClean="0"/>
              <a:t> = (float) sum/total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3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333" r="65524" b="40000"/>
          <a:stretch/>
        </p:blipFill>
        <p:spPr>
          <a:xfrm>
            <a:off x="1981200" y="388402"/>
            <a:ext cx="4951040" cy="631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528" y="663575"/>
            <a:ext cx="9372600" cy="573722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kumimoji="0"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kumimoji="0"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kumimoji="0"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kumimoji="0"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kumimoji="0"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kumimoji="0"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0) {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kumimoji="0"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kumimoji="0"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kumimoji="0"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"Fork Failed");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exit(-1);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kumimoji="0"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execlp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("/bin/ls", "ls", NULL);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0 */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 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("Child Complete");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exit(0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kumimoji="0"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53393" y="6096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fork.c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6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9372600" cy="573722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 fork another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kumimoji="0"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0) { /* error occurred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"Fork Failed");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exit(-1);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else …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464820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0070C0"/>
                </a:solidFill>
              </a:rPr>
              <a:t>f</a:t>
            </a:r>
            <a:r>
              <a:rPr lang="en-CA" sz="3200" dirty="0" smtClean="0">
                <a:solidFill>
                  <a:srgbClr val="0070C0"/>
                </a:solidFill>
              </a:rPr>
              <a:t>ork() creates a child process. </a:t>
            </a:r>
          </a:p>
          <a:p>
            <a:r>
              <a:rPr lang="en-CA" sz="3200" dirty="0" smtClean="0">
                <a:solidFill>
                  <a:srgbClr val="0070C0"/>
                </a:solidFill>
              </a:rPr>
              <a:t>Child process has same text section as parent process</a:t>
            </a:r>
            <a:endParaRPr lang="en-CA" sz="32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3393" y="6096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fork.c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2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2819400"/>
            <a:ext cx="86106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 smtClean="0"/>
          </a:p>
          <a:p>
            <a:pPr algn="ctr"/>
            <a:endParaRPr lang="en-CA" sz="2800" b="1" dirty="0"/>
          </a:p>
          <a:p>
            <a:pPr algn="ctr"/>
            <a:endParaRPr lang="en-CA" sz="2800" b="1" dirty="0" smtClean="0"/>
          </a:p>
          <a:p>
            <a:pPr algn="ctr"/>
            <a:endParaRPr lang="en-CA" sz="2800" b="1" dirty="0" smtClean="0"/>
          </a:p>
          <a:p>
            <a:pPr algn="ctr"/>
            <a:r>
              <a:rPr lang="en-CA" sz="2800" b="1" dirty="0" smtClean="0"/>
              <a:t>Parent Process</a:t>
            </a:r>
          </a:p>
          <a:p>
            <a:pPr algn="ctr"/>
            <a:endParaRPr lang="en-CA" sz="2800" b="1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0)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"Fork Failed");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exit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(-1);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CA" sz="28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CA" dirty="0" smtClean="0"/>
              <a:t>Failed Fork()</a:t>
            </a:r>
            <a:endParaRPr lang="en-CA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–</a:t>
            </a:r>
            <a:r>
              <a:rPr kumimoji="0" lang="en-US" altLang="en-US" sz="32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r>
              <a:rPr kumimoji="0" lang="en-US" alt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 0)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…</a:t>
            </a:r>
            <a:endParaRPr kumimoji="0" lang="en-US" alt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2971800"/>
            <a:ext cx="18288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  <a:endParaRPr lang="en-CA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3393" y="6096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fork.c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1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09600"/>
            <a:ext cx="9372600" cy="573722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 fork another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kumimoji="0"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0) { /* error occurred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"Fork Failed");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exit(-1);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4191000"/>
            <a:ext cx="533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rgbClr val="0070C0"/>
                </a:solidFill>
              </a:rPr>
              <a:t>If successful fork() returns: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 smtClean="0">
                <a:solidFill>
                  <a:srgbClr val="0070C0"/>
                </a:solidFill>
              </a:rPr>
              <a:t>0 in </a:t>
            </a:r>
            <a:r>
              <a:rPr lang="en-CA" sz="3200" dirty="0" err="1" smtClean="0">
                <a:solidFill>
                  <a:srgbClr val="0070C0"/>
                </a:solidFill>
              </a:rPr>
              <a:t>fr</a:t>
            </a:r>
            <a:r>
              <a:rPr lang="en-CA" sz="3200" dirty="0" smtClean="0">
                <a:solidFill>
                  <a:srgbClr val="0070C0"/>
                </a:solidFill>
              </a:rPr>
              <a:t> for child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rgbClr val="0070C0"/>
                </a:solidFill>
              </a:rPr>
              <a:t>u</a:t>
            </a:r>
            <a:r>
              <a:rPr lang="en-CA" sz="3200" dirty="0" smtClean="0">
                <a:solidFill>
                  <a:srgbClr val="0070C0"/>
                </a:solidFill>
              </a:rPr>
              <a:t>nique +</a:t>
            </a:r>
            <a:r>
              <a:rPr lang="en-CA" sz="3200" dirty="0" err="1" smtClean="0">
                <a:solidFill>
                  <a:srgbClr val="0070C0"/>
                </a:solidFill>
              </a:rPr>
              <a:t>ve</a:t>
            </a:r>
            <a:r>
              <a:rPr lang="en-CA" sz="3200" dirty="0" smtClean="0">
                <a:solidFill>
                  <a:srgbClr val="0070C0"/>
                </a:solidFill>
              </a:rPr>
              <a:t> id in </a:t>
            </a:r>
            <a:r>
              <a:rPr lang="en-CA" sz="3200" dirty="0" err="1" smtClean="0">
                <a:solidFill>
                  <a:srgbClr val="0070C0"/>
                </a:solidFill>
              </a:rPr>
              <a:t>fr</a:t>
            </a:r>
            <a:r>
              <a:rPr lang="en-CA" sz="3200" dirty="0" smtClean="0">
                <a:solidFill>
                  <a:srgbClr val="0070C0"/>
                </a:solidFill>
              </a:rPr>
              <a:t> for parent process</a:t>
            </a:r>
            <a:endParaRPr lang="en-CA" sz="32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3393" y="6096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fork.c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en-US" sz="32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 0)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…</a:t>
            </a:r>
            <a:endParaRPr kumimoji="0" lang="en-US" alt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CA" dirty="0" smtClean="0"/>
              <a:t>Successful Fork()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667000"/>
            <a:ext cx="34290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 smtClean="0"/>
          </a:p>
          <a:p>
            <a:pPr algn="ctr"/>
            <a:endParaRPr lang="en-CA" sz="2800" b="1" dirty="0"/>
          </a:p>
          <a:p>
            <a:pPr algn="ctr"/>
            <a:endParaRPr lang="en-CA" sz="2800" b="1" dirty="0" smtClean="0"/>
          </a:p>
          <a:p>
            <a:pPr algn="ctr"/>
            <a:endParaRPr lang="en-CA" sz="2800" b="1" dirty="0" smtClean="0"/>
          </a:p>
          <a:p>
            <a:pPr algn="ctr"/>
            <a:r>
              <a:rPr lang="en-CA" sz="2800" b="1" dirty="0" smtClean="0"/>
              <a:t>Parent Process</a:t>
            </a:r>
          </a:p>
          <a:p>
            <a:pPr algn="ctr"/>
            <a:endParaRPr lang="en-CA" sz="2800" b="1" dirty="0" smtClean="0"/>
          </a:p>
          <a:p>
            <a:pPr algn="ctr"/>
            <a:endParaRPr lang="en-CA" sz="2800" b="1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0)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CA" sz="28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1140854" y="3276600"/>
            <a:ext cx="18288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152</a:t>
            </a:r>
            <a:endParaRPr lang="en-CA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304" y="392560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PC</a:t>
            </a:r>
            <a:endParaRPr lang="en-CA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0304" y="4534437"/>
            <a:ext cx="6858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10200" y="2664854"/>
            <a:ext cx="34290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 smtClean="0"/>
          </a:p>
          <a:p>
            <a:pPr algn="ctr"/>
            <a:endParaRPr lang="en-CA" sz="2800" b="1" dirty="0"/>
          </a:p>
          <a:p>
            <a:pPr algn="ctr"/>
            <a:endParaRPr lang="en-CA" sz="2800" b="1" dirty="0" smtClean="0"/>
          </a:p>
          <a:p>
            <a:pPr algn="ctr"/>
            <a:endParaRPr lang="en-CA" sz="2800" b="1" dirty="0" smtClean="0"/>
          </a:p>
          <a:p>
            <a:pPr algn="ctr"/>
            <a:r>
              <a:rPr lang="en-CA" sz="2800" b="1" dirty="0" smtClean="0"/>
              <a:t>Child Process</a:t>
            </a:r>
          </a:p>
          <a:p>
            <a:pPr algn="ctr"/>
            <a:endParaRPr lang="en-CA" sz="2800" b="1" dirty="0" smtClean="0"/>
          </a:p>
          <a:p>
            <a:pPr algn="ctr"/>
            <a:endParaRPr lang="en-CA" sz="2800" b="1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0)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CA" sz="2800" b="1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712854" y="3274454"/>
            <a:ext cx="18288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CA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CA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52304" y="392345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PC</a:t>
            </a:r>
            <a:endParaRPr lang="en-CA" sz="24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52304" y="4532291"/>
            <a:ext cx="6858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53393" y="6096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fork.c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4" grpId="0" animBg="1"/>
      <p:bldP spid="15" grpId="0" animBg="1"/>
      <p:bldP spid="1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914400"/>
            <a:ext cx="9144000" cy="5737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2575" indent="-282575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 if (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 { /* </a:t>
            </a:r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process */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execlp</a:t>
            </a:r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("/bin/</a:t>
            </a:r>
            <a:r>
              <a:rPr lang="en-US" alt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NULL);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 { /* </a:t>
            </a:r>
            <a:r>
              <a:rPr lang="en-US" alt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process */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parent will wait for the child to complete */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 (NULL);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sz="2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("Child Complete");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sz="2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exit(0);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53393" y="6096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fork.c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4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1"/>
            <a:ext cx="8686800" cy="1752600"/>
          </a:xfrm>
        </p:spPr>
        <p:txBody>
          <a:bodyPr>
            <a:no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== 0)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3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execlp</a:t>
            </a:r>
            <a:r>
              <a:rPr lang="en-US" alt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("/bin/ls", "ls", NULL);</a:t>
            </a:r>
            <a:endParaRPr lang="en-US" altLang="en-US" sz="3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CA" dirty="0" smtClean="0"/>
              <a:t>Child Process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3886200"/>
            <a:ext cx="86868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3200" dirty="0" smtClean="0">
                <a:cs typeface="Courier New" panose="02070309020205020404" pitchFamily="49" charset="0"/>
              </a:rPr>
              <a:t>Belongs to the exec() family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3200" dirty="0" smtClean="0">
                <a:cs typeface="Courier New" panose="02070309020205020404" pitchFamily="49" charset="0"/>
              </a:rPr>
              <a:t>Replaces calling process image by “</a:t>
            </a:r>
            <a:r>
              <a:rPr lang="en-US" altLang="en-US" sz="3200" dirty="0" err="1" smtClean="0">
                <a:cs typeface="Courier New" panose="02070309020205020404" pitchFamily="49" charset="0"/>
              </a:rPr>
              <a:t>ls</a:t>
            </a:r>
            <a:r>
              <a:rPr lang="en-US" altLang="en-US" sz="3200" dirty="0" smtClean="0">
                <a:cs typeface="Courier New" panose="02070309020205020404" pitchFamily="49" charset="0"/>
              </a:rPr>
              <a:t>”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3200" dirty="0" smtClean="0">
                <a:cs typeface="Courier New" panose="02070309020205020404" pitchFamily="49" charset="0"/>
              </a:rPr>
              <a:t>NULL terminates the list of arguments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53393" y="6096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fork.c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6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1"/>
            <a:ext cx="8686800" cy="1752600"/>
          </a:xfrm>
        </p:spPr>
        <p:txBody>
          <a:bodyPr>
            <a:no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else { /* </a:t>
            </a:r>
            <a:r>
              <a:rPr lang="en-US" alt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process */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/* parent will wait for the child to complete */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 (NULL);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3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("Child Complete");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exit(0);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CA" dirty="0" smtClean="0"/>
              <a:t>Parent Process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5181600"/>
            <a:ext cx="86868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3200" dirty="0" smtClean="0">
                <a:cs typeface="Courier New" panose="02070309020205020404" pitchFamily="49" charset="0"/>
              </a:rPr>
              <a:t>wait() for children to complete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en-US" altLang="en-US" sz="3200" dirty="0" smtClean="0">
                <a:cs typeface="Courier New" panose="02070309020205020404" pitchFamily="49" charset="0"/>
              </a:rPr>
              <a:t>wait(&amp;status), return termination info in status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</a:pP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53393" y="6096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fork.c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9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571" r="61134" b="32655"/>
          <a:stretch/>
        </p:blipFill>
        <p:spPr>
          <a:xfrm>
            <a:off x="228600" y="304800"/>
            <a:ext cx="8712254" cy="58991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CA" smtClean="0"/>
              <a:pPr/>
              <a:t>79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003903" y="42589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ex1.c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6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</a:p>
          <a:p>
            <a:r>
              <a:rPr lang="en-US" dirty="0" smtClean="0"/>
              <a:t>Subtraction</a:t>
            </a:r>
          </a:p>
          <a:p>
            <a:r>
              <a:rPr lang="en-US" dirty="0" smtClean="0"/>
              <a:t>Multiplication</a:t>
            </a:r>
          </a:p>
          <a:p>
            <a:r>
              <a:rPr lang="en-US" dirty="0" smtClean="0"/>
              <a:t>Division</a:t>
            </a:r>
          </a:p>
          <a:p>
            <a:r>
              <a:rPr lang="en-US" dirty="0" smtClean="0"/>
              <a:t>Modulus division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Threads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Overhead of Processes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82000" cy="4076700"/>
          </a:xfrm>
        </p:spPr>
        <p:txBody>
          <a:bodyPr>
            <a:normAutofit/>
          </a:bodyPr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 sz="3200" dirty="0" smtClean="0"/>
              <a:t>Processes allow the OS to overlap I/O and computation, creating an efficient system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sz="3200" b="1" dirty="0" smtClean="0"/>
              <a:t>Overhead</a:t>
            </a:r>
            <a:r>
              <a:rPr lang="en-US" altLang="en-US" sz="3200" dirty="0" smtClean="0"/>
              <a:t>:</a:t>
            </a:r>
          </a:p>
          <a:p>
            <a:pPr marL="990600" lvl="1" indent="-533400" eaLnBrk="1" hangingPunct="1"/>
            <a:r>
              <a:rPr lang="en-US" altLang="en-US" sz="3200" dirty="0" smtClean="0"/>
              <a:t>Process creation </a:t>
            </a:r>
          </a:p>
          <a:p>
            <a:pPr marL="990600" lvl="1" indent="-533400" eaLnBrk="1" hangingPunct="1"/>
            <a:r>
              <a:rPr lang="en-US" altLang="en-US" sz="3200" dirty="0" smtClean="0"/>
              <a:t>Context switching</a:t>
            </a:r>
          </a:p>
          <a:p>
            <a:pPr marL="990600" lvl="1" indent="-533400" eaLnBrk="1" hangingPunct="1"/>
            <a:r>
              <a:rPr lang="en-US" altLang="en-US" sz="3200" dirty="0" smtClean="0"/>
              <a:t>Swapping</a:t>
            </a:r>
          </a:p>
          <a:p>
            <a:pPr marL="990600" lvl="1" indent="-533400" eaLnBrk="1" hangingPunct="1"/>
            <a:r>
              <a:rPr lang="en-US" altLang="en-US" sz="3200" dirty="0" smtClean="0"/>
              <a:t>All require kernel intervention</a:t>
            </a:r>
          </a:p>
          <a:p>
            <a:pPr marL="990600" lvl="1" indent="-533400" eaLnBrk="1" hangingPunct="1">
              <a:buFontTx/>
              <a:buNone/>
            </a:pPr>
            <a:endParaRPr lang="en-US" alt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CA" smtClean="0"/>
              <a:pPr/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79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Threads enhance the process concept</a:t>
            </a:r>
          </a:p>
        </p:txBody>
      </p:sp>
      <p:grpSp>
        <p:nvGrpSpPr>
          <p:cNvPr id="15364" name="Group 28"/>
          <p:cNvGrpSpPr>
            <a:grpSpLocks/>
          </p:cNvGrpSpPr>
          <p:nvPr/>
        </p:nvGrpSpPr>
        <p:grpSpPr bwMode="auto">
          <a:xfrm>
            <a:off x="963613" y="2201863"/>
            <a:ext cx="7143750" cy="3038475"/>
            <a:chOff x="607" y="1541"/>
            <a:chExt cx="4500" cy="191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366" name="Oval 4"/>
            <p:cNvSpPr>
              <a:spLocks noChangeArrowheads="1"/>
            </p:cNvSpPr>
            <p:nvPr/>
          </p:nvSpPr>
          <p:spPr bwMode="auto">
            <a:xfrm>
              <a:off x="980" y="1541"/>
              <a:ext cx="1070" cy="160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67" name="Oval 5"/>
            <p:cNvSpPr>
              <a:spLocks noChangeArrowheads="1"/>
            </p:cNvSpPr>
            <p:nvPr/>
          </p:nvSpPr>
          <p:spPr bwMode="auto">
            <a:xfrm>
              <a:off x="3478" y="1541"/>
              <a:ext cx="1070" cy="160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68" name="Freeform 6"/>
            <p:cNvSpPr>
              <a:spLocks/>
            </p:cNvSpPr>
            <p:nvPr/>
          </p:nvSpPr>
          <p:spPr bwMode="auto">
            <a:xfrm>
              <a:off x="1399" y="1810"/>
              <a:ext cx="186" cy="1130"/>
            </a:xfrm>
            <a:custGeom>
              <a:avLst/>
              <a:gdLst>
                <a:gd name="T0" fmla="*/ 142 w 186"/>
                <a:gd name="T1" fmla="*/ 0 h 1130"/>
                <a:gd name="T2" fmla="*/ 67 w 186"/>
                <a:gd name="T3" fmla="*/ 112 h 1130"/>
                <a:gd name="T4" fmla="*/ 97 w 186"/>
                <a:gd name="T5" fmla="*/ 165 h 1130"/>
                <a:gd name="T6" fmla="*/ 142 w 186"/>
                <a:gd name="T7" fmla="*/ 195 h 1130"/>
                <a:gd name="T8" fmla="*/ 97 w 186"/>
                <a:gd name="T9" fmla="*/ 314 h 1130"/>
                <a:gd name="T10" fmla="*/ 52 w 186"/>
                <a:gd name="T11" fmla="*/ 344 h 1130"/>
                <a:gd name="T12" fmla="*/ 22 w 186"/>
                <a:gd name="T13" fmla="*/ 412 h 1130"/>
                <a:gd name="T14" fmla="*/ 97 w 186"/>
                <a:gd name="T15" fmla="*/ 464 h 1130"/>
                <a:gd name="T16" fmla="*/ 142 w 186"/>
                <a:gd name="T17" fmla="*/ 494 h 1130"/>
                <a:gd name="T18" fmla="*/ 120 w 186"/>
                <a:gd name="T19" fmla="*/ 644 h 1130"/>
                <a:gd name="T20" fmla="*/ 142 w 186"/>
                <a:gd name="T21" fmla="*/ 726 h 1130"/>
                <a:gd name="T22" fmla="*/ 97 w 186"/>
                <a:gd name="T23" fmla="*/ 786 h 1130"/>
                <a:gd name="T24" fmla="*/ 97 w 186"/>
                <a:gd name="T25" fmla="*/ 876 h 1130"/>
                <a:gd name="T26" fmla="*/ 75 w 186"/>
                <a:gd name="T27" fmla="*/ 890 h 1130"/>
                <a:gd name="T28" fmla="*/ 37 w 186"/>
                <a:gd name="T29" fmla="*/ 935 h 1130"/>
                <a:gd name="T30" fmla="*/ 135 w 186"/>
                <a:gd name="T31" fmla="*/ 1040 h 1130"/>
                <a:gd name="T32" fmla="*/ 164 w 186"/>
                <a:gd name="T33" fmla="*/ 1130 h 11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"/>
                <a:gd name="T52" fmla="*/ 0 h 1130"/>
                <a:gd name="T53" fmla="*/ 186 w 186"/>
                <a:gd name="T54" fmla="*/ 1130 h 11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" h="1130">
                  <a:moveTo>
                    <a:pt x="142" y="0"/>
                  </a:moveTo>
                  <a:cubicBezTo>
                    <a:pt x="117" y="37"/>
                    <a:pt x="82" y="70"/>
                    <a:pt x="67" y="112"/>
                  </a:cubicBezTo>
                  <a:cubicBezTo>
                    <a:pt x="75" y="143"/>
                    <a:pt x="70" y="144"/>
                    <a:pt x="97" y="165"/>
                  </a:cubicBezTo>
                  <a:cubicBezTo>
                    <a:pt x="111" y="176"/>
                    <a:pt x="142" y="195"/>
                    <a:pt x="142" y="195"/>
                  </a:cubicBezTo>
                  <a:cubicBezTo>
                    <a:pt x="186" y="260"/>
                    <a:pt x="138" y="278"/>
                    <a:pt x="97" y="314"/>
                  </a:cubicBezTo>
                  <a:cubicBezTo>
                    <a:pt x="61" y="345"/>
                    <a:pt x="92" y="332"/>
                    <a:pt x="52" y="344"/>
                  </a:cubicBezTo>
                  <a:cubicBezTo>
                    <a:pt x="36" y="360"/>
                    <a:pt x="0" y="385"/>
                    <a:pt x="22" y="412"/>
                  </a:cubicBezTo>
                  <a:cubicBezTo>
                    <a:pt x="41" y="435"/>
                    <a:pt x="72" y="447"/>
                    <a:pt x="97" y="464"/>
                  </a:cubicBezTo>
                  <a:cubicBezTo>
                    <a:pt x="112" y="474"/>
                    <a:pt x="142" y="494"/>
                    <a:pt x="142" y="494"/>
                  </a:cubicBezTo>
                  <a:cubicBezTo>
                    <a:pt x="159" y="546"/>
                    <a:pt x="135" y="595"/>
                    <a:pt x="120" y="644"/>
                  </a:cubicBezTo>
                  <a:cubicBezTo>
                    <a:pt x="126" y="673"/>
                    <a:pt x="133" y="698"/>
                    <a:pt x="142" y="726"/>
                  </a:cubicBezTo>
                  <a:cubicBezTo>
                    <a:pt x="133" y="755"/>
                    <a:pt x="114" y="761"/>
                    <a:pt x="97" y="786"/>
                  </a:cubicBezTo>
                  <a:cubicBezTo>
                    <a:pt x="101" y="813"/>
                    <a:pt x="113" y="848"/>
                    <a:pt x="97" y="876"/>
                  </a:cubicBezTo>
                  <a:cubicBezTo>
                    <a:pt x="93" y="884"/>
                    <a:pt x="82" y="884"/>
                    <a:pt x="75" y="890"/>
                  </a:cubicBezTo>
                  <a:cubicBezTo>
                    <a:pt x="54" y="907"/>
                    <a:pt x="51" y="914"/>
                    <a:pt x="37" y="935"/>
                  </a:cubicBezTo>
                  <a:cubicBezTo>
                    <a:pt x="53" y="1001"/>
                    <a:pt x="66" y="1024"/>
                    <a:pt x="135" y="1040"/>
                  </a:cubicBezTo>
                  <a:cubicBezTo>
                    <a:pt x="173" y="1066"/>
                    <a:pt x="164" y="1082"/>
                    <a:pt x="164" y="1130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CA"/>
            </a:p>
          </p:txBody>
        </p:sp>
        <p:sp>
          <p:nvSpPr>
            <p:cNvPr id="15369" name="Freeform 7"/>
            <p:cNvSpPr>
              <a:spLocks/>
            </p:cNvSpPr>
            <p:nvPr/>
          </p:nvSpPr>
          <p:spPr bwMode="auto">
            <a:xfrm>
              <a:off x="3703" y="1855"/>
              <a:ext cx="97" cy="1145"/>
            </a:xfrm>
            <a:custGeom>
              <a:avLst/>
              <a:gdLst>
                <a:gd name="T0" fmla="*/ 7 w 97"/>
                <a:gd name="T1" fmla="*/ 0 h 1145"/>
                <a:gd name="T2" fmla="*/ 97 w 97"/>
                <a:gd name="T3" fmla="*/ 135 h 1145"/>
                <a:gd name="T4" fmla="*/ 90 w 97"/>
                <a:gd name="T5" fmla="*/ 187 h 1145"/>
                <a:gd name="T6" fmla="*/ 60 w 97"/>
                <a:gd name="T7" fmla="*/ 232 h 1145"/>
                <a:gd name="T8" fmla="*/ 7 w 97"/>
                <a:gd name="T9" fmla="*/ 337 h 1145"/>
                <a:gd name="T10" fmla="*/ 52 w 97"/>
                <a:gd name="T11" fmla="*/ 442 h 1145"/>
                <a:gd name="T12" fmla="*/ 60 w 97"/>
                <a:gd name="T13" fmla="*/ 494 h 1145"/>
                <a:gd name="T14" fmla="*/ 30 w 97"/>
                <a:gd name="T15" fmla="*/ 539 h 1145"/>
                <a:gd name="T16" fmla="*/ 37 w 97"/>
                <a:gd name="T17" fmla="*/ 591 h 1145"/>
                <a:gd name="T18" fmla="*/ 60 w 97"/>
                <a:gd name="T19" fmla="*/ 614 h 1145"/>
                <a:gd name="T20" fmla="*/ 37 w 97"/>
                <a:gd name="T21" fmla="*/ 666 h 1145"/>
                <a:gd name="T22" fmla="*/ 45 w 97"/>
                <a:gd name="T23" fmla="*/ 718 h 1145"/>
                <a:gd name="T24" fmla="*/ 67 w 97"/>
                <a:gd name="T25" fmla="*/ 733 h 1145"/>
                <a:gd name="T26" fmla="*/ 97 w 97"/>
                <a:gd name="T27" fmla="*/ 1145 h 114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7"/>
                <a:gd name="T43" fmla="*/ 0 h 1145"/>
                <a:gd name="T44" fmla="*/ 97 w 97"/>
                <a:gd name="T45" fmla="*/ 1145 h 114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7" h="1145">
                  <a:moveTo>
                    <a:pt x="7" y="0"/>
                  </a:moveTo>
                  <a:cubicBezTo>
                    <a:pt x="47" y="40"/>
                    <a:pt x="80" y="80"/>
                    <a:pt x="97" y="135"/>
                  </a:cubicBezTo>
                  <a:cubicBezTo>
                    <a:pt x="95" y="152"/>
                    <a:pt x="96" y="171"/>
                    <a:pt x="90" y="187"/>
                  </a:cubicBezTo>
                  <a:cubicBezTo>
                    <a:pt x="84" y="204"/>
                    <a:pt x="68" y="216"/>
                    <a:pt x="60" y="232"/>
                  </a:cubicBezTo>
                  <a:cubicBezTo>
                    <a:pt x="44" y="264"/>
                    <a:pt x="19" y="302"/>
                    <a:pt x="7" y="337"/>
                  </a:cubicBezTo>
                  <a:cubicBezTo>
                    <a:pt x="14" y="395"/>
                    <a:pt x="8" y="412"/>
                    <a:pt x="52" y="442"/>
                  </a:cubicBezTo>
                  <a:cubicBezTo>
                    <a:pt x="68" y="465"/>
                    <a:pt x="75" y="464"/>
                    <a:pt x="60" y="494"/>
                  </a:cubicBezTo>
                  <a:cubicBezTo>
                    <a:pt x="52" y="510"/>
                    <a:pt x="30" y="539"/>
                    <a:pt x="30" y="539"/>
                  </a:cubicBezTo>
                  <a:cubicBezTo>
                    <a:pt x="32" y="556"/>
                    <a:pt x="31" y="575"/>
                    <a:pt x="37" y="591"/>
                  </a:cubicBezTo>
                  <a:cubicBezTo>
                    <a:pt x="41" y="601"/>
                    <a:pt x="57" y="604"/>
                    <a:pt x="60" y="614"/>
                  </a:cubicBezTo>
                  <a:cubicBezTo>
                    <a:pt x="64" y="629"/>
                    <a:pt x="44" y="655"/>
                    <a:pt x="37" y="666"/>
                  </a:cubicBezTo>
                  <a:cubicBezTo>
                    <a:pt x="40" y="683"/>
                    <a:pt x="38" y="702"/>
                    <a:pt x="45" y="718"/>
                  </a:cubicBezTo>
                  <a:cubicBezTo>
                    <a:pt x="49" y="726"/>
                    <a:pt x="66" y="724"/>
                    <a:pt x="67" y="733"/>
                  </a:cubicBezTo>
                  <a:cubicBezTo>
                    <a:pt x="80" y="906"/>
                    <a:pt x="0" y="1034"/>
                    <a:pt x="97" y="1145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CA"/>
            </a:p>
          </p:txBody>
        </p:sp>
        <p:sp>
          <p:nvSpPr>
            <p:cNvPr id="15370" name="Freeform 8"/>
            <p:cNvSpPr>
              <a:spLocks/>
            </p:cNvSpPr>
            <p:nvPr/>
          </p:nvSpPr>
          <p:spPr bwMode="auto">
            <a:xfrm>
              <a:off x="3932" y="1870"/>
              <a:ext cx="182" cy="1122"/>
            </a:xfrm>
            <a:custGeom>
              <a:avLst/>
              <a:gdLst>
                <a:gd name="T0" fmla="*/ 115 w 182"/>
                <a:gd name="T1" fmla="*/ 0 h 1122"/>
                <a:gd name="T2" fmla="*/ 93 w 182"/>
                <a:gd name="T3" fmla="*/ 67 h 1122"/>
                <a:gd name="T4" fmla="*/ 85 w 182"/>
                <a:gd name="T5" fmla="*/ 90 h 1122"/>
                <a:gd name="T6" fmla="*/ 93 w 182"/>
                <a:gd name="T7" fmla="*/ 180 h 1122"/>
                <a:gd name="T8" fmla="*/ 115 w 182"/>
                <a:gd name="T9" fmla="*/ 195 h 1122"/>
                <a:gd name="T10" fmla="*/ 145 w 182"/>
                <a:gd name="T11" fmla="*/ 240 h 1122"/>
                <a:gd name="T12" fmla="*/ 137 w 182"/>
                <a:gd name="T13" fmla="*/ 307 h 1122"/>
                <a:gd name="T14" fmla="*/ 130 w 182"/>
                <a:gd name="T15" fmla="*/ 329 h 1122"/>
                <a:gd name="T16" fmla="*/ 160 w 182"/>
                <a:gd name="T17" fmla="*/ 419 h 1122"/>
                <a:gd name="T18" fmla="*/ 100 w 182"/>
                <a:gd name="T19" fmla="*/ 479 h 1122"/>
                <a:gd name="T20" fmla="*/ 122 w 182"/>
                <a:gd name="T21" fmla="*/ 494 h 1122"/>
                <a:gd name="T22" fmla="*/ 145 w 182"/>
                <a:gd name="T23" fmla="*/ 501 h 1122"/>
                <a:gd name="T24" fmla="*/ 107 w 182"/>
                <a:gd name="T25" fmla="*/ 539 h 1122"/>
                <a:gd name="T26" fmla="*/ 115 w 182"/>
                <a:gd name="T27" fmla="*/ 569 h 1122"/>
                <a:gd name="T28" fmla="*/ 137 w 182"/>
                <a:gd name="T29" fmla="*/ 576 h 1122"/>
                <a:gd name="T30" fmla="*/ 122 w 182"/>
                <a:gd name="T31" fmla="*/ 628 h 1122"/>
                <a:gd name="T32" fmla="*/ 145 w 182"/>
                <a:gd name="T33" fmla="*/ 643 h 1122"/>
                <a:gd name="T34" fmla="*/ 137 w 182"/>
                <a:gd name="T35" fmla="*/ 673 h 1122"/>
                <a:gd name="T36" fmla="*/ 160 w 182"/>
                <a:gd name="T37" fmla="*/ 726 h 1122"/>
                <a:gd name="T38" fmla="*/ 78 w 182"/>
                <a:gd name="T39" fmla="*/ 748 h 1122"/>
                <a:gd name="T40" fmla="*/ 40 w 182"/>
                <a:gd name="T41" fmla="*/ 763 h 1122"/>
                <a:gd name="T42" fmla="*/ 3 w 182"/>
                <a:gd name="T43" fmla="*/ 771 h 1122"/>
                <a:gd name="T44" fmla="*/ 33 w 182"/>
                <a:gd name="T45" fmla="*/ 786 h 1122"/>
                <a:gd name="T46" fmla="*/ 137 w 182"/>
                <a:gd name="T47" fmla="*/ 823 h 1122"/>
                <a:gd name="T48" fmla="*/ 167 w 182"/>
                <a:gd name="T49" fmla="*/ 868 h 1122"/>
                <a:gd name="T50" fmla="*/ 182 w 182"/>
                <a:gd name="T51" fmla="*/ 890 h 1122"/>
                <a:gd name="T52" fmla="*/ 137 w 182"/>
                <a:gd name="T53" fmla="*/ 1122 h 11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82"/>
                <a:gd name="T82" fmla="*/ 0 h 1122"/>
                <a:gd name="T83" fmla="*/ 182 w 182"/>
                <a:gd name="T84" fmla="*/ 1122 h 11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82" h="1122">
                  <a:moveTo>
                    <a:pt x="115" y="0"/>
                  </a:moveTo>
                  <a:cubicBezTo>
                    <a:pt x="108" y="22"/>
                    <a:pt x="100" y="45"/>
                    <a:pt x="93" y="67"/>
                  </a:cubicBezTo>
                  <a:cubicBezTo>
                    <a:pt x="90" y="75"/>
                    <a:pt x="85" y="90"/>
                    <a:pt x="85" y="90"/>
                  </a:cubicBezTo>
                  <a:cubicBezTo>
                    <a:pt x="88" y="120"/>
                    <a:pt x="85" y="151"/>
                    <a:pt x="93" y="180"/>
                  </a:cubicBezTo>
                  <a:cubicBezTo>
                    <a:pt x="95" y="189"/>
                    <a:pt x="109" y="188"/>
                    <a:pt x="115" y="195"/>
                  </a:cubicBezTo>
                  <a:cubicBezTo>
                    <a:pt x="127" y="209"/>
                    <a:pt x="145" y="240"/>
                    <a:pt x="145" y="240"/>
                  </a:cubicBezTo>
                  <a:cubicBezTo>
                    <a:pt x="157" y="277"/>
                    <a:pt x="154" y="254"/>
                    <a:pt x="137" y="307"/>
                  </a:cubicBezTo>
                  <a:cubicBezTo>
                    <a:pt x="135" y="314"/>
                    <a:pt x="130" y="329"/>
                    <a:pt x="130" y="329"/>
                  </a:cubicBezTo>
                  <a:cubicBezTo>
                    <a:pt x="136" y="369"/>
                    <a:pt x="147" y="384"/>
                    <a:pt x="160" y="419"/>
                  </a:cubicBezTo>
                  <a:cubicBezTo>
                    <a:pt x="138" y="440"/>
                    <a:pt x="117" y="453"/>
                    <a:pt x="100" y="479"/>
                  </a:cubicBezTo>
                  <a:cubicBezTo>
                    <a:pt x="107" y="484"/>
                    <a:pt x="114" y="490"/>
                    <a:pt x="122" y="494"/>
                  </a:cubicBezTo>
                  <a:cubicBezTo>
                    <a:pt x="129" y="498"/>
                    <a:pt x="143" y="493"/>
                    <a:pt x="145" y="501"/>
                  </a:cubicBezTo>
                  <a:cubicBezTo>
                    <a:pt x="149" y="516"/>
                    <a:pt x="114" y="535"/>
                    <a:pt x="107" y="539"/>
                  </a:cubicBezTo>
                  <a:cubicBezTo>
                    <a:pt x="110" y="549"/>
                    <a:pt x="108" y="561"/>
                    <a:pt x="115" y="569"/>
                  </a:cubicBezTo>
                  <a:cubicBezTo>
                    <a:pt x="120" y="575"/>
                    <a:pt x="134" y="569"/>
                    <a:pt x="137" y="576"/>
                  </a:cubicBezTo>
                  <a:cubicBezTo>
                    <a:pt x="140" y="582"/>
                    <a:pt x="125" y="620"/>
                    <a:pt x="122" y="628"/>
                  </a:cubicBezTo>
                  <a:cubicBezTo>
                    <a:pt x="130" y="633"/>
                    <a:pt x="142" y="634"/>
                    <a:pt x="145" y="643"/>
                  </a:cubicBezTo>
                  <a:cubicBezTo>
                    <a:pt x="148" y="653"/>
                    <a:pt x="137" y="663"/>
                    <a:pt x="137" y="673"/>
                  </a:cubicBezTo>
                  <a:cubicBezTo>
                    <a:pt x="137" y="696"/>
                    <a:pt x="149" y="708"/>
                    <a:pt x="160" y="726"/>
                  </a:cubicBezTo>
                  <a:cubicBezTo>
                    <a:pt x="132" y="735"/>
                    <a:pt x="107" y="742"/>
                    <a:pt x="78" y="748"/>
                  </a:cubicBezTo>
                  <a:cubicBezTo>
                    <a:pt x="65" y="753"/>
                    <a:pt x="53" y="759"/>
                    <a:pt x="40" y="763"/>
                  </a:cubicBezTo>
                  <a:cubicBezTo>
                    <a:pt x="28" y="767"/>
                    <a:pt x="7" y="759"/>
                    <a:pt x="3" y="771"/>
                  </a:cubicBezTo>
                  <a:cubicBezTo>
                    <a:pt x="0" y="782"/>
                    <a:pt x="23" y="782"/>
                    <a:pt x="33" y="786"/>
                  </a:cubicBezTo>
                  <a:cubicBezTo>
                    <a:pt x="67" y="800"/>
                    <a:pt x="102" y="812"/>
                    <a:pt x="137" y="823"/>
                  </a:cubicBezTo>
                  <a:cubicBezTo>
                    <a:pt x="147" y="838"/>
                    <a:pt x="157" y="853"/>
                    <a:pt x="167" y="868"/>
                  </a:cubicBezTo>
                  <a:cubicBezTo>
                    <a:pt x="172" y="875"/>
                    <a:pt x="182" y="890"/>
                    <a:pt x="182" y="890"/>
                  </a:cubicBezTo>
                  <a:cubicBezTo>
                    <a:pt x="125" y="975"/>
                    <a:pt x="137" y="1000"/>
                    <a:pt x="137" y="1122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CA"/>
            </a:p>
          </p:txBody>
        </p:sp>
        <p:sp>
          <p:nvSpPr>
            <p:cNvPr id="15371" name="Freeform 9"/>
            <p:cNvSpPr>
              <a:spLocks/>
            </p:cNvSpPr>
            <p:nvPr/>
          </p:nvSpPr>
          <p:spPr bwMode="auto">
            <a:xfrm>
              <a:off x="4223" y="1855"/>
              <a:ext cx="220" cy="1100"/>
            </a:xfrm>
            <a:custGeom>
              <a:avLst/>
              <a:gdLst>
                <a:gd name="T0" fmla="*/ 78 w 220"/>
                <a:gd name="T1" fmla="*/ 0 h 1100"/>
                <a:gd name="T2" fmla="*/ 101 w 220"/>
                <a:gd name="T3" fmla="*/ 45 h 1100"/>
                <a:gd name="T4" fmla="*/ 18 w 220"/>
                <a:gd name="T5" fmla="*/ 210 h 1100"/>
                <a:gd name="T6" fmla="*/ 86 w 220"/>
                <a:gd name="T7" fmla="*/ 329 h 1100"/>
                <a:gd name="T8" fmla="*/ 71 w 220"/>
                <a:gd name="T9" fmla="*/ 404 h 1100"/>
                <a:gd name="T10" fmla="*/ 86 w 220"/>
                <a:gd name="T11" fmla="*/ 449 h 1100"/>
                <a:gd name="T12" fmla="*/ 131 w 220"/>
                <a:gd name="T13" fmla="*/ 479 h 1100"/>
                <a:gd name="T14" fmla="*/ 220 w 220"/>
                <a:gd name="T15" fmla="*/ 531 h 1100"/>
                <a:gd name="T16" fmla="*/ 146 w 220"/>
                <a:gd name="T17" fmla="*/ 576 h 1100"/>
                <a:gd name="T18" fmla="*/ 101 w 220"/>
                <a:gd name="T19" fmla="*/ 591 h 1100"/>
                <a:gd name="T20" fmla="*/ 78 w 220"/>
                <a:gd name="T21" fmla="*/ 599 h 1100"/>
                <a:gd name="T22" fmla="*/ 86 w 220"/>
                <a:gd name="T23" fmla="*/ 643 h 1100"/>
                <a:gd name="T24" fmla="*/ 78 w 220"/>
                <a:gd name="T25" fmla="*/ 696 h 1100"/>
                <a:gd name="T26" fmla="*/ 26 w 220"/>
                <a:gd name="T27" fmla="*/ 980 h 1100"/>
                <a:gd name="T28" fmla="*/ 56 w 220"/>
                <a:gd name="T29" fmla="*/ 1100 h 11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0"/>
                <a:gd name="T46" fmla="*/ 0 h 1100"/>
                <a:gd name="T47" fmla="*/ 220 w 220"/>
                <a:gd name="T48" fmla="*/ 1100 h 110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0" h="1100">
                  <a:moveTo>
                    <a:pt x="78" y="0"/>
                  </a:moveTo>
                  <a:cubicBezTo>
                    <a:pt x="84" y="16"/>
                    <a:pt x="100" y="28"/>
                    <a:pt x="101" y="45"/>
                  </a:cubicBezTo>
                  <a:cubicBezTo>
                    <a:pt x="106" y="102"/>
                    <a:pt x="57" y="171"/>
                    <a:pt x="18" y="210"/>
                  </a:cubicBezTo>
                  <a:cubicBezTo>
                    <a:pt x="0" y="267"/>
                    <a:pt x="31" y="312"/>
                    <a:pt x="86" y="329"/>
                  </a:cubicBezTo>
                  <a:cubicBezTo>
                    <a:pt x="96" y="361"/>
                    <a:pt x="90" y="377"/>
                    <a:pt x="71" y="404"/>
                  </a:cubicBezTo>
                  <a:cubicBezTo>
                    <a:pt x="76" y="419"/>
                    <a:pt x="78" y="435"/>
                    <a:pt x="86" y="449"/>
                  </a:cubicBezTo>
                  <a:cubicBezTo>
                    <a:pt x="101" y="477"/>
                    <a:pt x="108" y="467"/>
                    <a:pt x="131" y="479"/>
                  </a:cubicBezTo>
                  <a:cubicBezTo>
                    <a:pt x="161" y="494"/>
                    <a:pt x="192" y="512"/>
                    <a:pt x="220" y="531"/>
                  </a:cubicBezTo>
                  <a:cubicBezTo>
                    <a:pt x="197" y="555"/>
                    <a:pt x="177" y="564"/>
                    <a:pt x="146" y="576"/>
                  </a:cubicBezTo>
                  <a:cubicBezTo>
                    <a:pt x="131" y="582"/>
                    <a:pt x="116" y="586"/>
                    <a:pt x="101" y="591"/>
                  </a:cubicBezTo>
                  <a:cubicBezTo>
                    <a:pt x="93" y="594"/>
                    <a:pt x="78" y="599"/>
                    <a:pt x="78" y="599"/>
                  </a:cubicBezTo>
                  <a:cubicBezTo>
                    <a:pt x="57" y="665"/>
                    <a:pt x="80" y="574"/>
                    <a:pt x="86" y="643"/>
                  </a:cubicBezTo>
                  <a:cubicBezTo>
                    <a:pt x="88" y="661"/>
                    <a:pt x="81" y="678"/>
                    <a:pt x="78" y="696"/>
                  </a:cubicBezTo>
                  <a:cubicBezTo>
                    <a:pt x="71" y="923"/>
                    <a:pt x="103" y="868"/>
                    <a:pt x="26" y="980"/>
                  </a:cubicBezTo>
                  <a:cubicBezTo>
                    <a:pt x="45" y="1042"/>
                    <a:pt x="56" y="1023"/>
                    <a:pt x="56" y="1100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CA"/>
            </a:p>
          </p:txBody>
        </p:sp>
        <p:grpSp>
          <p:nvGrpSpPr>
            <p:cNvPr id="15372" name="Group 19"/>
            <p:cNvGrpSpPr>
              <a:grpSpLocks/>
            </p:cNvGrpSpPr>
            <p:nvPr/>
          </p:nvGrpSpPr>
          <p:grpSpPr bwMode="auto">
            <a:xfrm>
              <a:off x="3688" y="2054"/>
              <a:ext cx="422" cy="212"/>
              <a:chOff x="2289" y="1820"/>
              <a:chExt cx="422" cy="212"/>
            </a:xfrm>
            <a:grpFill/>
          </p:grpSpPr>
          <p:sp>
            <p:nvSpPr>
              <p:cNvPr id="15384" name="Line 10"/>
              <p:cNvSpPr>
                <a:spLocks noChangeShapeType="1"/>
              </p:cNvSpPr>
              <p:nvPr/>
            </p:nvSpPr>
            <p:spPr bwMode="auto">
              <a:xfrm flipH="1" flipV="1">
                <a:off x="2289" y="1929"/>
                <a:ext cx="18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85" name="Text Box 11"/>
              <p:cNvSpPr txBox="1">
                <a:spLocks noChangeArrowheads="1"/>
              </p:cNvSpPr>
              <p:nvPr/>
            </p:nvSpPr>
            <p:spPr bwMode="auto">
              <a:xfrm>
                <a:off x="2418" y="1820"/>
                <a:ext cx="293" cy="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latin typeface="Arial" charset="0"/>
                  </a:rPr>
                  <a:t>PC</a:t>
                </a:r>
              </a:p>
            </p:txBody>
          </p:sp>
        </p:grpSp>
        <p:grpSp>
          <p:nvGrpSpPr>
            <p:cNvPr id="15373" name="Group 13"/>
            <p:cNvGrpSpPr>
              <a:grpSpLocks/>
            </p:cNvGrpSpPr>
            <p:nvPr/>
          </p:nvGrpSpPr>
          <p:grpSpPr bwMode="auto">
            <a:xfrm>
              <a:off x="1496" y="2160"/>
              <a:ext cx="475" cy="212"/>
              <a:chOff x="2394" y="1858"/>
              <a:chExt cx="475" cy="212"/>
            </a:xfrm>
            <a:grpFill/>
          </p:grpSpPr>
          <p:sp>
            <p:nvSpPr>
              <p:cNvPr id="15382" name="Line 14"/>
              <p:cNvSpPr>
                <a:spLocks noChangeShapeType="1"/>
              </p:cNvSpPr>
              <p:nvPr/>
            </p:nvSpPr>
            <p:spPr bwMode="auto">
              <a:xfrm flipH="1" flipV="1">
                <a:off x="2394" y="1967"/>
                <a:ext cx="238" cy="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83" name="Text Box 15"/>
              <p:cNvSpPr txBox="1">
                <a:spLocks noChangeArrowheads="1"/>
              </p:cNvSpPr>
              <p:nvPr/>
            </p:nvSpPr>
            <p:spPr bwMode="auto">
              <a:xfrm>
                <a:off x="2576" y="1858"/>
                <a:ext cx="293" cy="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latin typeface="Arial" charset="0"/>
                  </a:rPr>
                  <a:t>PC</a:t>
                </a:r>
              </a:p>
            </p:txBody>
          </p:sp>
        </p:grpSp>
        <p:grpSp>
          <p:nvGrpSpPr>
            <p:cNvPr id="15374" name="Group 20"/>
            <p:cNvGrpSpPr>
              <a:grpSpLocks/>
            </p:cNvGrpSpPr>
            <p:nvPr/>
          </p:nvGrpSpPr>
          <p:grpSpPr bwMode="auto">
            <a:xfrm>
              <a:off x="4033" y="2271"/>
              <a:ext cx="422" cy="212"/>
              <a:chOff x="2289" y="1820"/>
              <a:chExt cx="422" cy="212"/>
            </a:xfrm>
            <a:grpFill/>
          </p:grpSpPr>
          <p:sp>
            <p:nvSpPr>
              <p:cNvPr id="15380" name="Line 21"/>
              <p:cNvSpPr>
                <a:spLocks noChangeShapeType="1"/>
              </p:cNvSpPr>
              <p:nvPr/>
            </p:nvSpPr>
            <p:spPr bwMode="auto">
              <a:xfrm flipH="1" flipV="1">
                <a:off x="2289" y="1929"/>
                <a:ext cx="18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81" name="Text Box 22"/>
              <p:cNvSpPr txBox="1">
                <a:spLocks noChangeArrowheads="1"/>
              </p:cNvSpPr>
              <p:nvPr/>
            </p:nvSpPr>
            <p:spPr bwMode="auto">
              <a:xfrm>
                <a:off x="2418" y="1820"/>
                <a:ext cx="293" cy="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latin typeface="Arial" charset="0"/>
                  </a:rPr>
                  <a:t>PC</a:t>
                </a:r>
              </a:p>
            </p:txBody>
          </p:sp>
        </p:grpSp>
        <p:grpSp>
          <p:nvGrpSpPr>
            <p:cNvPr id="15375" name="Group 23"/>
            <p:cNvGrpSpPr>
              <a:grpSpLocks/>
            </p:cNvGrpSpPr>
            <p:nvPr/>
          </p:nvGrpSpPr>
          <p:grpSpPr bwMode="auto">
            <a:xfrm>
              <a:off x="4279" y="1948"/>
              <a:ext cx="422" cy="212"/>
              <a:chOff x="2289" y="1820"/>
              <a:chExt cx="422" cy="212"/>
            </a:xfrm>
            <a:grpFill/>
          </p:grpSpPr>
          <p:sp>
            <p:nvSpPr>
              <p:cNvPr id="15378" name="Line 24"/>
              <p:cNvSpPr>
                <a:spLocks noChangeShapeType="1"/>
              </p:cNvSpPr>
              <p:nvPr/>
            </p:nvSpPr>
            <p:spPr bwMode="auto">
              <a:xfrm flipH="1" flipV="1">
                <a:off x="2289" y="1929"/>
                <a:ext cx="186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79" name="Text Box 25"/>
              <p:cNvSpPr txBox="1">
                <a:spLocks noChangeArrowheads="1"/>
              </p:cNvSpPr>
              <p:nvPr/>
            </p:nvSpPr>
            <p:spPr bwMode="auto">
              <a:xfrm>
                <a:off x="2418" y="1820"/>
                <a:ext cx="293" cy="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latin typeface="Arial" charset="0"/>
                  </a:rPr>
                  <a:t>PC</a:t>
                </a:r>
              </a:p>
            </p:txBody>
          </p:sp>
        </p:grpSp>
        <p:sp>
          <p:nvSpPr>
            <p:cNvPr id="15376" name="Text Box 26"/>
            <p:cNvSpPr txBox="1">
              <a:spLocks noChangeArrowheads="1"/>
            </p:cNvSpPr>
            <p:nvPr/>
          </p:nvSpPr>
          <p:spPr bwMode="auto">
            <a:xfrm>
              <a:off x="607" y="3167"/>
              <a:ext cx="1761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charset="0"/>
                </a:rPr>
                <a:t>Traditional Process</a:t>
              </a:r>
            </a:p>
          </p:txBody>
        </p:sp>
        <p:sp>
          <p:nvSpPr>
            <p:cNvPr id="15377" name="Text Box 27"/>
            <p:cNvSpPr txBox="1">
              <a:spLocks noChangeArrowheads="1"/>
            </p:cNvSpPr>
            <p:nvPr/>
          </p:nvSpPr>
          <p:spPr bwMode="auto">
            <a:xfrm>
              <a:off x="3015" y="3159"/>
              <a:ext cx="2092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charset="0"/>
                </a:rPr>
                <a:t>Multi-threaded Process</a:t>
              </a:r>
            </a:p>
          </p:txBody>
        </p:sp>
      </p:grpSp>
      <p:sp>
        <p:nvSpPr>
          <p:cNvPr id="15365" name="Rectangle 29"/>
          <p:cNvSpPr>
            <a:spLocks noChangeArrowheads="1"/>
          </p:cNvSpPr>
          <p:nvPr/>
        </p:nvSpPr>
        <p:spPr bwMode="auto">
          <a:xfrm>
            <a:off x="458788" y="5592763"/>
            <a:ext cx="82248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200"/>
              <a:t>A set of threads share the same address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CA" smtClean="0"/>
              <a:pPr/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97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Advantages of Threads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76450"/>
            <a:ext cx="8458200" cy="3981450"/>
          </a:xfrm>
        </p:spPr>
        <p:txBody>
          <a:bodyPr>
            <a:normAutofit/>
          </a:bodyPr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 sz="3200" dirty="0" smtClean="0"/>
              <a:t>Multithreaded-programs are easy to map to multiprocessors</a:t>
            </a:r>
          </a:p>
          <a:p>
            <a:pPr marL="609600" indent="-609600" algn="l" eaLnBrk="1" hangingPunct="1">
              <a:buFontTx/>
              <a:buChar char="•"/>
            </a:pPr>
            <a:endParaRPr lang="en-US" altLang="en-US" sz="3200" dirty="0" smtClean="0"/>
          </a:p>
          <a:p>
            <a:pPr marL="609600" indent="-609600" algn="l" eaLnBrk="1" hangingPunct="1">
              <a:buFontTx/>
              <a:buChar char="•"/>
            </a:pPr>
            <a:r>
              <a:rPr lang="en-US" altLang="en-US" sz="3200" dirty="0" smtClean="0"/>
              <a:t>It is easier to engineer applications with threads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CA" smtClean="0"/>
              <a:pPr/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48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Threads versus Processes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00263"/>
            <a:ext cx="8458200" cy="3957637"/>
          </a:xfrm>
        </p:spPr>
        <p:txBody>
          <a:bodyPr>
            <a:normAutofit/>
          </a:bodyPr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 sz="3200" dirty="0" smtClean="0"/>
              <a:t>Threads (same address space) are not protected from each other</a:t>
            </a:r>
          </a:p>
          <a:p>
            <a:pPr marL="990600" lvl="1" indent="-533400" eaLnBrk="1" hangingPunct="1"/>
            <a:r>
              <a:rPr lang="en-US" altLang="en-US" sz="3200" dirty="0" smtClean="0"/>
              <a:t>Require care from developers</a:t>
            </a:r>
          </a:p>
          <a:p>
            <a:pPr marL="609600" indent="-609600" algn="l" eaLnBrk="1" hangingPunct="1">
              <a:buFontTx/>
              <a:buChar char="•"/>
            </a:pPr>
            <a:endParaRPr lang="en-US" altLang="en-US" sz="3200" dirty="0" smtClean="0"/>
          </a:p>
          <a:p>
            <a:pPr marL="609600" indent="-609600" algn="l" eaLnBrk="1" hangingPunct="1">
              <a:buFontTx/>
              <a:buChar char="•"/>
            </a:pPr>
            <a:r>
              <a:rPr lang="en-US" altLang="en-US" sz="3200" dirty="0" smtClean="0"/>
              <a:t>Context switching is cheaper</a:t>
            </a:r>
          </a:p>
          <a:p>
            <a:pPr marL="609600" indent="-609600" algn="l" eaLnBrk="1" hangingPunct="1">
              <a:buFontTx/>
              <a:buChar char="•"/>
            </a:pPr>
            <a:endParaRPr lang="en-US" altLang="en-US" sz="3200" dirty="0" smtClean="0"/>
          </a:p>
          <a:p>
            <a:pPr marL="609600" indent="-609600" algn="l" eaLnBrk="1" hangingPunct="1">
              <a:buFontTx/>
              <a:buChar char="•"/>
            </a:pPr>
            <a:endParaRPr lang="en-US" altLang="en-US" sz="3200" dirty="0" smtClean="0"/>
          </a:p>
          <a:p>
            <a:pPr marL="990600" lvl="1" indent="-533400" eaLnBrk="1" hangingPunct="1">
              <a:buFontTx/>
              <a:buNone/>
            </a:pPr>
            <a:endParaRPr lang="en-US" alt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CA" smtClean="0"/>
              <a:pPr/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04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Threads versus Processes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266950"/>
            <a:ext cx="8382000" cy="3790950"/>
          </a:xfrm>
        </p:spPr>
        <p:txBody>
          <a:bodyPr>
            <a:normAutofit/>
          </a:bodyPr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 sz="3200" dirty="0" smtClean="0"/>
              <a:t>Traditional process executes a system call, it must block</a:t>
            </a:r>
          </a:p>
          <a:p>
            <a:pPr marL="609600" indent="-609600" algn="l" eaLnBrk="1" hangingPunct="1">
              <a:buFontTx/>
              <a:buChar char="•"/>
            </a:pPr>
            <a:endParaRPr lang="en-US" altLang="en-US" sz="3200" dirty="0" smtClean="0"/>
          </a:p>
          <a:p>
            <a:pPr marL="609600" indent="-609600" algn="l" eaLnBrk="1" hangingPunct="1">
              <a:buFontTx/>
              <a:buChar char="•"/>
            </a:pPr>
            <a:r>
              <a:rPr lang="en-US" altLang="en-US" sz="3200" dirty="0" smtClean="0"/>
              <a:t>A thread executes a system call, peer threads may still proceed</a:t>
            </a:r>
          </a:p>
          <a:p>
            <a:pPr marL="990600" lvl="1" indent="-533400" eaLnBrk="1" hangingPunct="1">
              <a:buFontTx/>
              <a:buNone/>
            </a:pPr>
            <a:endParaRPr lang="en-US" alt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CA" smtClean="0"/>
              <a:pPr/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0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POSIX Threads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Called  also </a:t>
            </a:r>
            <a:r>
              <a:rPr lang="en-CA" dirty="0" err="1" smtClean="0"/>
              <a:t>Pthreads</a:t>
            </a:r>
            <a:endParaRPr lang="en-CA" dirty="0" smtClean="0"/>
          </a:p>
          <a:p>
            <a:r>
              <a:rPr lang="en-CA" dirty="0" smtClean="0"/>
              <a:t>A standard programming interface  for threads in C</a:t>
            </a:r>
          </a:p>
          <a:p>
            <a:r>
              <a:rPr lang="en-CA" dirty="0"/>
              <a:t>IEEE POSIX 1003.1c </a:t>
            </a:r>
            <a:r>
              <a:rPr lang="en-CA" dirty="0" smtClean="0"/>
              <a:t>standard</a:t>
            </a:r>
          </a:p>
          <a:p>
            <a:endParaRPr lang="en-CA" dirty="0"/>
          </a:p>
          <a:p>
            <a:r>
              <a:rPr lang="en-CA" dirty="0" smtClean="0"/>
              <a:t>A </a:t>
            </a:r>
            <a:r>
              <a:rPr lang="en-CA" dirty="0"/>
              <a:t>nice tutorial at : https://computing.llnl.gov/tutorials/pthreads/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307" r="67500" b="11538"/>
          <a:stretch/>
        </p:blipFill>
        <p:spPr>
          <a:xfrm>
            <a:off x="2362200" y="185152"/>
            <a:ext cx="4572000" cy="65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6200" y="731838"/>
            <a:ext cx="9067800" cy="58213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pthread.h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*runner(void *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/* thread executed function */</a:t>
            </a:r>
          </a:p>
          <a:p>
            <a:pPr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shared {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flag; // flags the completion of the child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sum; 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shared s; // shared between parent and child threads</a:t>
            </a:r>
          </a:p>
          <a:p>
            <a:pPr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10206" y="54717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pex1.c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152400" y="655638"/>
            <a:ext cx="9677400" cy="57451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*runner(void *</a:t>
            </a:r>
            <a:r>
              <a:rPr lang="en-US" sz="2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upper =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None/>
            </a:pP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upper;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None/>
            </a:pP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buNone/>
            </a:pP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s.sum +=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    Child: sum is %d\n", s.sum);</a:t>
            </a:r>
          </a:p>
          <a:p>
            <a:pPr>
              <a:buNone/>
            </a:pP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None/>
            </a:pP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s.flag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// I am done</a:t>
            </a:r>
          </a:p>
          <a:p>
            <a:pPr>
              <a:buNone/>
            </a:pP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>
              <a:buNone/>
            </a:pP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endParaRPr lang="en-US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10206" y="54717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pex1.c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6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76200" y="503238"/>
            <a:ext cx="9296400" cy="57451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 (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pthread_attr_t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endParaRPr lang="en-US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pthread_attr_init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\\get default attributes</a:t>
            </a:r>
          </a:p>
          <a:p>
            <a:pPr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runner,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pPr>
              <a:buNone/>
            </a:pPr>
            <a:endParaRPr lang="en-US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s.sum = 0;</a:t>
            </a:r>
          </a:p>
          <a:p>
            <a:pPr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s.flag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buNone/>
            </a:pPr>
            <a:endParaRPr lang="en-US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 (!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s.flag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("Parent: sum is %d\n", s.sum);</a:t>
            </a:r>
          </a:p>
          <a:p>
            <a:pPr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tid,NULL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("Parent: Finally sum is %d\n", s.sum);</a:t>
            </a:r>
          </a:p>
          <a:p>
            <a:pPr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10206" y="54717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pex1.c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C and Assembly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C and Assembly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2577643"/>
            <a:ext cx="9119804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( "assembly code"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output operands /* optional */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input operands /* optional */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42663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000" r="61667" b="55740"/>
          <a:stretch/>
        </p:blipFill>
        <p:spPr>
          <a:xfrm>
            <a:off x="457200" y="1143000"/>
            <a:ext cx="82342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4027</TotalTime>
  <Words>2051</Words>
  <Application>Microsoft Office PowerPoint</Application>
  <PresentationFormat>On-screen Show (4:3)</PresentationFormat>
  <Paragraphs>736</Paragraphs>
  <Slides>93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3" baseType="lpstr">
      <vt:lpstr>Aharoni</vt:lpstr>
      <vt:lpstr>Arial</vt:lpstr>
      <vt:lpstr>Calibri</vt:lpstr>
      <vt:lpstr>Courier New</vt:lpstr>
      <vt:lpstr>Georgia</vt:lpstr>
      <vt:lpstr>Monotype Sorts</vt:lpstr>
      <vt:lpstr>Times New Roman</vt:lpstr>
      <vt:lpstr>Trebuchet MS</vt:lpstr>
      <vt:lpstr>Wingdings 2</vt:lpstr>
      <vt:lpstr>Urban</vt:lpstr>
      <vt:lpstr>II. A Crash Course in C</vt:lpstr>
      <vt:lpstr>Section 1 Objectives At the end of this section you will</vt:lpstr>
      <vt:lpstr>Outline</vt:lpstr>
      <vt:lpstr>Basics</vt:lpstr>
      <vt:lpstr>Example C Program</vt:lpstr>
      <vt:lpstr>Basic Data Types</vt:lpstr>
      <vt:lpstr>Conversion and Casting</vt:lpstr>
      <vt:lpstr>Basic Operators</vt:lpstr>
      <vt:lpstr>Functions</vt:lpstr>
      <vt:lpstr>Functions</vt:lpstr>
      <vt:lpstr>Value Parameters</vt:lpstr>
      <vt:lpstr>Reference Parameters</vt:lpstr>
      <vt:lpstr>Command-line Arguments</vt:lpstr>
      <vt:lpstr>Command-line Arguments</vt:lpstr>
      <vt:lpstr>PowerPoint Presentation</vt:lpstr>
      <vt:lpstr>Branching and Looping</vt:lpstr>
      <vt:lpstr>Comparison and Logical Operators</vt:lpstr>
      <vt:lpstr>If Statement</vt:lpstr>
      <vt:lpstr>Switch Statement</vt:lpstr>
      <vt:lpstr>Bitwise Operators</vt:lpstr>
      <vt:lpstr>Examples</vt:lpstr>
      <vt:lpstr>While Loop</vt:lpstr>
      <vt:lpstr>PowerPoint Presentation</vt:lpstr>
      <vt:lpstr>Do-While Loop</vt:lpstr>
      <vt:lpstr>For Loop</vt:lpstr>
      <vt:lpstr>PowerPoint Presentation</vt:lpstr>
      <vt:lpstr>continue and break</vt:lpstr>
      <vt:lpstr>Arrays</vt:lpstr>
      <vt:lpstr>Arrays</vt:lpstr>
      <vt:lpstr>PowerPoint Presentation</vt:lpstr>
      <vt:lpstr>Pointers</vt:lpstr>
      <vt:lpstr>Pointers</vt:lpstr>
      <vt:lpstr>Pointers Example</vt:lpstr>
      <vt:lpstr>Pointers Example</vt:lpstr>
      <vt:lpstr>Arrays and Pointers</vt:lpstr>
      <vt:lpstr>PowerPoint Presentation</vt:lpstr>
      <vt:lpstr>Pointer Arithmetic</vt:lpstr>
      <vt:lpstr>PowerPoint Presentation</vt:lpstr>
      <vt:lpstr>PowerPoint Presentation</vt:lpstr>
      <vt:lpstr>PowerPoint Presentation</vt:lpstr>
      <vt:lpstr>Pointer Arithmetic</vt:lpstr>
      <vt:lpstr>Pointer Arithmetic Examples</vt:lpstr>
      <vt:lpstr>Pointer Arithmetic Examples</vt:lpstr>
      <vt:lpstr>Your Turn</vt:lpstr>
      <vt:lpstr>Examples of Operations on Pointers</vt:lpstr>
      <vt:lpstr>Examples of Operations on Pointers</vt:lpstr>
      <vt:lpstr>Examples of Operations on Pointers</vt:lpstr>
      <vt:lpstr>Strings</vt:lpstr>
      <vt:lpstr>Pointers to Functions</vt:lpstr>
      <vt:lpstr>Pointers to Functions</vt:lpstr>
      <vt:lpstr>Structures</vt:lpstr>
      <vt:lpstr>Structures</vt:lpstr>
      <vt:lpstr>Unions</vt:lpstr>
      <vt:lpstr>Memory Allocation</vt:lpstr>
      <vt:lpstr>Memory Allocation</vt:lpstr>
      <vt:lpstr>ptr = malloc(size)</vt:lpstr>
      <vt:lpstr>Allocating a buffer ot 1024 floats</vt:lpstr>
      <vt:lpstr>ptr = alloc(size)</vt:lpstr>
      <vt:lpstr>ptr = realloc(ptr,newSize)</vt:lpstr>
      <vt:lpstr>ptr = calloc(n,objSize)</vt:lpstr>
      <vt:lpstr>free(ptr)</vt:lpstr>
      <vt:lpstr>Files</vt:lpstr>
      <vt:lpstr>Files</vt:lpstr>
      <vt:lpstr>Files</vt:lpstr>
      <vt:lpstr>PowerPoint Presentation</vt:lpstr>
      <vt:lpstr>PowerPoint Presentation</vt:lpstr>
      <vt:lpstr>PowerPoint Presentation</vt:lpstr>
      <vt:lpstr>Processes</vt:lpstr>
      <vt:lpstr>Processes</vt:lpstr>
      <vt:lpstr>PowerPoint Presentation</vt:lpstr>
      <vt:lpstr>PowerPoint Presentation</vt:lpstr>
      <vt:lpstr>PowerPoint Presentation</vt:lpstr>
      <vt:lpstr>Failed Fork()</vt:lpstr>
      <vt:lpstr>PowerPoint Presentation</vt:lpstr>
      <vt:lpstr>Successful Fork()</vt:lpstr>
      <vt:lpstr>PowerPoint Presentation</vt:lpstr>
      <vt:lpstr>Child Process</vt:lpstr>
      <vt:lpstr>Parent Process</vt:lpstr>
      <vt:lpstr>PowerPoint Presentation</vt:lpstr>
      <vt:lpstr>POSIX Threads</vt:lpstr>
      <vt:lpstr>Overhead of Processes</vt:lpstr>
      <vt:lpstr>Threads enhance the process concept</vt:lpstr>
      <vt:lpstr>Advantages of Threads</vt:lpstr>
      <vt:lpstr>Threads versus Processes</vt:lpstr>
      <vt:lpstr>Threads versus Processes</vt:lpstr>
      <vt:lpstr>POSIX Threads</vt:lpstr>
      <vt:lpstr>PowerPoint Presentation</vt:lpstr>
      <vt:lpstr>PowerPoint Presentation</vt:lpstr>
      <vt:lpstr>PowerPoint Presentation</vt:lpstr>
      <vt:lpstr>PowerPoint Presentation</vt:lpstr>
      <vt:lpstr>Mixing C and Assembly</vt:lpstr>
      <vt:lpstr>Mixing C and Assembly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Architecture</dc:title>
  <dc:creator>jalal</dc:creator>
  <cp:lastModifiedBy>Jalal Kawash</cp:lastModifiedBy>
  <cp:revision>143</cp:revision>
  <dcterms:created xsi:type="dcterms:W3CDTF">2006-08-16T00:00:00Z</dcterms:created>
  <dcterms:modified xsi:type="dcterms:W3CDTF">2019-05-30T19:50:56Z</dcterms:modified>
</cp:coreProperties>
</file>