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303" r:id="rId4"/>
    <p:sldId id="304" r:id="rId5"/>
    <p:sldId id="308" r:id="rId6"/>
    <p:sldId id="376" r:id="rId7"/>
    <p:sldId id="305" r:id="rId8"/>
    <p:sldId id="306" r:id="rId9"/>
    <p:sldId id="309" r:id="rId10"/>
    <p:sldId id="350" r:id="rId11"/>
    <p:sldId id="349" r:id="rId12"/>
    <p:sldId id="351" r:id="rId13"/>
    <p:sldId id="377" r:id="rId14"/>
    <p:sldId id="358" r:id="rId15"/>
    <p:sldId id="359" r:id="rId16"/>
    <p:sldId id="364" r:id="rId17"/>
    <p:sldId id="366" r:id="rId18"/>
    <p:sldId id="368" r:id="rId19"/>
    <p:sldId id="367" r:id="rId20"/>
    <p:sldId id="370" r:id="rId21"/>
    <p:sldId id="372" r:id="rId22"/>
    <p:sldId id="375" r:id="rId23"/>
    <p:sldId id="3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0A756-CD58-48FE-9D97-443D859A7216}" type="datetimeFigureOut">
              <a:rPr lang="en-CA" smtClean="0"/>
              <a:pPr/>
              <a:t>2019-05-30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65869-170B-4960-A114-CCA75CC0798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2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503A397-6CFC-4DBE-B650-3818733CCAE6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1FF7-49C4-4A29-B093-1E269E8695D7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3336-58CF-4F00-8A08-95D1EF074389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71AC-8F2B-4488-9C07-8EA6D6444FFC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BE26-9C98-41D3-A2D5-DC52D50AB8E5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774E-9AD7-43CF-99BA-F3B2DDD06D68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4ADD63-EC97-48DB-A711-301D342A3BE4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DF4140-9DB0-4EA0-AD2F-2130E6D2C3E5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B0E-6EA6-4241-B2C4-FED48A78658B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35A0-B072-4840-9E9E-52EF6069C3F6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9640-BAEC-4122-8042-CC2949CE1807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B0D3E28-215A-47D0-9791-F0F40858D8DB}" type="datetime1">
              <a:rPr lang="en-US" smtClean="0"/>
              <a:pPr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i="1" dirty="0" smtClean="0"/>
              <a:t>Super Nintendo Entertainment System (SNES) Controller</a:t>
            </a:r>
            <a:endParaRPr lang="en-CA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Jalal </a:t>
            </a:r>
            <a:r>
              <a:rPr lang="en-CA" dirty="0" err="1" smtClean="0"/>
              <a:t>Kawash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75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Recall GPFSEL{n}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96200" y="3293172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0-2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7010400" y="3293172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3-5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324600" y="3293172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6-8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5627571" y="3293172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9-11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953000" y="3293172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12-14</a:t>
            </a:r>
            <a:endParaRPr lang="en-CA" sz="1600" dirty="0"/>
          </a:p>
        </p:txBody>
      </p:sp>
      <p:sp>
        <p:nvSpPr>
          <p:cNvPr id="10" name="Rectangle 9"/>
          <p:cNvSpPr/>
          <p:nvPr/>
        </p:nvSpPr>
        <p:spPr>
          <a:xfrm>
            <a:off x="4267200" y="3293172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15-17</a:t>
            </a:r>
            <a:endParaRPr lang="en-CA" sz="1600" dirty="0"/>
          </a:p>
        </p:txBody>
      </p:sp>
      <p:sp>
        <p:nvSpPr>
          <p:cNvPr id="11" name="Rectangle 10"/>
          <p:cNvSpPr/>
          <p:nvPr/>
        </p:nvSpPr>
        <p:spPr>
          <a:xfrm>
            <a:off x="3581400" y="3293172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18-20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2895600" y="3293172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21-23</a:t>
            </a:r>
            <a:endParaRPr lang="en-CA" sz="1400" dirty="0"/>
          </a:p>
        </p:txBody>
      </p:sp>
      <p:sp>
        <p:nvSpPr>
          <p:cNvPr id="13" name="Rectangle 12"/>
          <p:cNvSpPr/>
          <p:nvPr/>
        </p:nvSpPr>
        <p:spPr>
          <a:xfrm>
            <a:off x="2209800" y="3287557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24-26</a:t>
            </a:r>
            <a:endParaRPr lang="en-CA" sz="1400" dirty="0"/>
          </a:p>
        </p:txBody>
      </p:sp>
      <p:sp>
        <p:nvSpPr>
          <p:cNvPr id="14" name="Rectangle 13"/>
          <p:cNvSpPr/>
          <p:nvPr/>
        </p:nvSpPr>
        <p:spPr>
          <a:xfrm>
            <a:off x="1524000" y="3287557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27-29</a:t>
            </a:r>
            <a:endParaRPr lang="en-CA" sz="1400" dirty="0"/>
          </a:p>
        </p:txBody>
      </p:sp>
      <p:sp>
        <p:nvSpPr>
          <p:cNvPr id="15" name="Rectangle 14"/>
          <p:cNvSpPr/>
          <p:nvPr/>
        </p:nvSpPr>
        <p:spPr>
          <a:xfrm>
            <a:off x="822158" y="3287557"/>
            <a:ext cx="6858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30-31</a:t>
            </a:r>
            <a:endParaRPr lang="en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655" y="3773269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reserved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-32886" y="291822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GPIOFSEL{n}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7772400" y="3773269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{n}0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7110783" y="3773269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{n}1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6357960" y="3773269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{n}2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5710026" y="37732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{n}3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4993110" y="3773269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{n}4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4331546" y="3750372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{n}5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3625856" y="3750372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{n}6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2928995" y="375037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{n}7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2222340" y="3750372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{n}8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1529615" y="3750372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Pin </a:t>
            </a:r>
          </a:p>
          <a:p>
            <a:r>
              <a:rPr lang="en-CA" dirty="0" smtClean="0"/>
              <a:t>{n}9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39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SNES – CLOCK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Set GPIO pin 11 (CLK) to output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it-IT" dirty="0">
                <a:latin typeface="Courier"/>
                <a:cs typeface="Courier"/>
              </a:rPr>
              <a:t>#define     CLK         11</a:t>
            </a:r>
          </a:p>
          <a:p>
            <a:pPr marL="109728" indent="0">
              <a:buNone/>
            </a:pPr>
            <a:r>
              <a:rPr lang="it-IT" dirty="0">
                <a:latin typeface="Courier"/>
                <a:cs typeface="Courier"/>
              </a:rPr>
              <a:t>#define     LAT         9</a:t>
            </a:r>
          </a:p>
          <a:p>
            <a:pPr marL="109728" indent="0">
              <a:buNone/>
            </a:pPr>
            <a:r>
              <a:rPr lang="it-IT" dirty="0">
                <a:latin typeface="Courier"/>
                <a:cs typeface="Courier"/>
              </a:rPr>
              <a:t>#define     DAT         10</a:t>
            </a:r>
          </a:p>
          <a:p>
            <a:pPr marL="109728" indent="0">
              <a:buNone/>
            </a:pPr>
            <a:endParaRPr lang="fi-FI" dirty="0">
              <a:latin typeface="Courier"/>
              <a:cs typeface="Courier"/>
            </a:endParaRPr>
          </a:p>
          <a:p>
            <a:pPr marL="109728" indent="0">
              <a:buNone/>
            </a:pPr>
            <a:endParaRPr lang="fi-FI" dirty="0">
              <a:latin typeface="Courier"/>
              <a:cs typeface="Courier"/>
            </a:endParaRPr>
          </a:p>
          <a:p>
            <a:pPr marL="109728" indent="0">
              <a:buNone/>
            </a:pPr>
            <a:r>
              <a:rPr lang="fi-FI" dirty="0" smtClean="0">
                <a:latin typeface="Courier"/>
                <a:cs typeface="Courier"/>
              </a:rPr>
              <a:t>INP_GPIO</a:t>
            </a:r>
            <a:r>
              <a:rPr lang="fi-FI" dirty="0">
                <a:latin typeface="Courier"/>
                <a:cs typeface="Courier"/>
              </a:rPr>
              <a:t>( CLK );</a:t>
            </a:r>
            <a:endParaRPr lang="en-US" dirty="0" smtClean="0"/>
          </a:p>
          <a:p>
            <a:pPr marL="109728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8" name="Picture 27" descr="http://www.raspberrypi-spy.co.uk/wp-content/uploads/2012/09/Raspberry-Pi-GPIO-Layout-Revision-2.png"/>
          <p:cNvPicPr>
            <a:picLocks noChangeAspect="1" noChangeArrowheads="1"/>
          </p:cNvPicPr>
          <p:nvPr/>
        </p:nvPicPr>
        <p:blipFill rotWithShape="1">
          <a:blip r:embed="rId2" cstate="print"/>
          <a:srcRect l="66541" t="50000" r="11717"/>
          <a:stretch/>
        </p:blipFill>
        <p:spPr bwMode="auto">
          <a:xfrm>
            <a:off x="7209322" y="3733800"/>
            <a:ext cx="1934678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Similarly,</a:t>
            </a:r>
          </a:p>
          <a:p>
            <a:r>
              <a:rPr lang="en-US" dirty="0" smtClean="0"/>
              <a:t>Set GPIO pin 9 (LATCH) to output</a:t>
            </a:r>
          </a:p>
          <a:p>
            <a:r>
              <a:rPr lang="en-US" dirty="0" smtClean="0"/>
              <a:t>Set GPIO pin 10 (DATA) to input (code 0)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fi-FI" dirty="0">
                <a:latin typeface="Courier"/>
                <a:cs typeface="Courier"/>
              </a:rPr>
              <a:t>INP_GPIO( LAT ); </a:t>
            </a:r>
            <a:endParaRPr lang="fi-FI" dirty="0" smtClean="0">
              <a:latin typeface="Courier"/>
              <a:cs typeface="Courier"/>
            </a:endParaRPr>
          </a:p>
          <a:p>
            <a:pPr marL="109728" indent="0">
              <a:buNone/>
            </a:pPr>
            <a:r>
              <a:rPr lang="fi-FI" dirty="0" smtClean="0">
                <a:latin typeface="Courier"/>
                <a:cs typeface="Courier"/>
              </a:rPr>
              <a:t>OUT_GPIO</a:t>
            </a:r>
            <a:r>
              <a:rPr lang="fi-FI" dirty="0">
                <a:latin typeface="Courier"/>
                <a:cs typeface="Courier"/>
              </a:rPr>
              <a:t>( LAT );</a:t>
            </a:r>
          </a:p>
          <a:p>
            <a:pPr marL="109728" indent="0">
              <a:buNone/>
            </a:pPr>
            <a:r>
              <a:rPr lang="fi-FI" dirty="0" smtClean="0">
                <a:latin typeface="Courier"/>
                <a:cs typeface="Courier"/>
              </a:rPr>
              <a:t>INP_GPIO</a:t>
            </a:r>
            <a:r>
              <a:rPr lang="fi-FI" dirty="0">
                <a:latin typeface="Courier"/>
                <a:cs typeface="Courier"/>
              </a:rPr>
              <a:t>( DAT );        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8" name="Picture 27" descr="http://www.raspberrypi-spy.co.uk/wp-content/uploads/2012/09/Raspberry-Pi-GPIO-Layout-Revision-2.png"/>
          <p:cNvPicPr>
            <a:picLocks noChangeAspect="1" noChangeArrowheads="1"/>
          </p:cNvPicPr>
          <p:nvPr/>
        </p:nvPicPr>
        <p:blipFill rotWithShape="1">
          <a:blip r:embed="rId2" cstate="print"/>
          <a:srcRect l="66541" t="50000" r="11717"/>
          <a:stretch/>
        </p:blipFill>
        <p:spPr bwMode="auto">
          <a:xfrm>
            <a:off x="6781800" y="838200"/>
            <a:ext cx="1934678" cy="2095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8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2895600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urier"/>
                <a:cs typeface="Courier"/>
              </a:rPr>
              <a:t>#</a:t>
            </a:r>
            <a:r>
              <a:rPr lang="it-IT" dirty="0" err="1">
                <a:latin typeface="Courier"/>
                <a:cs typeface="Courier"/>
              </a:rPr>
              <a:t>define</a:t>
            </a:r>
            <a:r>
              <a:rPr lang="it-IT" dirty="0">
                <a:latin typeface="Courier"/>
                <a:cs typeface="Courier"/>
              </a:rPr>
              <a:t>     CLK         11</a:t>
            </a:r>
          </a:p>
          <a:p>
            <a:r>
              <a:rPr lang="it-IT" dirty="0">
                <a:latin typeface="Courier"/>
                <a:cs typeface="Courier"/>
              </a:rPr>
              <a:t>#</a:t>
            </a:r>
            <a:r>
              <a:rPr lang="it-IT" dirty="0" err="1">
                <a:latin typeface="Courier"/>
                <a:cs typeface="Courier"/>
              </a:rPr>
              <a:t>define</a:t>
            </a:r>
            <a:r>
              <a:rPr lang="it-IT" dirty="0">
                <a:latin typeface="Courier"/>
                <a:cs typeface="Courier"/>
              </a:rPr>
              <a:t>     LAT         9</a:t>
            </a:r>
          </a:p>
          <a:p>
            <a:r>
              <a:rPr lang="it-IT" dirty="0">
                <a:latin typeface="Courier"/>
                <a:cs typeface="Courier"/>
              </a:rPr>
              <a:t>#</a:t>
            </a:r>
            <a:r>
              <a:rPr lang="it-IT" dirty="0" err="1">
                <a:latin typeface="Courier"/>
                <a:cs typeface="Courier"/>
              </a:rPr>
              <a:t>define</a:t>
            </a:r>
            <a:r>
              <a:rPr lang="it-IT" dirty="0">
                <a:latin typeface="Courier"/>
                <a:cs typeface="Courier"/>
              </a:rPr>
              <a:t>     DAT         10</a:t>
            </a:r>
          </a:p>
          <a:p>
            <a:endParaRPr lang="fi-FI" dirty="0" smtClean="0">
              <a:latin typeface="Courier"/>
              <a:cs typeface="Courier"/>
            </a:endParaRP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 smtClean="0">
                <a:latin typeface="Courier"/>
                <a:cs typeface="Courier"/>
              </a:rPr>
              <a:t>void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initSNES</a:t>
            </a:r>
            <a:r>
              <a:rPr lang="fi-FI" dirty="0">
                <a:latin typeface="Courier"/>
                <a:cs typeface="Courier"/>
              </a:rPr>
              <a:t>() {</a:t>
            </a:r>
          </a:p>
          <a:p>
            <a:r>
              <a:rPr lang="fi-FI" dirty="0">
                <a:latin typeface="Courier"/>
                <a:cs typeface="Courier"/>
              </a:rPr>
              <a:t>    INP_GPIO( CLK );        // CLK</a:t>
            </a:r>
          </a:p>
          <a:p>
            <a:r>
              <a:rPr lang="fi-FI" dirty="0">
                <a:latin typeface="Courier"/>
                <a:cs typeface="Courier"/>
              </a:rPr>
              <a:t>    OUT_GPIO( CLK );</a:t>
            </a:r>
          </a:p>
          <a:p>
            <a:r>
              <a:rPr lang="fi-FI" dirty="0">
                <a:latin typeface="Courier"/>
                <a:cs typeface="Courier"/>
              </a:rPr>
              <a:t>    INP_GPIO( LAT );        // LATCH</a:t>
            </a:r>
          </a:p>
          <a:p>
            <a:r>
              <a:rPr lang="fi-FI" dirty="0">
                <a:latin typeface="Courier"/>
                <a:cs typeface="Courier"/>
              </a:rPr>
              <a:t>    OUT_GPIO( LAT );</a:t>
            </a:r>
          </a:p>
          <a:p>
            <a:r>
              <a:rPr lang="fi-FI" dirty="0">
                <a:latin typeface="Courier"/>
                <a:cs typeface="Courier"/>
              </a:rPr>
              <a:t>    INP_GPIO( DAT );        // DATA</a:t>
            </a:r>
          </a:p>
          <a:p>
            <a:r>
              <a:rPr lang="fi-FI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85947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#define GPIO_BASE   </a:t>
            </a:r>
            <a:r>
              <a:rPr lang="en-US" sz="1200" dirty="0" smtClean="0">
                <a:latin typeface="Courier"/>
                <a:cs typeface="Courier"/>
              </a:rPr>
              <a:t>0x3F200000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static unsigned *</a:t>
            </a:r>
            <a:r>
              <a:rPr lang="en-US" sz="1200" dirty="0" err="1">
                <a:latin typeface="Courier"/>
                <a:cs typeface="Courier"/>
              </a:rPr>
              <a:t>gpio</a:t>
            </a:r>
            <a:r>
              <a:rPr lang="en-US" sz="1200" dirty="0">
                <a:latin typeface="Courier"/>
                <a:cs typeface="Courier"/>
              </a:rPr>
              <a:t> = (unsigned*)GPIO_BASE;          // GPIO base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// GPIO setup macros. Always use INP_GPIO(x) before using OUT_GPIO(x) or SET_GPIO_ALT(</a:t>
            </a:r>
            <a:r>
              <a:rPr lang="en-US" sz="1200" dirty="0" err="1">
                <a:latin typeface="Courier"/>
                <a:cs typeface="Courier"/>
              </a:rPr>
              <a:t>x,y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#define INP_GPIO(g) *(</a:t>
            </a:r>
            <a:r>
              <a:rPr lang="en-US" sz="1200" dirty="0" err="1">
                <a:latin typeface="Courier"/>
                <a:cs typeface="Courier"/>
              </a:rPr>
              <a:t>gpio</a:t>
            </a:r>
            <a:r>
              <a:rPr lang="en-US" sz="1200" dirty="0">
                <a:latin typeface="Courier"/>
                <a:cs typeface="Courier"/>
              </a:rPr>
              <a:t>+((g)/10)) &amp;= ~(7&lt;&lt;(((g)%10)*3))</a:t>
            </a:r>
          </a:p>
          <a:p>
            <a:r>
              <a:rPr lang="en-US" sz="1200" dirty="0">
                <a:latin typeface="Courier"/>
                <a:cs typeface="Courier"/>
              </a:rPr>
              <a:t>#define OUT_GPIO(g) *(</a:t>
            </a:r>
            <a:r>
              <a:rPr lang="en-US" sz="1200" dirty="0" err="1">
                <a:latin typeface="Courier"/>
                <a:cs typeface="Courier"/>
              </a:rPr>
              <a:t>gpio</a:t>
            </a:r>
            <a:r>
              <a:rPr lang="en-US" sz="1200" dirty="0">
                <a:latin typeface="Courier"/>
                <a:cs typeface="Courier"/>
              </a:rPr>
              <a:t>+((g)/10)) |= (1&lt;&lt;(((g)%10)*3))</a:t>
            </a:r>
          </a:p>
          <a:p>
            <a:r>
              <a:rPr lang="en-US" sz="1200" dirty="0">
                <a:latin typeface="Courier"/>
                <a:cs typeface="Courier"/>
              </a:rPr>
              <a:t>#define SET_GPIO_ALT(</a:t>
            </a:r>
            <a:r>
              <a:rPr lang="en-US" sz="1200" dirty="0" err="1">
                <a:latin typeface="Courier"/>
                <a:cs typeface="Courier"/>
              </a:rPr>
              <a:t>g,a</a:t>
            </a:r>
            <a:r>
              <a:rPr lang="en-US" sz="1200" dirty="0">
                <a:latin typeface="Courier"/>
                <a:cs typeface="Courier"/>
              </a:rPr>
              <a:t>) *(</a:t>
            </a:r>
            <a:r>
              <a:rPr lang="en-US" sz="1200" dirty="0" err="1">
                <a:latin typeface="Courier"/>
                <a:cs typeface="Courier"/>
              </a:rPr>
              <a:t>gpio</a:t>
            </a:r>
            <a:r>
              <a:rPr lang="en-US" sz="1200" dirty="0">
                <a:latin typeface="Courier"/>
                <a:cs typeface="Courier"/>
              </a:rPr>
              <a:t>+(((g)/10))) |= (((a)&lt;=3?(a)+4:(a)==4?3:2)&lt;&lt;(((g)%10)*3))</a:t>
            </a:r>
          </a:p>
        </p:txBody>
      </p:sp>
    </p:spTree>
    <p:extLst>
      <p:ext uri="{BB962C8B-B14F-4D97-AF65-F5344CB8AC3E}">
        <p14:creationId xmlns:p14="http://schemas.microsoft.com/office/powerpoint/2010/main" val="41986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Communication Protocol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LATCH is used to instruct the SNES to sample and latch buttons</a:t>
            </a:r>
          </a:p>
          <a:p>
            <a:pPr lvl="1"/>
            <a:r>
              <a:rPr lang="en-CA" dirty="0" smtClean="0"/>
              <a:t>Which buttons are pressed</a:t>
            </a:r>
          </a:p>
          <a:p>
            <a:pPr lvl="1"/>
            <a:r>
              <a:rPr lang="en-CA" dirty="0" smtClean="0"/>
              <a:t>Latched in a register</a:t>
            </a:r>
          </a:p>
          <a:p>
            <a:r>
              <a:rPr lang="en-CA" dirty="0" smtClean="0"/>
              <a:t>CLOCK line is used to synchronize serial signal sent from SNES to the core</a:t>
            </a:r>
          </a:p>
          <a:p>
            <a:r>
              <a:rPr lang="en-CA" dirty="0" smtClean="0"/>
              <a:t>DATA line is used to read the serialized latched register representing button sampling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Communication Protocol (1) </a:t>
            </a:r>
            <a:br>
              <a:rPr lang="en-CA" dirty="0" smtClean="0"/>
            </a:br>
            <a:r>
              <a:rPr lang="en-CA" dirty="0" smtClean="0"/>
              <a:t>Core Asks for a report on buttons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447800"/>
            <a:ext cx="9906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Core</a:t>
            </a: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8077200" y="1447800"/>
            <a:ext cx="9906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SNES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1066800" y="2443651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7772400" y="2443651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990600" y="26786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LATCH</a:t>
            </a:r>
            <a:endParaRPr lang="en-CA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0" y="26786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LATCH</a:t>
            </a:r>
            <a:endParaRPr lang="en-CA" b="1" dirty="0">
              <a:solidFill>
                <a:srgbClr val="00B0F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81238" y="42672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90600" y="44958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CLOCK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66800" y="6230315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90600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030A0"/>
                </a:solidFill>
              </a:rPr>
              <a:t>DATA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72399" y="4267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086600" y="45074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CLOCK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72399" y="6230315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7239000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030A0"/>
                </a:solidFill>
              </a:rPr>
              <a:t>DATA</a:t>
            </a:r>
            <a:endParaRPr lang="en-CA" b="1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>
          <a:xfrm>
            <a:off x="1371600" y="2596051"/>
            <a:ext cx="6400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69872" y="17642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12</a:t>
            </a:r>
            <a:r>
              <a:rPr lang="en-CA" dirty="0">
                <a:sym typeface="Symbol"/>
              </a:rPr>
              <a:t></a:t>
            </a:r>
            <a:r>
              <a:rPr lang="en-CA" dirty="0" smtClean="0">
                <a:sym typeface="Symbol"/>
              </a:rPr>
              <a:t>s</a:t>
            </a:r>
            <a:endParaRPr lang="en-CA" dirty="0"/>
          </a:p>
        </p:txBody>
      </p:sp>
      <p:cxnSp>
        <p:nvCxnSpPr>
          <p:cNvPr id="25" name="Straight Arrow Connector 24"/>
          <p:cNvCxnSpPr>
            <a:stCxn id="11" idx="6"/>
            <a:endCxn id="15" idx="2"/>
          </p:cNvCxnSpPr>
          <p:nvPr/>
        </p:nvCxnSpPr>
        <p:spPr>
          <a:xfrm>
            <a:off x="1386038" y="4419600"/>
            <a:ext cx="638636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400475" y="2133600"/>
            <a:ext cx="1623062" cy="381000"/>
            <a:chOff x="1400475" y="1447800"/>
            <a:chExt cx="1623062" cy="38100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947913" y="1447800"/>
              <a:ext cx="0" cy="3810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928663" y="1447800"/>
              <a:ext cx="56668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476100" y="1447800"/>
              <a:ext cx="0" cy="38100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56850" y="1828800"/>
              <a:ext cx="56668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400475" y="1828800"/>
              <a:ext cx="56668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1943500" y="2514600"/>
            <a:ext cx="0" cy="14478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476100" y="2514600"/>
            <a:ext cx="0" cy="14478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57018" y="3962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37768" y="3962400"/>
            <a:ext cx="88163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409580" y="4343400"/>
            <a:ext cx="56668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Communication Protocol (2)</a:t>
            </a:r>
            <a:br>
              <a:rPr lang="en-CA" dirty="0" smtClean="0"/>
            </a:br>
            <a:r>
              <a:rPr lang="en-CA" dirty="0" smtClean="0"/>
              <a:t>SNES Samples Buttons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983736"/>
          </a:xfrm>
        </p:spPr>
        <p:txBody>
          <a:bodyPr/>
          <a:lstStyle/>
          <a:p>
            <a:r>
              <a:rPr lang="en-CA" dirty="0"/>
              <a:t>Sampling buttons = creating a register representation of which buttons are pressed</a:t>
            </a:r>
          </a:p>
          <a:p>
            <a:r>
              <a:rPr lang="en-CA" dirty="0"/>
              <a:t>One bit for each button is </a:t>
            </a:r>
            <a:r>
              <a:rPr lang="en-CA" dirty="0" smtClean="0"/>
              <a:t>sufficient</a:t>
            </a:r>
          </a:p>
          <a:p>
            <a:pPr lvl="1"/>
            <a:r>
              <a:rPr lang="en-CA" dirty="0" smtClean="0"/>
              <a:t>Example</a:t>
            </a:r>
            <a:r>
              <a:rPr lang="en-CA" dirty="0"/>
              <a:t>: </a:t>
            </a:r>
            <a:r>
              <a:rPr lang="en-CA" dirty="0" smtClean="0"/>
              <a:t>1111101111100</a:t>
            </a:r>
          </a:p>
          <a:p>
            <a:pPr lvl="1"/>
            <a:r>
              <a:rPr lang="en-CA" dirty="0" smtClean="0"/>
              <a:t>Three </a:t>
            </a:r>
            <a:r>
              <a:rPr lang="en-CA" dirty="0"/>
              <a:t>buttons are pressed (buttons 0, 1, &amp; 7)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686800" cy="10698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Communication Protocol (3) </a:t>
            </a:r>
            <a:br>
              <a:rPr lang="en-CA" dirty="0" smtClean="0"/>
            </a:br>
            <a:r>
              <a:rPr lang="en-CA" dirty="0" smtClean="0"/>
              <a:t>Core pulses clock; SNES to sends report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447800"/>
            <a:ext cx="990600" cy="533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Core</a:t>
            </a: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8077200" y="1447800"/>
            <a:ext cx="9906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SNES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1066800" y="2443651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7772400" y="2443651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990600" y="26786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LATCH</a:t>
            </a:r>
            <a:endParaRPr lang="en-CA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0" y="26786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F0"/>
                </a:solidFill>
              </a:rPr>
              <a:t>LATCH</a:t>
            </a:r>
            <a:endParaRPr lang="en-CA" b="1" dirty="0">
              <a:solidFill>
                <a:srgbClr val="00B0F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81238" y="42672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90600" y="449580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CLOCK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66800" y="62484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990600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72399" y="4267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086600" y="45074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CLOCK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72399" y="6248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7239000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>
          <a:xfrm>
            <a:off x="1371600" y="2596051"/>
            <a:ext cx="6400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69872" y="17642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12</a:t>
            </a:r>
            <a:r>
              <a:rPr lang="en-CA" dirty="0">
                <a:sym typeface="Symbol"/>
              </a:rPr>
              <a:t></a:t>
            </a:r>
            <a:r>
              <a:rPr lang="en-CA" dirty="0" smtClean="0">
                <a:sym typeface="Symbol"/>
              </a:rPr>
              <a:t>s</a:t>
            </a:r>
            <a:endParaRPr lang="en-CA" dirty="0"/>
          </a:p>
        </p:txBody>
      </p:sp>
      <p:cxnSp>
        <p:nvCxnSpPr>
          <p:cNvPr id="25" name="Straight Arrow Connector 24"/>
          <p:cNvCxnSpPr>
            <a:stCxn id="11" idx="6"/>
            <a:endCxn id="15" idx="2"/>
          </p:cNvCxnSpPr>
          <p:nvPr/>
        </p:nvCxnSpPr>
        <p:spPr>
          <a:xfrm>
            <a:off x="1386038" y="4419600"/>
            <a:ext cx="638636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947913" y="2133600"/>
            <a:ext cx="0" cy="381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28663" y="2133600"/>
            <a:ext cx="56668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76100" y="2133600"/>
            <a:ext cx="0" cy="381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56850" y="2514600"/>
            <a:ext cx="436809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00475" y="2514600"/>
            <a:ext cx="56668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943500" y="2514600"/>
            <a:ext cx="0" cy="14478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476100" y="2596051"/>
            <a:ext cx="19250" cy="38862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57018" y="3962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37768" y="3962400"/>
            <a:ext cx="8024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409580" y="4343400"/>
            <a:ext cx="56668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732567" y="3962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23537" y="2596051"/>
            <a:ext cx="0" cy="38862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21934" y="4343400"/>
            <a:ext cx="3122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23537" y="3962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55688" y="438733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6</a:t>
            </a:r>
            <a:r>
              <a:rPr lang="en-CA" dirty="0" smtClean="0">
                <a:sym typeface="Symbol"/>
              </a:rPr>
              <a:t>s</a:t>
            </a:r>
            <a:endParaRPr lang="en-CA" dirty="0"/>
          </a:p>
        </p:txBody>
      </p:sp>
      <p:cxnSp>
        <p:nvCxnSpPr>
          <p:cNvPr id="47" name="Straight Arrow Connector 46"/>
          <p:cNvCxnSpPr>
            <a:stCxn id="17" idx="2"/>
            <a:endCxn id="13" idx="6"/>
          </p:cNvCxnSpPr>
          <p:nvPr/>
        </p:nvCxnSpPr>
        <p:spPr>
          <a:xfrm flipH="1">
            <a:off x="1371600" y="6400800"/>
            <a:ext cx="640079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40466" y="5943600"/>
            <a:ext cx="125250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503967" y="5943600"/>
            <a:ext cx="0" cy="3810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84368" y="6329916"/>
            <a:ext cx="56668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28854" y="5943600"/>
            <a:ext cx="0" cy="3810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90800" y="59436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566247" y="2596051"/>
            <a:ext cx="0" cy="38862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091453" y="2596051"/>
            <a:ext cx="19250" cy="38862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38890" y="2596051"/>
            <a:ext cx="0" cy="38862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81600" y="2596051"/>
            <a:ext cx="0" cy="38862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15000" y="2596051"/>
            <a:ext cx="19250" cy="38862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262437" y="2596051"/>
            <a:ext cx="0" cy="38862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05147" y="2596051"/>
            <a:ext cx="0" cy="388620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12904" y="5943600"/>
            <a:ext cx="56668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560134" y="5948916"/>
            <a:ext cx="0" cy="3810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7183" y="594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</a:rPr>
              <a:t>Y’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298134" y="3962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276868" y="4343400"/>
            <a:ext cx="3122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567838" y="3962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03699" y="3962400"/>
            <a:ext cx="3122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840999" y="3968811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19733" y="4349811"/>
            <a:ext cx="3122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110703" y="3968811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546564" y="3968811"/>
            <a:ext cx="3122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542681" y="6324600"/>
            <a:ext cx="56668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24704" y="59436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chemeClr val="accent4">
                    <a:lumMod val="75000"/>
                  </a:schemeClr>
                </a:solidFill>
              </a:rPr>
              <a:t>Sl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4369616" y="3962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48350" y="4343400"/>
            <a:ext cx="3122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639320" y="396240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104841" y="3962400"/>
            <a:ext cx="2780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081846" y="6324600"/>
            <a:ext cx="56668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20565" y="59489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</a:rPr>
              <a:t>St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4634793" y="5930669"/>
            <a:ext cx="0" cy="3810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906788" y="396617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885522" y="4347170"/>
            <a:ext cx="3122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176492" y="3966170"/>
            <a:ext cx="0" cy="381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42013" y="3966170"/>
            <a:ext cx="27804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34619" y="5936503"/>
            <a:ext cx="56668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48898" y="59365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’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180521" y="3968811"/>
            <a:ext cx="555745" cy="381000"/>
            <a:chOff x="5180521" y="3968811"/>
            <a:chExt cx="555745" cy="381000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5445296" y="3968811"/>
              <a:ext cx="0" cy="381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424030" y="4349811"/>
              <a:ext cx="31223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5715000" y="3968811"/>
              <a:ext cx="0" cy="381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180521" y="3968811"/>
              <a:ext cx="2780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/>
          <p:cNvCxnSpPr/>
          <p:nvPr/>
        </p:nvCxnSpPr>
        <p:spPr>
          <a:xfrm>
            <a:off x="5175226" y="5936503"/>
            <a:ext cx="56668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37220" y="598619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4">
                    <a:lumMod val="75000"/>
                  </a:schemeClr>
                </a:solidFill>
                <a:sym typeface="Wingdings"/>
              </a:rPr>
              <a:t></a:t>
            </a:r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’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5726323" y="3990979"/>
            <a:ext cx="555745" cy="381000"/>
            <a:chOff x="5180521" y="3968811"/>
            <a:chExt cx="555745" cy="381000"/>
          </a:xfrm>
        </p:grpSpPr>
        <p:cxnSp>
          <p:nvCxnSpPr>
            <p:cNvPr id="103" name="Straight Connector 102"/>
            <p:cNvCxnSpPr/>
            <p:nvPr/>
          </p:nvCxnSpPr>
          <p:spPr>
            <a:xfrm flipV="1">
              <a:off x="5445296" y="3968811"/>
              <a:ext cx="0" cy="381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424030" y="4349811"/>
              <a:ext cx="31223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715000" y="3968811"/>
              <a:ext cx="0" cy="381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180521" y="3968811"/>
              <a:ext cx="2780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5733740" y="5936503"/>
            <a:ext cx="556040" cy="35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808434" y="59861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’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6258261" y="3990979"/>
            <a:ext cx="555745" cy="381000"/>
            <a:chOff x="5180521" y="3968811"/>
            <a:chExt cx="555745" cy="381000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5445296" y="3968811"/>
              <a:ext cx="0" cy="381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424030" y="4349811"/>
              <a:ext cx="31223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15000" y="3968811"/>
              <a:ext cx="0" cy="381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180521" y="3968811"/>
              <a:ext cx="2780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 flipV="1">
            <a:off x="6269544" y="5948916"/>
            <a:ext cx="0" cy="38100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258261" y="6342757"/>
            <a:ext cx="56668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350272" y="598619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</a:t>
            </a:r>
            <a:endParaRPr lang="en-CA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72" grpId="0"/>
      <p:bldP spid="82" grpId="0"/>
      <p:bldP spid="88" grpId="0"/>
      <p:bldP spid="95" grpId="0"/>
      <p:bldP spid="101" grpId="0"/>
      <p:bldP spid="108" grpId="0"/>
      <p:bldP spid="1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Communication Protocol (3)</a:t>
            </a:r>
            <a:br>
              <a:rPr lang="en-CA" dirty="0" smtClean="0"/>
            </a:br>
            <a:r>
              <a:rPr lang="en-CA" dirty="0"/>
              <a:t>Core pulses clock; SNES to sends report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983736"/>
          </a:xfrm>
        </p:spPr>
        <p:txBody>
          <a:bodyPr/>
          <a:lstStyle/>
          <a:p>
            <a:r>
              <a:rPr lang="en-CA" dirty="0" smtClean="0"/>
              <a:t>Pulsing continues for 16 times</a:t>
            </a:r>
          </a:p>
          <a:p>
            <a:r>
              <a:rPr lang="en-CA" dirty="0" smtClean="0"/>
              <a:t>SNES has 12 buttons</a:t>
            </a:r>
          </a:p>
          <a:p>
            <a:pPr lvl="1"/>
            <a:r>
              <a:rPr lang="en-CA" dirty="0" smtClean="0"/>
              <a:t>First 12 pulses sample the buttons</a:t>
            </a:r>
          </a:p>
          <a:p>
            <a:r>
              <a:rPr lang="en-CA" dirty="0" smtClean="0"/>
              <a:t>Last 4 pulses are not used (always 1)</a:t>
            </a:r>
          </a:p>
          <a:p>
            <a:pPr lvl="1"/>
            <a:r>
              <a:rPr lang="en-CA" dirty="0" smtClean="0"/>
              <a:t>Reserved for future extensions</a:t>
            </a:r>
            <a:endParaRPr lang="en-CA" dirty="0"/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Communication Protocol (3)</a:t>
            </a:r>
            <a:endParaRPr lang="en-CA" dirty="0"/>
          </a:p>
        </p:txBody>
      </p:sp>
      <p:pic>
        <p:nvPicPr>
          <p:cNvPr id="1026" name="Picture 2" descr="http://homepages.inf.ed.ac.uk/group/sli_archive/slip0809_c/s0569996/img/snes_timin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" y="2927684"/>
            <a:ext cx="8974274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62600" y="5791200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From: homepages.inf.ed.ac.uk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SNES controller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CA" dirty="0" smtClean="0"/>
              <a:t>Reading from SNES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MOV buttons, #0 // register sampling buttons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err="1" smtClean="0"/>
              <a:t>writeGPIO</a:t>
            </a:r>
            <a:r>
              <a:rPr lang="en-CA" dirty="0" smtClean="0"/>
              <a:t>(CLOCK,#1)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err="1" smtClean="0"/>
              <a:t>writeGPIO</a:t>
            </a:r>
            <a:r>
              <a:rPr lang="en-CA" dirty="0" smtClean="0"/>
              <a:t>(LATCH,#1)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/>
              <a:t>w</a:t>
            </a:r>
            <a:r>
              <a:rPr lang="en-CA" dirty="0" smtClean="0"/>
              <a:t>ait(12</a:t>
            </a:r>
            <a:r>
              <a:rPr lang="en-CA" dirty="0" smtClean="0">
                <a:sym typeface="Symbol"/>
              </a:rPr>
              <a:t>s</a:t>
            </a:r>
            <a:r>
              <a:rPr lang="en-CA" dirty="0" smtClean="0"/>
              <a:t>)  // signal to SNES to sample buttons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err="1" smtClean="0"/>
              <a:t>writeGPIO</a:t>
            </a:r>
            <a:r>
              <a:rPr lang="en-CA" dirty="0" smtClean="0"/>
              <a:t>(LATCH,#0)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err="1" smtClean="0"/>
              <a:t>pulseLoop</a:t>
            </a:r>
            <a:r>
              <a:rPr lang="en-CA" dirty="0" smtClean="0"/>
              <a:t>:  // start pulsing to read from SNES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 err="1"/>
              <a:t>i</a:t>
            </a:r>
            <a:r>
              <a:rPr lang="en-CA" dirty="0" smtClean="0"/>
              <a:t> = 0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 smtClean="0"/>
              <a:t>wait(6</a:t>
            </a:r>
            <a:r>
              <a:rPr lang="en-CA" dirty="0" smtClean="0">
                <a:sym typeface="Symbol"/>
              </a:rPr>
              <a:t>s)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 err="1" smtClean="0">
                <a:sym typeface="Symbol"/>
              </a:rPr>
              <a:t>writeGPIO</a:t>
            </a:r>
            <a:r>
              <a:rPr lang="en-CA" dirty="0" smtClean="0">
                <a:sym typeface="Symbol"/>
              </a:rPr>
              <a:t>(CLOCK,#0) // falling edge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/>
              <a:t>wait(6</a:t>
            </a:r>
            <a:r>
              <a:rPr lang="en-CA" dirty="0">
                <a:sym typeface="Symbol"/>
              </a:rPr>
              <a:t>s)</a:t>
            </a:r>
            <a:endParaRPr lang="en-CA" dirty="0" smtClean="0">
              <a:sym typeface="Symbol"/>
            </a:endParaRPr>
          </a:p>
          <a:p>
            <a:pPr marL="916686" lvl="1" indent="-514350">
              <a:buFont typeface="+mj-lt"/>
              <a:buAutoNum type="arabicPeriod"/>
            </a:pPr>
            <a:r>
              <a:rPr lang="en-CA" dirty="0" err="1" smtClean="0">
                <a:sym typeface="Symbol"/>
              </a:rPr>
              <a:t>readGPIO</a:t>
            </a:r>
            <a:r>
              <a:rPr lang="en-CA" dirty="0" smtClean="0">
                <a:sym typeface="Symbol"/>
              </a:rPr>
              <a:t>(DATA, b) // read bit </a:t>
            </a:r>
            <a:r>
              <a:rPr lang="en-CA" dirty="0" err="1" smtClean="0">
                <a:sym typeface="Symbol"/>
              </a:rPr>
              <a:t>i</a:t>
            </a:r>
            <a:endParaRPr lang="en-CA" dirty="0" smtClean="0">
              <a:sym typeface="Symbol"/>
            </a:endParaRPr>
          </a:p>
          <a:p>
            <a:pPr marL="916686" lvl="1" indent="-514350">
              <a:buFont typeface="+mj-lt"/>
              <a:buAutoNum type="arabicPeriod"/>
            </a:pPr>
            <a:r>
              <a:rPr lang="en-CA" dirty="0" smtClean="0">
                <a:sym typeface="Symbol"/>
              </a:rPr>
              <a:t>buttons[</a:t>
            </a:r>
            <a:r>
              <a:rPr lang="en-CA" dirty="0" err="1" smtClean="0">
                <a:sym typeface="Symbol"/>
              </a:rPr>
              <a:t>i</a:t>
            </a:r>
            <a:r>
              <a:rPr lang="en-CA" dirty="0" smtClean="0">
                <a:sym typeface="Symbol"/>
              </a:rPr>
              <a:t>] = b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 err="1" smtClean="0"/>
              <a:t>writeGPIO</a:t>
            </a:r>
            <a:r>
              <a:rPr lang="en-CA" dirty="0" smtClean="0"/>
              <a:t>(CLOCK,#1) // rising edge; new cycle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 err="1" smtClean="0"/>
              <a:t>i</a:t>
            </a:r>
            <a:r>
              <a:rPr lang="en-CA" dirty="0" smtClean="0"/>
              <a:t>++  // next button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CA" dirty="0"/>
              <a:t>i</a:t>
            </a:r>
            <a:r>
              <a:rPr lang="en-CA" dirty="0" smtClean="0"/>
              <a:t>f (</a:t>
            </a:r>
            <a:r>
              <a:rPr lang="en-CA" dirty="0" err="1" smtClean="0"/>
              <a:t>i</a:t>
            </a:r>
            <a:r>
              <a:rPr lang="en-CA" dirty="0" smtClean="0"/>
              <a:t> &lt; 16) branch </a:t>
            </a:r>
            <a:r>
              <a:rPr lang="en-CA" dirty="0" err="1" smtClean="0"/>
              <a:t>pulseLoop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homepages.inf.ed.ac.uk/group/sli_archive/slip0809_c/s0569996/img/snes_timing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27566" r="1853" b="15515"/>
          <a:stretch/>
        </p:blipFill>
        <p:spPr bwMode="auto">
          <a:xfrm>
            <a:off x="336884" y="2133600"/>
            <a:ext cx="8699633" cy="132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362200" y="3657600"/>
            <a:ext cx="5943600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7179" y="3777734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16 iterations of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pulseLoop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76700" y="1447800"/>
            <a:ext cx="38100" cy="8382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3194" y="106162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One iteration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Timer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Address: 0x3F003004</a:t>
            </a:r>
          </a:p>
          <a:p>
            <a:r>
              <a:rPr lang="en-CA" dirty="0" smtClean="0"/>
              <a:t>CHI is the next register, containing the higher 32-bits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0" t="32776" r="8149" b="24487"/>
          <a:stretch/>
        </p:blipFill>
        <p:spPr bwMode="auto">
          <a:xfrm>
            <a:off x="304800" y="2057400"/>
            <a:ext cx="8437418" cy="273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5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CLO_REG 0x3F003004 </a:t>
            </a:r>
          </a:p>
          <a:p>
            <a:pPr marL="109728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*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(unsigned*)CLO_REG;</a:t>
            </a:r>
          </a:p>
          <a:p>
            <a:pPr marL="109728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c = *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+ 12; \\ micro Secs</a:t>
            </a:r>
          </a:p>
          <a:p>
            <a:pPr marL="109728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(c &gt; *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SNES Controller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2438400"/>
            <a:ext cx="7772400" cy="150971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572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1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Section 1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Section 1 Objectives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/>
              <a:t>At the end of this section you will</a:t>
            </a:r>
            <a:endParaRPr lang="en-CA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Understand the communication protocol of the SNES controller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Write programs to interact with the SNES controller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9848"/>
          </a:xfrm>
        </p:spPr>
        <p:txBody>
          <a:bodyPr/>
          <a:lstStyle/>
          <a:p>
            <a:r>
              <a:rPr lang="en-US" dirty="0" smtClean="0"/>
              <a:t>GPIO SNES Pins</a:t>
            </a:r>
            <a:endParaRPr lang="en-US" dirty="0"/>
          </a:p>
        </p:txBody>
      </p:sp>
      <p:pic>
        <p:nvPicPr>
          <p:cNvPr id="3" name="Picture 2" descr="http://www.raspberrypi-spy.co.uk/wp-content/uploads/2012/09/Raspberry-Pi-GPIO-Layout-Revision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98497" cy="4191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6006487" y="6324600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www.raspberrypi-spy.co.uk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52900" y="3171525"/>
            <a:ext cx="609600" cy="609600"/>
          </a:xfrm>
          <a:prstGeom prst="ellipse">
            <a:avLst/>
          </a:prstGeom>
          <a:solidFill>
            <a:srgbClr val="FFFF00">
              <a:alpha val="67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15225" y="3171525"/>
            <a:ext cx="609600" cy="609600"/>
          </a:xfrm>
          <a:prstGeom prst="ellipse">
            <a:avLst/>
          </a:prstGeom>
          <a:solidFill>
            <a:srgbClr val="FFFF00">
              <a:alpha val="67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76750" y="3172325"/>
            <a:ext cx="609600" cy="609600"/>
          </a:xfrm>
          <a:prstGeom prst="ellipse">
            <a:avLst/>
          </a:prstGeom>
          <a:solidFill>
            <a:srgbClr val="FFFF00">
              <a:alpha val="67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7500" y="5257800"/>
            <a:ext cx="6559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4475" y="5257800"/>
            <a:ext cx="6222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1400" y="5257800"/>
            <a:ext cx="6319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http://data.designspark.info/uploads/images/53bc258dc6c0425cb44870b50ab306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3159" r="34080" b="5308"/>
          <a:stretch/>
        </p:blipFill>
        <p:spPr bwMode="auto">
          <a:xfrm rot="5400000">
            <a:off x="888192" y="298369"/>
            <a:ext cx="6193171" cy="659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76600" y="609600"/>
            <a:ext cx="990600" cy="2057400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467600" y="632460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Ebay.com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438400"/>
            <a:ext cx="623146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SNES Button Numbers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69990"/>
              </p:ext>
            </p:extLst>
          </p:nvPr>
        </p:nvGraphicFramePr>
        <p:xfrm>
          <a:off x="914400" y="1676400"/>
          <a:ext cx="6324600" cy="494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591"/>
                <a:gridCol w="4116009"/>
              </a:tblGrid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 Number/ Clock Cycle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Start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Joy-pad</a:t>
                      </a:r>
                      <a:r>
                        <a:rPr lang="en-US" sz="1600" baseline="0" dirty="0" smtClean="0"/>
                        <a:t> UP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Joy-pad DOWN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Joy-pad LEFT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Joy-pad RIGHT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Left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Right</a:t>
                      </a:r>
                      <a:endParaRPr lang="en-US" sz="1600" dirty="0"/>
                    </a:p>
                  </a:txBody>
                  <a:tcPr/>
                </a:tc>
              </a:tr>
              <a:tr h="33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13-16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Unused</a:t>
                      </a:r>
                      <a:r>
                        <a:rPr lang="en-US" sz="1600" baseline="0" dirty="0" smtClean="0"/>
                        <a:t> – for future use (always high)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Clock Cycle Button Reported =========== =============== 1 B 2 Y 3 Select 4 Start 5 Up on joypad 6 Down on joypad 7 Left on joypad 8 Right on joypad 9 A 10 X 11 L 12 R 13 none (always high) 14 none (always high) 15 none (always high) 16 none (always high)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SNES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LATCH: latch line</a:t>
            </a:r>
          </a:p>
          <a:p>
            <a:pPr lvl="1"/>
            <a:r>
              <a:rPr lang="en-US" dirty="0" smtClean="0"/>
              <a:t>Used by the core to instruct the controller to latch the state of the buttons internally</a:t>
            </a:r>
          </a:p>
          <a:p>
            <a:pPr lvl="2"/>
            <a:r>
              <a:rPr lang="en-US" dirty="0" smtClean="0"/>
              <a:t>Which buttons on the controller are pressed</a:t>
            </a:r>
          </a:p>
          <a:p>
            <a:r>
              <a:rPr lang="en-US" dirty="0" smtClean="0"/>
              <a:t>CLOCK: clock line</a:t>
            </a:r>
          </a:p>
          <a:p>
            <a:pPr lvl="1"/>
            <a:r>
              <a:rPr lang="en-US" dirty="0" smtClean="0"/>
              <a:t>The core sends a clock signal of 16 intervals</a:t>
            </a:r>
          </a:p>
          <a:p>
            <a:pPr lvl="2"/>
            <a:r>
              <a:rPr lang="en-US" dirty="0" smtClean="0"/>
              <a:t>One for each button</a:t>
            </a:r>
          </a:p>
          <a:p>
            <a:pPr lvl="2"/>
            <a:r>
              <a:rPr lang="en-US" dirty="0" smtClean="0"/>
              <a:t>Interval 1 is for Button B; 2 for Y etc …</a:t>
            </a:r>
          </a:p>
          <a:p>
            <a:r>
              <a:rPr lang="en-US" dirty="0" smtClean="0"/>
              <a:t>DATA: data line</a:t>
            </a:r>
          </a:p>
          <a:p>
            <a:pPr lvl="1"/>
            <a:r>
              <a:rPr lang="en-US" dirty="0" smtClean="0"/>
              <a:t>Controller sends serial signal to core indicating which buttons are pressed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13965"/>
            <a:ext cx="53340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702" y="4090511"/>
            <a:ext cx="670891" cy="642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239947"/>
            <a:ext cx="649315" cy="4333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4660</TotalTime>
  <Words>847</Words>
  <Application>Microsoft Office PowerPoint</Application>
  <PresentationFormat>On-screen Show (4:3)</PresentationFormat>
  <Paragraphs>231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 Unicode MS</vt:lpstr>
      <vt:lpstr>Arial</vt:lpstr>
      <vt:lpstr>Calibri</vt:lpstr>
      <vt:lpstr>Courier</vt:lpstr>
      <vt:lpstr>Courier New</vt:lpstr>
      <vt:lpstr>Georgia</vt:lpstr>
      <vt:lpstr>Symbol</vt:lpstr>
      <vt:lpstr>Trebuchet MS</vt:lpstr>
      <vt:lpstr>Wingdings</vt:lpstr>
      <vt:lpstr>Wingdings 2</vt:lpstr>
      <vt:lpstr>Urban</vt:lpstr>
      <vt:lpstr>Super Nintendo Entertainment System (SNES) Controller</vt:lpstr>
      <vt:lpstr>Outline</vt:lpstr>
      <vt:lpstr>SNES Controller</vt:lpstr>
      <vt:lpstr>Section 1 Objectives At the end of this section you will</vt:lpstr>
      <vt:lpstr>GPIO SNES Pins</vt:lpstr>
      <vt:lpstr>PowerPoint Presentation</vt:lpstr>
      <vt:lpstr>The Controller</vt:lpstr>
      <vt:lpstr>SNES Button Numbers</vt:lpstr>
      <vt:lpstr>SNES Lines</vt:lpstr>
      <vt:lpstr>Recall GPFSEL{n}</vt:lpstr>
      <vt:lpstr>Initializing SNES – CLOCK line</vt:lpstr>
      <vt:lpstr>Initializing SNES</vt:lpstr>
      <vt:lpstr>PowerPoint Presentation</vt:lpstr>
      <vt:lpstr>Communication Protocol</vt:lpstr>
      <vt:lpstr>Communication Protocol (1)  Core Asks for a report on buttons</vt:lpstr>
      <vt:lpstr>Communication Protocol (2) SNES Samples Buttons</vt:lpstr>
      <vt:lpstr>Communication Protocol (3)  Core pulses clock; SNES to sends report</vt:lpstr>
      <vt:lpstr>Communication Protocol (3) Core pulses clock; SNES to sends report</vt:lpstr>
      <vt:lpstr>Communication Protocol (3)</vt:lpstr>
      <vt:lpstr>Reading from SNES</vt:lpstr>
      <vt:lpstr>PowerPoint Presentation</vt:lpstr>
      <vt:lpstr>System Timer</vt:lpstr>
      <vt:lpstr>Waiting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jalal</dc:creator>
  <cp:lastModifiedBy>Jalal Kawash</cp:lastModifiedBy>
  <cp:revision>388</cp:revision>
  <dcterms:created xsi:type="dcterms:W3CDTF">2006-08-16T00:00:00Z</dcterms:created>
  <dcterms:modified xsi:type="dcterms:W3CDTF">2019-05-30T20:16:28Z</dcterms:modified>
</cp:coreProperties>
</file>