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27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82" r:id="rId12"/>
    <p:sldId id="383" r:id="rId13"/>
    <p:sldId id="317" r:id="rId14"/>
    <p:sldId id="374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75" r:id="rId29"/>
    <p:sldId id="365" r:id="rId30"/>
    <p:sldId id="384" r:id="rId31"/>
    <p:sldId id="366" r:id="rId32"/>
    <p:sldId id="385" r:id="rId33"/>
    <p:sldId id="379" r:id="rId34"/>
    <p:sldId id="367" r:id="rId35"/>
    <p:sldId id="376" r:id="rId36"/>
    <p:sldId id="368" r:id="rId37"/>
    <p:sldId id="380" r:id="rId38"/>
    <p:sldId id="381" r:id="rId39"/>
    <p:sldId id="369" r:id="rId40"/>
    <p:sldId id="371" r:id="rId41"/>
    <p:sldId id="372" r:id="rId42"/>
    <p:sldId id="373" r:id="rId43"/>
    <p:sldId id="318" r:id="rId44"/>
    <p:sldId id="319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86" r:id="rId53"/>
    <p:sldId id="331" r:id="rId54"/>
    <p:sldId id="333" r:id="rId55"/>
    <p:sldId id="334" r:id="rId56"/>
    <p:sldId id="329" r:id="rId57"/>
    <p:sldId id="33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A756-CD58-48FE-9D97-443D859A7216}" type="datetimeFigureOut">
              <a:rPr lang="en-CA" smtClean="0"/>
              <a:pPr/>
              <a:t>2019-05-30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5869-170B-4960-A114-CCA75CC0798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B1374-ABC5-4EDA-8572-04ECC862C3DE}" type="slidenum">
              <a:rPr lang="en-US"/>
              <a:pPr/>
              <a:t>46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C69D25-4F8F-43C2-8720-8107AD3787C7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1401-CC64-46EE-983B-99F2A2CCFB62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E776-86C3-4181-9092-8BBDF5DEA14C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7A6-6F81-4569-82D7-012F56AE0AB5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D50A-4021-4F4D-8B94-B4A82328C821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D3B-ECF3-4564-AEE1-13990E029AE3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CC7EA2-796A-449B-84E5-7962CFADCC7B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999E50B-4227-4612-8F25-193FAB2E56F8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CE19-4A0F-4170-B0D2-5758C7385325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FC1-A123-4057-87E0-589F1E90A1E1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96-2EA6-4198-AD93-81B3964FA01D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C0D67D-5445-406F-BD25-38E9FCCD1928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i="1" dirty="0" smtClean="0"/>
              <a:t>Video </a:t>
            </a:r>
            <a:r>
              <a:rPr lang="en-CA" i="1" dirty="0" smtClean="0"/>
              <a:t>Programming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Effective Addresses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1D array cell is accessed by: </a:t>
            </a:r>
          </a:p>
          <a:p>
            <a:pPr eaLnBrk="1" hangingPunct="1"/>
            <a:r>
              <a:rPr lang="en-US" i="1" dirty="0"/>
              <a:t>b</a:t>
            </a:r>
            <a:r>
              <a:rPr lang="en-US" i="1" dirty="0" smtClean="0"/>
              <a:t>ase + offset</a:t>
            </a:r>
            <a:endParaRPr lang="en-US" dirty="0" smtClean="0"/>
          </a:p>
          <a:p>
            <a:pPr eaLnBrk="1" hangingPunct="1"/>
            <a:r>
              <a:rPr lang="en-US" i="1" dirty="0"/>
              <a:t>b</a:t>
            </a:r>
            <a:r>
              <a:rPr lang="en-US" i="1" dirty="0" smtClean="0"/>
              <a:t>ase </a:t>
            </a:r>
            <a:r>
              <a:rPr lang="en-US" dirty="0" smtClean="0"/>
              <a:t>is the starting address of the array</a:t>
            </a:r>
          </a:p>
          <a:p>
            <a:pPr eaLnBrk="1" hangingPunct="1"/>
            <a:r>
              <a:rPr lang="en-US" i="1" dirty="0"/>
              <a:t>o</a:t>
            </a:r>
            <a:r>
              <a:rPr lang="en-US" i="1" dirty="0" smtClean="0"/>
              <a:t>ffset =</a:t>
            </a:r>
            <a:r>
              <a:rPr lang="en-US" dirty="0" smtClean="0"/>
              <a:t> (cell number) * (cell size in bytes)</a:t>
            </a:r>
          </a:p>
          <a:p>
            <a:pPr eaLnBrk="1" hangingPunct="1"/>
            <a:endParaRPr lang="en-US" dirty="0" smtClean="0"/>
          </a:p>
          <a:p>
            <a:pPr marL="109728" lvl="4" indent="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76962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a[6] = {10, 20, 30, 40, 50, 60};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*p;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b;</a:t>
            </a:r>
          </a:p>
          <a:p>
            <a:pPr marL="109728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a[3] = 5;   // assign element 3 of a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p = a;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// p refers to elements of a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*(p+3) = 5; // does the same assignment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b = a[5];   // assign b value of a[5] – 60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b = *(p+4); // assign b value of a[4] – 50</a:t>
            </a:r>
          </a:p>
          <a:p>
            <a:pPr marL="109728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Group 76"/>
          <p:cNvGraphicFramePr>
            <a:graphicFrameLocks noGrp="1"/>
          </p:cNvGraphicFramePr>
          <p:nvPr>
            <p:extLst/>
          </p:nvPr>
        </p:nvGraphicFramePr>
        <p:xfrm>
          <a:off x="5334000" y="914400"/>
          <a:ext cx="3200400" cy="434975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486400" y="1371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15000" y="1371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1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a[6] = {10, 20, 30, 40, 50, 60};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nr = 2, </a:t>
            </a:r>
            <a:r>
              <a:rPr lang="en-US" sz="2000" dirty="0" err="1" smtClean="0">
                <a:latin typeface="Courier"/>
                <a:cs typeface="Courier"/>
              </a:rPr>
              <a:t>nc</a:t>
            </a:r>
            <a:r>
              <a:rPr lang="en-US" sz="2000" dirty="0" smtClean="0">
                <a:latin typeface="Courier"/>
                <a:cs typeface="Courier"/>
              </a:rPr>
              <a:t> = 3;  // </a:t>
            </a:r>
            <a:r>
              <a:rPr lang="en-US" sz="2000" dirty="0" err="1" smtClean="0">
                <a:latin typeface="Courier"/>
                <a:cs typeface="Courier"/>
              </a:rPr>
              <a:t>nr</a:t>
            </a:r>
            <a:r>
              <a:rPr lang="en-US" sz="2000" dirty="0" smtClean="0">
                <a:latin typeface="Courier"/>
                <a:cs typeface="Courier"/>
              </a:rPr>
              <a:t> rows, </a:t>
            </a:r>
            <a:r>
              <a:rPr lang="en-US" sz="2000" dirty="0" err="1" smtClean="0">
                <a:latin typeface="Courier"/>
                <a:cs typeface="Courier"/>
              </a:rPr>
              <a:t>nc</a:t>
            </a:r>
            <a:r>
              <a:rPr lang="en-US" sz="2000" dirty="0" smtClean="0">
                <a:latin typeface="Courier"/>
                <a:cs typeface="Courier"/>
              </a:rPr>
              <a:t> columns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*p;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b;</a:t>
            </a:r>
          </a:p>
          <a:p>
            <a:pPr marL="109728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a[1 * </a:t>
            </a:r>
            <a:r>
              <a:rPr lang="en-US" sz="2000" dirty="0" err="1" smtClean="0">
                <a:latin typeface="Courier"/>
                <a:cs typeface="Courier"/>
              </a:rPr>
              <a:t>nc</a:t>
            </a:r>
            <a:r>
              <a:rPr lang="en-US" sz="2000" dirty="0" smtClean="0">
                <a:latin typeface="Courier"/>
                <a:cs typeface="Courier"/>
              </a:rPr>
              <a:t> + 2] = 5;   // assigns a[1,2]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p = a;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// p refers to elements of a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*(p+1*nc+2) = 5; // does the same assignment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b = a[0*nc+2];   // assign b value of a[0,2] – 30</a:t>
            </a:r>
          </a:p>
          <a:p>
            <a:pPr marL="109728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b = *(p+4); // assign b value of a[4] – 50</a:t>
            </a:r>
          </a:p>
          <a:p>
            <a:pPr marL="109728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Group 76"/>
          <p:cNvGraphicFramePr>
            <a:graphicFrameLocks noGrp="1"/>
          </p:cNvGraphicFramePr>
          <p:nvPr>
            <p:extLst/>
          </p:nvPr>
        </p:nvGraphicFramePr>
        <p:xfrm>
          <a:off x="5334000" y="914400"/>
          <a:ext cx="3200400" cy="434975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5486400" y="1371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15000" y="1371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22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4" indent="-256032">
              <a:buFont typeface="Georgia"/>
              <a:buChar char="•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.word  10, 20, 30, 40, 50</a:t>
            </a:r>
          </a:p>
          <a:p>
            <a:r>
              <a:rPr lang="en-CA" dirty="0" smtClean="0"/>
              <a:t>Cell containing 10 has address </a:t>
            </a:r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+ o*4</a:t>
            </a:r>
          </a:p>
          <a:p>
            <a:r>
              <a:rPr lang="en-CA" dirty="0" smtClean="0"/>
              <a:t>Cell containing 20 has address </a:t>
            </a:r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+ 1*4</a:t>
            </a:r>
          </a:p>
          <a:p>
            <a:r>
              <a:rPr lang="en-CA" dirty="0"/>
              <a:t>Cell containing </a:t>
            </a:r>
            <a:r>
              <a:rPr lang="en-CA" dirty="0" smtClean="0"/>
              <a:t>30 </a:t>
            </a:r>
            <a:r>
              <a:rPr lang="en-CA" dirty="0"/>
              <a:t>has address </a:t>
            </a:r>
            <a:endParaRPr lang="en-CA" dirty="0" smtClean="0"/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</a:t>
            </a:r>
            <a:r>
              <a:rPr lang="en-CA" dirty="0"/>
              <a:t>+ </a:t>
            </a:r>
            <a:r>
              <a:rPr lang="en-CA" dirty="0" smtClean="0"/>
              <a:t>2*4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4" indent="-256032">
              <a:buFont typeface="Georgia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.byte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10, 20, 30, 40, 50</a:t>
            </a:r>
          </a:p>
          <a:p>
            <a:r>
              <a:rPr lang="en-CA" dirty="0"/>
              <a:t>Cell containing 10 has address </a:t>
            </a:r>
            <a:endParaRPr lang="en-CA" dirty="0" smtClean="0"/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</a:t>
            </a:r>
            <a:r>
              <a:rPr lang="en-CA" dirty="0"/>
              <a:t>+ </a:t>
            </a:r>
            <a:r>
              <a:rPr lang="en-CA" dirty="0" smtClean="0"/>
              <a:t>o*1</a:t>
            </a:r>
            <a:endParaRPr lang="en-CA" dirty="0"/>
          </a:p>
          <a:p>
            <a:r>
              <a:rPr lang="en-CA" dirty="0"/>
              <a:t>Cell containing 20 has address </a:t>
            </a:r>
            <a:endParaRPr lang="en-CA" dirty="0" smtClean="0"/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</a:t>
            </a:r>
            <a:r>
              <a:rPr lang="en-CA" dirty="0"/>
              <a:t>+ </a:t>
            </a:r>
            <a:r>
              <a:rPr lang="en-CA" dirty="0" smtClean="0"/>
              <a:t>1*1</a:t>
            </a:r>
            <a:endParaRPr lang="en-CA" dirty="0"/>
          </a:p>
          <a:p>
            <a:r>
              <a:rPr lang="en-CA" dirty="0"/>
              <a:t>Cell containing 30 has address </a:t>
            </a:r>
            <a:endParaRPr lang="en-CA" dirty="0" smtClean="0"/>
          </a:p>
          <a:p>
            <a:pPr lvl="1"/>
            <a:r>
              <a:rPr lang="en-CA" dirty="0" err="1" smtClean="0"/>
              <a:t>myArray</a:t>
            </a:r>
            <a:r>
              <a:rPr lang="en-CA" dirty="0" smtClean="0"/>
              <a:t> </a:t>
            </a:r>
            <a:r>
              <a:rPr lang="en-CA" dirty="0"/>
              <a:t>+ </a:t>
            </a:r>
            <a:r>
              <a:rPr lang="en-CA" dirty="0" smtClean="0"/>
              <a:t>2*1</a:t>
            </a:r>
            <a:endParaRPr lang="en-CA" dirty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Memory-Mapped I/O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2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memory-mapped I/O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Know how frame-buffers are organized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method for performing I/O</a:t>
            </a:r>
          </a:p>
          <a:p>
            <a:r>
              <a:rPr lang="en-US" dirty="0" smtClean="0"/>
              <a:t>Registers and memory of the device are mapped to address values</a:t>
            </a:r>
          </a:p>
          <a:p>
            <a:r>
              <a:rPr lang="en-US" dirty="0" smtClean="0"/>
              <a:t>A Core can communicate with the device by writing and reading memory</a:t>
            </a:r>
          </a:p>
          <a:p>
            <a:pPr lvl="1"/>
            <a:r>
              <a:rPr lang="en-US" dirty="0" smtClean="0"/>
              <a:t>Using loads and stores</a:t>
            </a:r>
          </a:p>
          <a:p>
            <a:r>
              <a:rPr lang="en-US" dirty="0" smtClean="0"/>
              <a:t>To write a register in the I/O device, the core writes to an address in memory</a:t>
            </a:r>
          </a:p>
          <a:p>
            <a:r>
              <a:rPr lang="en-US" dirty="0" smtClean="0"/>
              <a:t>To read a register, the core reads from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6576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Core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81400" y="2133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RAM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87744" y="2209800"/>
            <a:ext cx="1570056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Registers &amp; Memory for I/O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3276600"/>
            <a:ext cx="1752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I/O Device</a:t>
            </a:r>
            <a:endParaRPr lang="en-US" b="1" dirty="0"/>
          </a:p>
        </p:txBody>
      </p:sp>
      <p:sp>
        <p:nvSpPr>
          <p:cNvPr id="11" name="Left-Right Arrow 10"/>
          <p:cNvSpPr/>
          <p:nvPr/>
        </p:nvSpPr>
        <p:spPr>
          <a:xfrm>
            <a:off x="914400" y="5257800"/>
            <a:ext cx="7315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12" name="Up-Down Arrow 11"/>
          <p:cNvSpPr/>
          <p:nvPr/>
        </p:nvSpPr>
        <p:spPr>
          <a:xfrm>
            <a:off x="1752600" y="4724400"/>
            <a:ext cx="3048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4267200" y="4724400"/>
            <a:ext cx="3048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010400" y="4724400"/>
            <a:ext cx="3048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-Turn Arrow 14"/>
          <p:cNvSpPr/>
          <p:nvPr/>
        </p:nvSpPr>
        <p:spPr>
          <a:xfrm rot="10800000">
            <a:off x="4953000" y="4648200"/>
            <a:ext cx="1676400" cy="685800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8122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Memory-Mapped I/O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program</a:t>
            </a:r>
          </a:p>
          <a:p>
            <a:pPr lvl="1"/>
            <a:r>
              <a:rPr lang="en-US" dirty="0" smtClean="0"/>
              <a:t>I/O does not need special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memory</a:t>
            </a:r>
          </a:p>
          <a:p>
            <a:pPr lvl="1"/>
            <a:r>
              <a:rPr lang="en-US" dirty="0" smtClean="0"/>
              <a:t>Not of a great concern given how cheap RAM is</a:t>
            </a:r>
          </a:p>
          <a:p>
            <a:pPr lvl="1"/>
            <a:endParaRPr lang="en-US" dirty="0"/>
          </a:p>
          <a:p>
            <a:r>
              <a:rPr lang="en-US" dirty="0" smtClean="0"/>
              <a:t>Not always implemented using DMA</a:t>
            </a:r>
          </a:p>
          <a:p>
            <a:pPr lvl="1"/>
            <a:r>
              <a:rPr lang="en-US" dirty="0" smtClean="0"/>
              <a:t>GPIO registers are not really in memory!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2D arrays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Memory-mapped I/O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Mailboxes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Frame buffer architecture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Drawing basic shapes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Frame-Buffers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frame-buffer is a memory mapped arrangement for monitors</a:t>
            </a:r>
          </a:p>
          <a:p>
            <a:r>
              <a:rPr lang="en-US" dirty="0" smtClean="0"/>
              <a:t>Each pixel is mapped to a memory address</a:t>
            </a:r>
          </a:p>
          <a:p>
            <a:r>
              <a:rPr lang="en-US" dirty="0" smtClean="0"/>
              <a:t>To write a pixel, the core simply sets the corresponding value in main memory</a:t>
            </a:r>
          </a:p>
          <a:p>
            <a:r>
              <a:rPr lang="en-US" dirty="0" smtClean="0"/>
              <a:t>Can be implemented in a separate Video RAM or in a reserved section of RAM</a:t>
            </a:r>
          </a:p>
          <a:p>
            <a:r>
              <a:rPr lang="en-US" dirty="0" smtClean="0"/>
              <a:t>Maps 2D monitor to 1D memory (row-major)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Frame-Buffer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743200"/>
            <a:ext cx="2057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(GPU) RAM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087544" y="2819400"/>
            <a:ext cx="1874856" cy="1295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Video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2743200"/>
            <a:ext cx="1752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Monitor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209800" y="2895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864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38400" y="2895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7000" y="2895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2895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74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84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294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17" idx="0"/>
            <a:endCxn id="19" idx="0"/>
          </p:cNvCxnSpPr>
          <p:nvPr/>
        </p:nvCxnSpPr>
        <p:spPr>
          <a:xfrm rot="5400000" flipH="1" flipV="1">
            <a:off x="3924300" y="1181100"/>
            <a:ext cx="76200" cy="3352800"/>
          </a:xfrm>
          <a:prstGeom prst="curvedConnector3">
            <a:avLst>
              <a:gd name="adj1" fmla="val 121758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2"/>
            <a:endCxn id="23" idx="4"/>
          </p:cNvCxnSpPr>
          <p:nvPr/>
        </p:nvCxnSpPr>
        <p:spPr>
          <a:xfrm rot="16200000" flipH="1">
            <a:off x="4267200" y="1371600"/>
            <a:ext cx="12700" cy="3505200"/>
          </a:xfrm>
          <a:prstGeom prst="curvedConnector3">
            <a:avLst>
              <a:gd name="adj1" fmla="val 559780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0" y="2667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>
            <a:off x="7086600" y="2851666"/>
            <a:ext cx="533400" cy="120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Memory-mapped I/O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ordinary memory instructions to read from or write to the device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Example  </a:t>
            </a: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MOV  r0, 0x0A0     // address of pixel</a:t>
            </a: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  r1, [r0]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set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pixel</a:t>
            </a:r>
          </a:p>
          <a:p>
            <a:pPr lvl="3" eaLnBrk="1" hangingPunct="1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(unsigned*) 0x0A0;</a:t>
            </a: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color;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Mailboxes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</a:t>
            </a:r>
            <a:r>
              <a:rPr lang="en-CA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58674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Based on: https</a:t>
            </a:r>
            <a:r>
              <a:rPr lang="en-CA" dirty="0"/>
              <a:t>://github.com/raspberrypi/firmware/wiki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55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</a:t>
            </a:r>
            <a:r>
              <a:rPr lang="en-CA" b="1" dirty="0"/>
              <a:t>3</a:t>
            </a:r>
            <a:r>
              <a:rPr lang="en-CA" b="1" dirty="0" smtClean="0"/>
              <a:t>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614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the mailbox architecture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Use its registers to read and write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Use the mailbox to initialize a frame buffer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Mailboxes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Allow communication between the ARM core and the Video Core (VC) in </a:t>
            </a:r>
            <a:r>
              <a:rPr lang="en-US" dirty="0" err="1" smtClean="0"/>
              <a:t>RPi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Mailbox 0 defines 10 channels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Power management, frame buffer, touch screen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Frame buffer is channel 1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Mailbox 1 also exists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clear what channels it has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Mailbox 0 Registers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99295"/>
              </p:ext>
            </p:extLst>
          </p:nvPr>
        </p:nvGraphicFramePr>
        <p:xfrm>
          <a:off x="457200" y="2249488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4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Register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Offset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Purpose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Read</a:t>
                      </a:r>
                      <a:r>
                        <a:rPr lang="en-CA" baseline="0" dirty="0" smtClean="0"/>
                        <a:t> but do not delete info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0xoo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LS</a:t>
                      </a:r>
                      <a:r>
                        <a:rPr lang="en-CA" baseline="0" dirty="0" smtClean="0"/>
                        <a:t> 4 bits = channel number; remaining 28 is data read from mailbox; removes data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Write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Same as read but for writing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Status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Tells if mailbox full</a:t>
                      </a:r>
                      <a:r>
                        <a:rPr lang="en-CA" baseline="0" dirty="0" smtClean="0"/>
                        <a:t> or empty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Sender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Config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410200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Base address for </a:t>
            </a:r>
            <a:r>
              <a:rPr lang="en-CA" dirty="0"/>
              <a:t>registers is: </a:t>
            </a:r>
            <a:r>
              <a:rPr lang="en-CA" dirty="0" smtClean="0"/>
              <a:t>0x3F00B880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Status Register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Bit 31 (MSB) is set when mailbox is full</a:t>
            </a:r>
          </a:p>
          <a:p>
            <a:pPr lvl="1"/>
            <a:r>
              <a:rPr lang="en-CA" dirty="0" smtClean="0"/>
              <a:t>Cannot write to mailbox</a:t>
            </a:r>
          </a:p>
          <a:p>
            <a:pPr lvl="1"/>
            <a:r>
              <a:rPr lang="en-CA" dirty="0" smtClean="0"/>
              <a:t>Use mask ox80000000 to check it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Bit 30 is set when mailbox is empty</a:t>
            </a:r>
          </a:p>
          <a:p>
            <a:pPr lvl="1"/>
            <a:r>
              <a:rPr lang="en-CA" dirty="0" smtClean="0"/>
              <a:t>Cannot read from mailbox</a:t>
            </a:r>
          </a:p>
          <a:p>
            <a:pPr lvl="1"/>
            <a:r>
              <a:rPr lang="en-CA" dirty="0" smtClean="0"/>
              <a:t>Use mask 0x40000000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Read</a:t>
            </a:r>
            <a:r>
              <a:rPr lang="en-CA" dirty="0" smtClean="0"/>
              <a:t> &amp; </a:t>
            </a:r>
            <a:r>
              <a:rPr lang="en-CA" i="1" dirty="0" smtClean="0"/>
              <a:t>Write</a:t>
            </a:r>
            <a:r>
              <a:rPr lang="en-CA" dirty="0" smtClean="0"/>
              <a:t> Registers</a:t>
            </a:r>
            <a:endParaRPr lang="en-CA" i="1" dirty="0"/>
          </a:p>
        </p:txBody>
      </p:sp>
      <p:sp>
        <p:nvSpPr>
          <p:cNvPr id="5" name="Rectangle 4"/>
          <p:cNvSpPr/>
          <p:nvPr/>
        </p:nvSpPr>
        <p:spPr>
          <a:xfrm>
            <a:off x="7239000" y="2743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Bit 0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477000" y="2743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Bit 1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3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Bit 2</a:t>
            </a: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4953000" y="2743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Bit 3</a:t>
            </a:r>
            <a:endParaRPr lang="en-CA" b="1" dirty="0"/>
          </a:p>
        </p:txBody>
      </p:sp>
      <p:sp>
        <p:nvSpPr>
          <p:cNvPr id="10" name="Rectangle 9"/>
          <p:cNvSpPr/>
          <p:nvPr/>
        </p:nvSpPr>
        <p:spPr>
          <a:xfrm>
            <a:off x="609600" y="2743200"/>
            <a:ext cx="43434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Bit 4 to 31 = data bits</a:t>
            </a:r>
            <a:endParaRPr lang="en-CA" b="1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210300" y="2171701"/>
            <a:ext cx="533400" cy="30480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682916" y="401034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Channel number</a:t>
            </a:r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Mailbox (for channel </a:t>
            </a:r>
            <a:r>
              <a:rPr lang="en-CA" i="1" dirty="0" smtClean="0"/>
              <a:t>n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Wait until bit 30 in </a:t>
            </a:r>
            <a:r>
              <a:rPr lang="en-CA" i="1" dirty="0" smtClean="0"/>
              <a:t>status</a:t>
            </a:r>
            <a:r>
              <a:rPr lang="en-CA" dirty="0" smtClean="0"/>
              <a:t> is clear (=0)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/>
              <a:t>d</a:t>
            </a:r>
            <a:r>
              <a:rPr lang="en-CA" dirty="0" smtClean="0"/>
              <a:t>ata = </a:t>
            </a:r>
            <a:r>
              <a:rPr lang="en-CA" i="1" dirty="0" smtClean="0"/>
              <a:t>read</a:t>
            </a:r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If data[0..3] != </a:t>
            </a:r>
            <a:r>
              <a:rPr lang="en-CA" i="1" dirty="0" smtClean="0"/>
              <a:t>n</a:t>
            </a:r>
            <a:r>
              <a:rPr lang="en-CA" dirty="0" smtClean="0"/>
              <a:t>, </a:t>
            </a:r>
            <a:r>
              <a:rPr lang="en-CA" dirty="0" err="1" smtClean="0"/>
              <a:t>goto</a:t>
            </a:r>
            <a:r>
              <a:rPr lang="en-CA" dirty="0" smtClean="0"/>
              <a:t> step 1</a:t>
            </a:r>
          </a:p>
          <a:p>
            <a:pPr marL="109728" indent="0">
              <a:buNone/>
            </a:pPr>
            <a:r>
              <a:rPr lang="en-CA" dirty="0"/>
              <a:t>	</a:t>
            </a:r>
            <a:r>
              <a:rPr lang="en-CA" dirty="0" smtClean="0"/>
              <a:t>(LS 4 bits are the channel number)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en-CA" dirty="0" smtClean="0"/>
              <a:t>Return data[4..31]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Arrays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1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768488"/>
            <a:ext cx="8229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static unsigned *mailbox = </a:t>
            </a:r>
            <a:r>
              <a:rPr lang="en-US">
                <a:latin typeface="Courier"/>
                <a:cs typeface="Courier"/>
              </a:rPr>
              <a:t>(</a:t>
            </a:r>
            <a:r>
              <a:rPr lang="en-US" smtClean="0">
                <a:latin typeface="Courier"/>
                <a:cs typeface="Courier"/>
              </a:rPr>
              <a:t>unsigned*)</a:t>
            </a:r>
            <a:r>
              <a:rPr lang="en-US" dirty="0">
                <a:latin typeface="Courier"/>
                <a:cs typeface="Courier"/>
              </a:rPr>
              <a:t>0x2000B880;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#define     PEEK        4</a:t>
            </a:r>
          </a:p>
          <a:p>
            <a:r>
              <a:rPr lang="en-US" dirty="0">
                <a:latin typeface="Courier"/>
                <a:cs typeface="Courier"/>
              </a:rPr>
              <a:t>#define     READ        0</a:t>
            </a:r>
          </a:p>
          <a:p>
            <a:r>
              <a:rPr lang="en-US" dirty="0">
                <a:latin typeface="Courier"/>
                <a:cs typeface="Courier"/>
              </a:rPr>
              <a:t>#define     WRITE       8</a:t>
            </a:r>
          </a:p>
          <a:p>
            <a:r>
              <a:rPr lang="en-US" dirty="0">
                <a:latin typeface="Courier"/>
                <a:cs typeface="Courier"/>
              </a:rPr>
              <a:t>#define     STATUS      6</a:t>
            </a:r>
          </a:p>
          <a:p>
            <a:r>
              <a:rPr lang="en-US" dirty="0">
                <a:latin typeface="Courier"/>
                <a:cs typeface="Courier"/>
              </a:rPr>
              <a:t>#define     SENDER      5</a:t>
            </a:r>
          </a:p>
          <a:p>
            <a:r>
              <a:rPr lang="en-US" dirty="0">
                <a:latin typeface="Courier"/>
                <a:cs typeface="Courier"/>
              </a:rPr>
              <a:t>#define     CONFIG      7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static </a:t>
            </a:r>
            <a:r>
              <a:rPr lang="en-US" dirty="0">
                <a:latin typeface="Courier"/>
                <a:cs typeface="Courier"/>
              </a:rPr>
              <a:t>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readMailbox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channel ) {</a:t>
            </a:r>
          </a:p>
          <a:p>
            <a:r>
              <a:rPr lang="en-US" dirty="0">
                <a:latin typeface="Courier"/>
                <a:cs typeface="Courier"/>
              </a:rPr>
              <a:t>    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data;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while ( 1 ) {</a:t>
            </a:r>
          </a:p>
          <a:p>
            <a:r>
              <a:rPr lang="en-US" dirty="0" smtClean="0">
                <a:latin typeface="Courier"/>
                <a:cs typeface="Courier"/>
              </a:rPr>
              <a:t>        /</a:t>
            </a:r>
            <a:r>
              <a:rPr lang="en-US" dirty="0">
                <a:latin typeface="Courier"/>
                <a:cs typeface="Courier"/>
              </a:rPr>
              <a:t>/ wait until mailbox not </a:t>
            </a:r>
            <a:r>
              <a:rPr lang="en-US" dirty="0" smtClean="0">
                <a:latin typeface="Courier"/>
                <a:cs typeface="Courier"/>
              </a:rPr>
              <a:t>empty</a:t>
            </a:r>
          </a:p>
          <a:p>
            <a:r>
              <a:rPr lang="en-US" dirty="0" smtClean="0">
                <a:latin typeface="Courier"/>
                <a:cs typeface="Courier"/>
              </a:rPr>
              <a:t>        while</a:t>
            </a:r>
            <a:r>
              <a:rPr lang="en-US" dirty="0">
                <a:latin typeface="Courier"/>
                <a:cs typeface="Courier"/>
              </a:rPr>
              <a:t>( mailbox[STATUS] &amp; 0x40000000 )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data = mailbox[READ];</a:t>
            </a:r>
          </a:p>
          <a:p>
            <a:r>
              <a:rPr lang="en-US" dirty="0">
                <a:latin typeface="Courier"/>
                <a:cs typeface="Courier"/>
              </a:rPr>
              <a:t>        if ( (data &amp; 0xf) == channel ) break;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return data;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2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a Mailbox (for channel </a:t>
            </a:r>
            <a:r>
              <a:rPr lang="en-CA" i="1" dirty="0" smtClean="0"/>
              <a:t>n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/>
              <a:t>data[4..31] = value to write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/>
              <a:t>data[0..3] = </a:t>
            </a:r>
            <a:r>
              <a:rPr lang="en-CA" i="1" dirty="0" smtClean="0"/>
              <a:t>n</a:t>
            </a:r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Wait until bit 31 in </a:t>
            </a:r>
            <a:r>
              <a:rPr lang="en-CA" i="1" dirty="0" smtClean="0"/>
              <a:t>status</a:t>
            </a:r>
            <a:r>
              <a:rPr lang="en-CA" dirty="0" smtClean="0"/>
              <a:t> is clear (=0)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 </a:t>
            </a:r>
            <a:r>
              <a:rPr lang="en-CA" i="1" dirty="0" smtClean="0"/>
              <a:t>write</a:t>
            </a:r>
            <a:r>
              <a:rPr lang="en-CA" dirty="0" smtClean="0"/>
              <a:t> =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14401"/>
            <a:ext cx="8686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static unsigned *mailbox = (unsigned *)0x2000B880;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#define     PEEK        4</a:t>
            </a:r>
          </a:p>
          <a:p>
            <a:r>
              <a:rPr lang="en-US" dirty="0">
                <a:latin typeface="Courier"/>
                <a:cs typeface="Courier"/>
              </a:rPr>
              <a:t>#define     READ        0</a:t>
            </a:r>
          </a:p>
          <a:p>
            <a:r>
              <a:rPr lang="en-US" dirty="0">
                <a:latin typeface="Courier"/>
                <a:cs typeface="Courier"/>
              </a:rPr>
              <a:t>#define     WRITE       8</a:t>
            </a:r>
          </a:p>
          <a:p>
            <a:r>
              <a:rPr lang="en-US" dirty="0">
                <a:latin typeface="Courier"/>
                <a:cs typeface="Courier"/>
              </a:rPr>
              <a:t>#define     STATUS      6</a:t>
            </a:r>
          </a:p>
          <a:p>
            <a:r>
              <a:rPr lang="en-US" dirty="0">
                <a:latin typeface="Courier"/>
                <a:cs typeface="Courier"/>
              </a:rPr>
              <a:t>#define     SENDER      5</a:t>
            </a:r>
          </a:p>
          <a:p>
            <a:r>
              <a:rPr lang="en-US" dirty="0">
                <a:latin typeface="Courier"/>
                <a:cs typeface="Courier"/>
              </a:rPr>
              <a:t>#define     CONFIG      7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static void </a:t>
            </a:r>
            <a:r>
              <a:rPr lang="en-US" dirty="0" err="1">
                <a:latin typeface="Courier"/>
                <a:cs typeface="Courier"/>
              </a:rPr>
              <a:t>writeMailbox</a:t>
            </a:r>
            <a:r>
              <a:rPr lang="en-US" dirty="0">
                <a:latin typeface="Courier"/>
                <a:cs typeface="Courier"/>
              </a:rPr>
              <a:t>( 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data,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channel 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/</a:t>
            </a:r>
            <a:r>
              <a:rPr lang="en-US" dirty="0">
                <a:latin typeface="Courier"/>
                <a:cs typeface="Courier"/>
              </a:rPr>
              <a:t>/ lowest 4 bits must be zero</a:t>
            </a:r>
          </a:p>
          <a:p>
            <a:r>
              <a:rPr lang="en-US" dirty="0" smtClean="0">
                <a:latin typeface="Courier"/>
                <a:cs typeface="Courier"/>
              </a:rPr>
              <a:t>  if </a:t>
            </a:r>
            <a:r>
              <a:rPr lang="en-US" dirty="0">
                <a:latin typeface="Courier"/>
                <a:cs typeface="Courier"/>
              </a:rPr>
              <a:t>( data &amp; 0xf ) return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data </a:t>
            </a:r>
            <a:r>
              <a:rPr lang="en-US" dirty="0">
                <a:latin typeface="Courier"/>
                <a:cs typeface="Courier"/>
              </a:rPr>
              <a:t>|= (channel &amp; 0xf);        // put channel no. in 4 </a:t>
            </a:r>
            <a:r>
              <a:rPr lang="en-US" dirty="0" err="1" smtClean="0">
                <a:latin typeface="Courier"/>
                <a:cs typeface="Courier"/>
              </a:rPr>
              <a:t>lsb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/</a:t>
            </a:r>
            <a:r>
              <a:rPr lang="en-US" dirty="0">
                <a:latin typeface="Courier"/>
                <a:cs typeface="Courier"/>
              </a:rPr>
              <a:t>/ wait for write status bit to </a:t>
            </a:r>
            <a:r>
              <a:rPr lang="en-US" dirty="0" smtClean="0">
                <a:latin typeface="Courier"/>
                <a:cs typeface="Courier"/>
              </a:rPr>
              <a:t>clear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 mailbox[STATUS] &amp; 0x80000000 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mailbox</a:t>
            </a:r>
            <a:r>
              <a:rPr lang="en-US" dirty="0">
                <a:latin typeface="Courier"/>
                <a:cs typeface="Courier"/>
              </a:rPr>
              <a:t>[WRITE] = data;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55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0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286000"/>
            <a:ext cx="3733800" cy="36880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95400" y="4572000"/>
            <a:ext cx="1409700" cy="914400"/>
          </a:xfrm>
          <a:prstGeom prst="straightConnector1">
            <a:avLst/>
          </a:prstGeom>
          <a:ln w="133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9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Frame Buffer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Send (write) a message via mailbox 0, channel 8 to initialize frame buffer by GPU</a:t>
            </a:r>
          </a:p>
          <a:p>
            <a:r>
              <a:rPr lang="en-CA" dirty="0" smtClean="0"/>
              <a:t>The MS 28 bits of message contain the address of a structure (</a:t>
            </a:r>
            <a:r>
              <a:rPr lang="en-CA" dirty="0" err="1" smtClean="0"/>
              <a:t>frameBufferInfo</a:t>
            </a:r>
            <a:r>
              <a:rPr lang="en-CA" dirty="0" smtClean="0"/>
              <a:t>) that contains information about the frame buffer</a:t>
            </a:r>
          </a:p>
          <a:p>
            <a:pPr lvl="1"/>
            <a:r>
              <a:rPr lang="en-CA" dirty="0" smtClean="0"/>
              <a:t>LS 4 bits contain </a:t>
            </a:r>
            <a:r>
              <a:rPr lang="en-CA" dirty="0"/>
              <a:t>8</a:t>
            </a:r>
            <a:r>
              <a:rPr lang="en-CA" dirty="0" smtClean="0"/>
              <a:t>, the channel #</a:t>
            </a:r>
          </a:p>
          <a:p>
            <a:endParaRPr lang="en-CA" dirty="0"/>
          </a:p>
          <a:p>
            <a:r>
              <a:rPr lang="en-CA" dirty="0" smtClean="0"/>
              <a:t>GPU responds with a non-zero message, setting appropriate values in </a:t>
            </a:r>
            <a:r>
              <a:rPr lang="en-CA" dirty="0" err="1" smtClean="0"/>
              <a:t>frameBufferInfo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Initializing the Frame Buffer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657600" y="2546866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Frame</a:t>
            </a:r>
          </a:p>
          <a:p>
            <a:pPr algn="ctr"/>
            <a:r>
              <a:rPr lang="en-CA" b="1" dirty="0" smtClean="0"/>
              <a:t>Buffer</a:t>
            </a:r>
          </a:p>
          <a:p>
            <a:pPr algn="ctr"/>
            <a:r>
              <a:rPr lang="en-CA" b="1" dirty="0" smtClean="0"/>
              <a:t>Info</a:t>
            </a:r>
            <a:endParaRPr lang="en-CA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2546866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6716" y="22098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FBI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533400" y="4800600"/>
            <a:ext cx="13335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Core</a:t>
            </a:r>
            <a:endParaRPr lang="en-CA" b="1" dirty="0"/>
          </a:p>
        </p:txBody>
      </p:sp>
      <p:sp>
        <p:nvSpPr>
          <p:cNvPr id="11" name="Rectangle 10"/>
          <p:cNvSpPr/>
          <p:nvPr/>
        </p:nvSpPr>
        <p:spPr>
          <a:xfrm>
            <a:off x="3200400" y="4429225"/>
            <a:ext cx="17526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FBI</a:t>
            </a:r>
            <a:endParaRPr lang="en-CA" b="1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429225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1000</a:t>
            </a:r>
            <a:endParaRPr lang="en-CA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41148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Mailbox Write Register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9" idx="6"/>
            <a:endCxn id="11" idx="1"/>
          </p:cNvCxnSpPr>
          <p:nvPr/>
        </p:nvCxnSpPr>
        <p:spPr>
          <a:xfrm flipV="1">
            <a:off x="1866900" y="4695925"/>
            <a:ext cx="1333500" cy="714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162800" y="4724400"/>
            <a:ext cx="13335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GPU</a:t>
            </a:r>
            <a:endParaRPr lang="en-CA" b="1" dirty="0"/>
          </a:p>
        </p:txBody>
      </p:sp>
      <p:cxnSp>
        <p:nvCxnSpPr>
          <p:cNvPr id="18" name="Straight Arrow Connector 17"/>
          <p:cNvCxnSpPr>
            <a:stCxn id="12" idx="3"/>
            <a:endCxn id="17" idx="2"/>
          </p:cNvCxnSpPr>
          <p:nvPr/>
        </p:nvCxnSpPr>
        <p:spPr>
          <a:xfrm>
            <a:off x="5715000" y="4695925"/>
            <a:ext cx="1447800" cy="638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0400" y="5715000"/>
            <a:ext cx="17526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!= 0</a:t>
            </a:r>
            <a:endParaRPr lang="en-CA" b="1" dirty="0"/>
          </a:p>
        </p:txBody>
      </p:sp>
      <p:sp>
        <p:nvSpPr>
          <p:cNvPr id="22" name="Rectangle 21"/>
          <p:cNvSpPr/>
          <p:nvPr/>
        </p:nvSpPr>
        <p:spPr>
          <a:xfrm>
            <a:off x="4953000" y="57150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1000</a:t>
            </a:r>
            <a:endParaRPr lang="en-CA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540057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Mailbox Read Register</a:t>
            </a:r>
            <a:endParaRPr lang="en-CA" dirty="0"/>
          </a:p>
        </p:txBody>
      </p:sp>
      <p:cxnSp>
        <p:nvCxnSpPr>
          <p:cNvPr id="24" name="Straight Arrow Connector 23"/>
          <p:cNvCxnSpPr>
            <a:stCxn id="17" idx="2"/>
            <a:endCxn id="22" idx="3"/>
          </p:cNvCxnSpPr>
          <p:nvPr/>
        </p:nvCxnSpPr>
        <p:spPr>
          <a:xfrm flipH="1">
            <a:off x="5715000" y="5334000"/>
            <a:ext cx="1447800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6"/>
            <a:endCxn id="21" idx="1"/>
          </p:cNvCxnSpPr>
          <p:nvPr/>
        </p:nvCxnSpPr>
        <p:spPr>
          <a:xfrm>
            <a:off x="1866900" y="5410200"/>
            <a:ext cx="1333500" cy="5715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0"/>
            <a:endCxn id="5" idx="1"/>
          </p:cNvCxnSpPr>
          <p:nvPr/>
        </p:nvCxnSpPr>
        <p:spPr>
          <a:xfrm flipV="1">
            <a:off x="1200150" y="3080266"/>
            <a:ext cx="2457450" cy="172033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17" idx="0"/>
          </p:cNvCxnSpPr>
          <p:nvPr/>
        </p:nvCxnSpPr>
        <p:spPr>
          <a:xfrm>
            <a:off x="4953000" y="3080266"/>
            <a:ext cx="2876550" cy="164413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1" grpId="0" animBg="1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frameBufferInfo</a:t>
            </a:r>
            <a:r>
              <a:rPr lang="en-CA" dirty="0" smtClean="0"/>
              <a:t> Array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Created </a:t>
            </a:r>
            <a:r>
              <a:rPr lang="en-CA" smtClean="0"/>
              <a:t>in RAM</a:t>
            </a:r>
            <a:endParaRPr lang="en-CA" dirty="0" smtClean="0"/>
          </a:p>
          <a:p>
            <a:r>
              <a:rPr lang="en-CA" dirty="0" smtClean="0"/>
              <a:t>Must be 16-byte aligned</a:t>
            </a:r>
          </a:p>
          <a:p>
            <a:pPr lvl="1"/>
            <a:r>
              <a:rPr lang="en-CA" dirty="0" smtClean="0"/>
              <a:t>Only the MS 28 bits of the address can be passed through the mailbox</a:t>
            </a:r>
          </a:p>
          <a:p>
            <a:pPr marL="411480" lvl="1" indent="0">
              <a:buNone/>
            </a:pPr>
            <a:endParaRPr lang="en-CA" dirty="0" smtClean="0"/>
          </a:p>
          <a:p>
            <a:r>
              <a:rPr lang="en-CA" dirty="0"/>
              <a:t>Contains </a:t>
            </a:r>
            <a:r>
              <a:rPr lang="en-CA" dirty="0" smtClean="0"/>
              <a:t>tags</a:t>
            </a:r>
          </a:p>
          <a:p>
            <a:pPr lvl="1"/>
            <a:r>
              <a:rPr lang="en-CA" dirty="0" smtClean="0"/>
              <a:t>A tag contains a value buffer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1: Tag identifier </a:t>
            </a:r>
          </a:p>
          <a:p>
            <a:pPr lvl="1"/>
            <a:r>
              <a:rPr lang="en-US" dirty="0" smtClean="0"/>
              <a:t>Unique identifier for tag</a:t>
            </a:r>
          </a:p>
          <a:p>
            <a:r>
              <a:rPr lang="en-US" dirty="0"/>
              <a:t>Word 2: </a:t>
            </a:r>
            <a:r>
              <a:rPr lang="en-US" dirty="0" smtClean="0"/>
              <a:t>Value buffer size in bytes</a:t>
            </a:r>
          </a:p>
          <a:p>
            <a:r>
              <a:rPr lang="en-US" dirty="0" smtClean="0"/>
              <a:t>Word 3: MSB is request/response bit, remaining bits are value length in bytes</a:t>
            </a:r>
          </a:p>
          <a:p>
            <a:pPr lvl="1"/>
            <a:r>
              <a:rPr lang="en-US" dirty="0" smtClean="0"/>
              <a:t>0 = request; 1 = response</a:t>
            </a:r>
          </a:p>
          <a:p>
            <a:r>
              <a:rPr lang="en-US" dirty="0" smtClean="0"/>
              <a:t>Buffer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0x00048003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Tag ID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Physical Display width and height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buffer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value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1024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horizontal resolution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768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resolution</a:t>
            </a:r>
          </a:p>
          <a:p>
            <a:pPr marL="10972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048000"/>
            <a:ext cx="20574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053" y="307100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4668" y="3886201"/>
            <a:ext cx="885731" cy="7567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518" y="4261917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Buffer value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9772" y="3523306"/>
            <a:ext cx="368175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50402" y="4782495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MSB = 0 =&gt; request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8" y="323088"/>
            <a:ext cx="82296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.align 4</a:t>
            </a:r>
          </a:p>
          <a:p>
            <a:pPr marL="10972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rameBufferInfo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22 * 4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Buffer size in bytes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Indicates a request to GPU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0x00048003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Physical Display width and height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buffer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value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1024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horizontal resolution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768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resolution</a:t>
            </a: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0x00048004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Virtual Display width and height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buffer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value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1024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physical display width and height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768</a:t>
            </a: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0x00048005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bits per pixel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4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value buffer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4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value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16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bits per pixel value</a:t>
            </a: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0x00040001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framebuffer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value buffer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8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value</a:t>
            </a:r>
          </a:p>
          <a:p>
            <a:pPr marL="10972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FrameBuffer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 will be set to framebuffer pointer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 will be set to framebuffer size			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0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tag, indicates the end of the buffer</a:t>
            </a: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1219200"/>
            <a:ext cx="2057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1904999"/>
            <a:ext cx="762000" cy="381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554588"/>
            <a:ext cx="2057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3240387"/>
            <a:ext cx="762000" cy="381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1230" y="3826016"/>
            <a:ext cx="2057400" cy="98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13230" y="4511815"/>
            <a:ext cx="762000" cy="2648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7636" y="4972812"/>
            <a:ext cx="2057400" cy="142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9073" y="5893636"/>
            <a:ext cx="762000" cy="381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6477000"/>
            <a:ext cx="2057400" cy="248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5872370"/>
            <a:ext cx="4059936" cy="507164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788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1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852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Map 2D arrays to 1D arrays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Work with row-major and column-major organizations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CA" dirty="0" smtClean="0"/>
              <a:t>Frame Buffer Interface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1. </a:t>
            </a:r>
            <a:r>
              <a:rPr lang="en-CA" dirty="0" err="1" smtClean="0"/>
              <a:t>frameBufferInfo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2514600" cy="382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90600" y="587906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ARM core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19812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Mailbox 0 </a:t>
            </a:r>
          </a:p>
          <a:p>
            <a:pPr algn="ctr"/>
            <a:r>
              <a:rPr lang="en-CA" dirty="0" smtClean="0"/>
              <a:t>Channel 8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096000" y="1981200"/>
            <a:ext cx="2514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6727036" y="53340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GPU (VC)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158734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2. Address of </a:t>
            </a:r>
          </a:p>
          <a:p>
            <a:r>
              <a:rPr lang="en-CA" dirty="0" err="1" smtClean="0"/>
              <a:t>frameBufferInfo</a:t>
            </a:r>
            <a:endParaRPr lang="en-CA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35995" y="4481899"/>
            <a:ext cx="126920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19286" y="2456766"/>
            <a:ext cx="126920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8491" y="2133600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3. Address of </a:t>
            </a:r>
          </a:p>
          <a:p>
            <a:r>
              <a:rPr lang="en-CA" dirty="0" err="1" smtClean="0"/>
              <a:t>frameBufferInfo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42192" y="31242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4. Initialize FB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3701534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5. Set FBP, FBS, &amp; pitch </a:t>
            </a:r>
          </a:p>
          <a:p>
            <a:r>
              <a:rPr lang="en-CA" dirty="0" smtClean="0"/>
              <a:t>in </a:t>
            </a:r>
            <a:r>
              <a:rPr lang="en-CA" dirty="0" err="1" smtClean="0"/>
              <a:t>frameBuffer</a:t>
            </a:r>
            <a:r>
              <a:rPr lang="en-CA" dirty="0" smtClean="0"/>
              <a:t> Info</a:t>
            </a:r>
            <a:endParaRPr lang="en-CA" dirty="0"/>
          </a:p>
        </p:txBody>
      </p:sp>
      <p:sp>
        <p:nvSpPr>
          <p:cNvPr id="21" name="Arc 20"/>
          <p:cNvSpPr/>
          <p:nvPr/>
        </p:nvSpPr>
        <p:spPr>
          <a:xfrm>
            <a:off x="8534400" y="4158734"/>
            <a:ext cx="79494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>
            <a:off x="2667000" y="1190720"/>
            <a:ext cx="6451423" cy="2967394"/>
          </a:xfrm>
          <a:custGeom>
            <a:avLst/>
            <a:gdLst>
              <a:gd name="connsiteX0" fmla="*/ 5938787 w 6683231"/>
              <a:gd name="connsiteY0" fmla="*/ 2967394 h 2967394"/>
              <a:gd name="connsiteX1" fmla="*/ 6400800 w 6683231"/>
              <a:gd name="connsiteY1" fmla="*/ 1908615 h 2967394"/>
              <a:gd name="connsiteX2" fmla="*/ 6112042 w 6683231"/>
              <a:gd name="connsiteY2" fmla="*/ 12438 h 2967394"/>
              <a:gd name="connsiteX3" fmla="*/ 0 w 6683231"/>
              <a:gd name="connsiteY3" fmla="*/ 1234846 h 296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3231" h="2967394">
                <a:moveTo>
                  <a:pt x="5938787" y="2967394"/>
                </a:moveTo>
                <a:cubicBezTo>
                  <a:pt x="6155355" y="2684251"/>
                  <a:pt x="6371924" y="2401108"/>
                  <a:pt x="6400800" y="1908615"/>
                </a:cubicBezTo>
                <a:cubicBezTo>
                  <a:pt x="6429676" y="1416122"/>
                  <a:pt x="7178842" y="124733"/>
                  <a:pt x="6112042" y="12438"/>
                </a:cubicBezTo>
                <a:cubicBezTo>
                  <a:pt x="5045242" y="-99857"/>
                  <a:pt x="2522621" y="567494"/>
                  <a:pt x="0" y="1234846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6400800" y="462039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6. Non-zero message</a:t>
            </a:r>
            <a:endParaRPr lang="en-CA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19286" y="4805065"/>
            <a:ext cx="88151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229" y="481226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7. Non-zero message</a:t>
            </a:r>
            <a:endParaRPr lang="en-CA" dirty="0"/>
          </a:p>
        </p:txBody>
      </p:sp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2686447" y="4989731"/>
            <a:ext cx="818753" cy="72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2229" y="5317958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r>
              <a:rPr lang="en-CA" dirty="0" smtClean="0"/>
              <a:t>. Use FB if FBP !=0</a:t>
            </a:r>
            <a:endParaRPr lang="en-CA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6" grpId="0"/>
      <p:bldP spid="17" grpId="0"/>
      <p:bldP spid="18" grpId="0"/>
      <p:bldP spid="23" grpId="0" animBg="1"/>
      <p:bldP spid="24" grpId="0"/>
      <p:bldP spid="27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 Buffer Interface (again)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Initialize </a:t>
            </a:r>
            <a:r>
              <a:rPr lang="en-CA" dirty="0" err="1" smtClean="0"/>
              <a:t>frameBufferInfo</a:t>
            </a:r>
            <a:r>
              <a:rPr lang="en-CA" dirty="0" smtClean="0"/>
              <a:t> structure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msg</a:t>
            </a:r>
            <a:r>
              <a:rPr lang="en-CA" dirty="0" smtClean="0"/>
              <a:t>[0..3] = 8; </a:t>
            </a:r>
            <a:r>
              <a:rPr lang="en-CA" dirty="0" err="1" smtClean="0"/>
              <a:t>msg</a:t>
            </a:r>
            <a:r>
              <a:rPr lang="en-CA" dirty="0" smtClean="0"/>
              <a:t>[4..31] = </a:t>
            </a:r>
            <a:r>
              <a:rPr lang="en-CA" dirty="0" err="1" smtClean="0"/>
              <a:t>frameBufferInfo</a:t>
            </a:r>
            <a:endParaRPr lang="en-CA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CA" dirty="0" err="1" smtClean="0"/>
              <a:t>msg</a:t>
            </a:r>
            <a:r>
              <a:rPr lang="en-CA" dirty="0" smtClean="0"/>
              <a:t>[30] = 1 (forces GPU to not cache FBI!)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Write </a:t>
            </a:r>
            <a:r>
              <a:rPr lang="en-CA" dirty="0" err="1" smtClean="0"/>
              <a:t>msg</a:t>
            </a:r>
            <a:r>
              <a:rPr lang="en-CA" dirty="0" smtClean="0"/>
              <a:t> to mailbox(0)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Read </a:t>
            </a:r>
            <a:r>
              <a:rPr lang="en-CA" dirty="0" err="1" smtClean="0"/>
              <a:t>msg</a:t>
            </a:r>
            <a:r>
              <a:rPr lang="en-CA" dirty="0" smtClean="0"/>
              <a:t> from mailbox(0)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If </a:t>
            </a:r>
            <a:r>
              <a:rPr lang="en-CA" dirty="0" err="1" smtClean="0"/>
              <a:t>msg</a:t>
            </a:r>
            <a:r>
              <a:rPr lang="en-CA" dirty="0" smtClean="0"/>
              <a:t> == 0, return (FB cannot be initialized)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Else 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/>
              <a:t>FBP = [</a:t>
            </a:r>
            <a:r>
              <a:rPr lang="en-CA" dirty="0" err="1" smtClean="0"/>
              <a:t>frameBuffer</a:t>
            </a:r>
            <a:r>
              <a:rPr lang="en-CA" dirty="0" smtClean="0"/>
              <a:t>]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/>
              <a:t>FBS = [</a:t>
            </a:r>
            <a:r>
              <a:rPr lang="en-CA" dirty="0" err="1" smtClean="0"/>
              <a:t>frameBuffer</a:t>
            </a:r>
            <a:r>
              <a:rPr lang="en-CA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Virtual Frame Buffer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only used for debugging the frame buffer subsystem</a:t>
            </a:r>
          </a:p>
          <a:p>
            <a:r>
              <a:rPr lang="en-CA" dirty="0" smtClean="0"/>
              <a:t>It is a frame buffer that is created in RAM, rather than VRAM</a:t>
            </a:r>
          </a:p>
          <a:p>
            <a:r>
              <a:rPr lang="en-CA" dirty="0" smtClean="0"/>
              <a:t>Writing to the virtual FB will not be visible</a:t>
            </a:r>
          </a:p>
          <a:p>
            <a:pPr lvl="1"/>
            <a:r>
              <a:rPr lang="en-CA" dirty="0" smtClean="0"/>
              <a:t>Useful for systems that do not have a graphics display (embedded systems)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CA" dirty="0" smtClean="0"/>
              <a:t>Frame Buffer Architecture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</a:t>
            </a:r>
            <a:r>
              <a:rPr lang="en-CA" dirty="0"/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4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Work with the video frame buffer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color resolutions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Calculate the effective address of a pixel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frame buffer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</a:t>
            </a:r>
            <a:r>
              <a:rPr lang="en-US" dirty="0" smtClean="0"/>
              <a:t>buffer:</a:t>
            </a:r>
            <a:endParaRPr lang="en-US" dirty="0"/>
          </a:p>
          <a:p>
            <a:r>
              <a:rPr lang="en-US" dirty="0"/>
              <a:t>An array in memory </a:t>
            </a:r>
            <a:r>
              <a:rPr lang="en-US" dirty="0" smtClean="0"/>
              <a:t>(GPU RAM), </a:t>
            </a:r>
            <a:r>
              <a:rPr lang="en-US" dirty="0"/>
              <a:t>where each element represents a pixel on the display</a:t>
            </a:r>
          </a:p>
          <a:p>
            <a:r>
              <a:rPr lang="en-US" dirty="0"/>
              <a:t>The entire array represents one complete </a:t>
            </a:r>
            <a:r>
              <a:rPr lang="en-US" dirty="0" smtClean="0"/>
              <a:t>frame (screen)</a:t>
            </a:r>
            <a:endParaRPr lang="en-US" dirty="0"/>
          </a:p>
          <a:p>
            <a:r>
              <a:rPr lang="en-US" dirty="0"/>
              <a:t>The 2D frame is mapped to the 1D buffer</a:t>
            </a:r>
          </a:p>
          <a:p>
            <a:pPr lvl="1"/>
            <a:r>
              <a:rPr lang="en-US" dirty="0"/>
              <a:t>e.g.  VGA is 640 x 480</a:t>
            </a:r>
          </a:p>
          <a:p>
            <a:pPr lvl="2"/>
            <a:r>
              <a:rPr lang="en-US" dirty="0"/>
              <a:t>Maps to a 1D array with 307,200 elements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Resolutions</a:t>
            </a:r>
            <a:endParaRPr lang="en-US" dirty="0"/>
          </a:p>
        </p:txBody>
      </p:sp>
      <p:graphicFrame>
        <p:nvGraphicFramePr>
          <p:cNvPr id="24682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3966"/>
              </p:ext>
            </p:extLst>
          </p:nvPr>
        </p:nvGraphicFramePr>
        <p:xfrm>
          <a:off x="1524000" y="2819400"/>
          <a:ext cx="5715000" cy="322580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Standard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Aspect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VGA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640 x 480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4:3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SVGA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800 x 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4:3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XGA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1024 x 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4:3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SXGA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1280 x 1024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5:4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UXGA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1600 x 1200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" charset="0"/>
                          <a:ea typeface="ＭＳ Ｐゴシック" pitchFamily="1" charset="-128"/>
                        </a:rPr>
                        <a:t>4:3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element in the frame buffer represents the pixel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s color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Size in bits per pixel (</a:t>
            </a:r>
            <a:r>
              <a:rPr lang="en-US" sz="2400" dirty="0" err="1" smtClean="0"/>
              <a:t>bpp</a:t>
            </a:r>
            <a:r>
              <a:rPr lang="en-US" sz="2400" dirty="0" smtClean="0"/>
              <a:t>) </a:t>
            </a:r>
            <a:r>
              <a:rPr lang="en-US" sz="2000" dirty="0" smtClean="0"/>
              <a:t>Gives </a:t>
            </a:r>
            <a:r>
              <a:rPr lang="en-US" sz="2000" dirty="0"/>
              <a:t>2</a:t>
            </a:r>
            <a:r>
              <a:rPr lang="en-US" sz="2000" baseline="30000" dirty="0"/>
              <a:t>bbp</a:t>
            </a:r>
            <a:r>
              <a:rPr lang="en-US" sz="2000" dirty="0"/>
              <a:t> </a:t>
            </a:r>
            <a:r>
              <a:rPr lang="en-US" sz="2000" dirty="0" smtClean="0"/>
              <a:t>colors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/>
              <a:t>Row major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Graphics Formats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Color depths: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1-bit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monochrome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4-bit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16 fixed colors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8-bit indexed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Choice of 256 colors from a palette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16-bit </a:t>
            </a:r>
            <a:r>
              <a:rPr lang="en-US" sz="2200" i="1" dirty="0" err="1"/>
              <a:t>highcolor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65,536 colors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5 bits for R, B; 6 bits for G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24-bit </a:t>
            </a:r>
            <a:r>
              <a:rPr lang="en-US" sz="2200" i="1" dirty="0" err="1"/>
              <a:t>truecolor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16,777,216 colors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 bits each for R, G, and B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32-bit RGBA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Like </a:t>
            </a:r>
            <a:r>
              <a:rPr lang="en-US" sz="2000" dirty="0" err="1" smtClean="0"/>
              <a:t>truecolor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2D Arrays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Two-dimensional arrays must be mapped onto 1D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use </a:t>
            </a:r>
            <a:r>
              <a:rPr lang="en-US" i="1" dirty="0" smtClean="0"/>
              <a:t>row-major ordering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Store each element of row 0, then row 1,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in most high-level languages, including C,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</a:t>
            </a:r>
            <a:r>
              <a:rPr lang="en-US" i="1" dirty="0" smtClean="0"/>
              <a:t>column-major ordering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Store each element of column 0, then column 1,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by FORTRAN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Resolution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Higher </a:t>
            </a:r>
            <a:r>
              <a:rPr lang="en-US" sz="2400" dirty="0"/>
              <a:t>resolution and/or color depth requires a larger frame buffer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Practical now since RAM is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Pixel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draw a single pixel, set its value in the frame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map from 2D logical space to 1D physical RAM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Must know width and height for particular resolution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formula:  element offset = (</a:t>
            </a:r>
            <a:r>
              <a:rPr lang="en-US" sz="2400" i="1" dirty="0"/>
              <a:t>y</a:t>
            </a:r>
            <a:r>
              <a:rPr lang="en-US" sz="2400" dirty="0"/>
              <a:t> * width</a:t>
            </a:r>
            <a:r>
              <a:rPr lang="en-US" sz="2400" dirty="0" smtClean="0"/>
              <a:t>)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are pixel</a:t>
            </a:r>
            <a:r>
              <a:rPr lang="en-US" sz="2000" dirty="0">
                <a:latin typeface="Arial"/>
              </a:rPr>
              <a:t>’</a:t>
            </a:r>
            <a:r>
              <a:rPr lang="en-US" sz="2000" dirty="0"/>
              <a:t>s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Origin is upper left-hand corner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x</a:t>
            </a:r>
            <a:r>
              <a:rPr lang="en-US" sz="2000" dirty="0"/>
              <a:t> range:  0 to width-1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y</a:t>
            </a:r>
            <a:r>
              <a:rPr lang="en-US" sz="2000" dirty="0"/>
              <a:t> range:  0 to height-1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physical offset = element offset * element size in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Alternatively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draw a single pixel, set its value in the frame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map from 2D logical space to 1D physical RAM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Must know </a:t>
            </a:r>
            <a:r>
              <a:rPr lang="en-US" sz="2000" u="sng" dirty="0" smtClean="0"/>
              <a:t>pitch</a:t>
            </a:r>
            <a:r>
              <a:rPr lang="en-US" sz="2000" dirty="0" smtClean="0"/>
              <a:t> and </a:t>
            </a:r>
            <a:r>
              <a:rPr lang="en-US" sz="2000" u="sng" dirty="0" smtClean="0"/>
              <a:t>element size </a:t>
            </a:r>
            <a:r>
              <a:rPr lang="en-US" sz="2000" dirty="0" smtClean="0"/>
              <a:t>for </a:t>
            </a:r>
            <a:r>
              <a:rPr lang="en-US" sz="2000" dirty="0"/>
              <a:t>particular resolution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formula:  </a:t>
            </a:r>
            <a:r>
              <a:rPr lang="en-US" sz="2400" u="sng" dirty="0" smtClean="0"/>
              <a:t>row offset </a:t>
            </a:r>
            <a:r>
              <a:rPr lang="en-US" sz="2400" dirty="0"/>
              <a:t>= </a:t>
            </a:r>
            <a:r>
              <a:rPr lang="en-US" sz="2400" i="1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* </a:t>
            </a:r>
            <a:r>
              <a:rPr lang="en-US" sz="2400" u="sng" dirty="0" smtClean="0"/>
              <a:t>pitch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are pixel</a:t>
            </a:r>
            <a:r>
              <a:rPr lang="en-US" sz="2000" dirty="0">
                <a:latin typeface="Arial"/>
              </a:rPr>
              <a:t>’</a:t>
            </a:r>
            <a:r>
              <a:rPr lang="en-US" sz="2000" dirty="0"/>
              <a:t>s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Origin is upper left-hand corner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x</a:t>
            </a:r>
            <a:r>
              <a:rPr lang="en-US" sz="2000" dirty="0"/>
              <a:t> range:  0 to width-1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y</a:t>
            </a:r>
            <a:r>
              <a:rPr lang="en-US" sz="2000" dirty="0"/>
              <a:t> range:  0 to height-</a:t>
            </a:r>
            <a:r>
              <a:rPr lang="en-US" sz="2000" dirty="0" smtClean="0"/>
              <a:t>1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pitch is number of bytes in row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not necessarily equal to number of elements * size!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physical offset = </a:t>
            </a:r>
            <a:r>
              <a:rPr lang="en-US" sz="2400" u="sng" dirty="0" smtClean="0"/>
              <a:t>row offset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dirty="0" smtClean="0"/>
              <a:t>*element </a:t>
            </a:r>
            <a:r>
              <a:rPr lang="en-US" sz="2400" dirty="0"/>
              <a:t>size </a:t>
            </a:r>
            <a:r>
              <a:rPr lang="en-US" sz="2400" dirty="0" smtClean="0"/>
              <a:t>(bytes)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Drawing a Pixel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514600"/>
            <a:ext cx="2590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695877" y="426720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Monitor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447800" y="25908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172200" y="2514600"/>
            <a:ext cx="1524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251962" y="591454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Video RAM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276600"/>
            <a:ext cx="1524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1828800" y="2781300"/>
            <a:ext cx="4343400" cy="647700"/>
          </a:xfrm>
          <a:prstGeom prst="straightConnector1">
            <a:avLst/>
          </a:prstGeom>
          <a:ln w="571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66800" y="25908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38415" y="22631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pixel</a:t>
            </a:r>
            <a:endParaRPr lang="en-CA" dirty="0"/>
          </a:p>
        </p:txBody>
      </p:sp>
      <p:cxnSp>
        <p:nvCxnSpPr>
          <p:cNvPr id="19" name="Straight Arrow Connector 18"/>
          <p:cNvCxnSpPr>
            <a:stCxn id="17" idx="2"/>
            <a:endCxn id="16" idx="2"/>
          </p:cNvCxnSpPr>
          <p:nvPr/>
        </p:nvCxnSpPr>
        <p:spPr>
          <a:xfrm>
            <a:off x="577611" y="2632509"/>
            <a:ext cx="489189" cy="148791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Drawing a Pixel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514600"/>
            <a:ext cx="2590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695877" y="426720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Monitor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447800" y="25908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172200" y="2514600"/>
            <a:ext cx="1524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251962" y="591454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Video RAM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276600"/>
            <a:ext cx="1524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1828800" y="2781300"/>
            <a:ext cx="4343400" cy="647700"/>
          </a:xfrm>
          <a:prstGeom prst="straightConnector1">
            <a:avLst/>
          </a:prstGeom>
          <a:ln w="571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66800" y="25908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38415" y="22631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pixel</a:t>
            </a:r>
            <a:endParaRPr lang="en-CA" dirty="0"/>
          </a:p>
        </p:txBody>
      </p:sp>
      <p:cxnSp>
        <p:nvCxnSpPr>
          <p:cNvPr id="19" name="Straight Arrow Connector 18"/>
          <p:cNvCxnSpPr>
            <a:stCxn id="17" idx="2"/>
            <a:endCxn id="16" idx="2"/>
          </p:cNvCxnSpPr>
          <p:nvPr/>
        </p:nvCxnSpPr>
        <p:spPr>
          <a:xfrm>
            <a:off x="577611" y="2632509"/>
            <a:ext cx="489189" cy="148791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37296" y="3212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b="1" dirty="0" smtClean="0">
                <a:solidFill>
                  <a:srgbClr val="FF0000"/>
                </a:solidFill>
              </a:rPr>
              <a:t>xFF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Color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Refer to: http://www.nthelp.com/colorcodes.htm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9" r="73626" b="39234"/>
          <a:stretch/>
        </p:blipFill>
        <p:spPr bwMode="auto">
          <a:xfrm>
            <a:off x="2819400" y="3308204"/>
            <a:ext cx="3215473" cy="32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Buffer Coordinates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05000" y="2311398"/>
            <a:ext cx="52578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905000" y="2286000"/>
            <a:ext cx="0" cy="411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553200" y="217306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5626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921934" y="2336799"/>
            <a:ext cx="4572000" cy="312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ea typeface="ＭＳ Ｐゴシック" pitchFamily="1" charset="-128"/>
              </a:rPr>
              <a:t>XGA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1024x768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23622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7741" y="495300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(1023,767)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 </a:t>
            </a:r>
            <a:r>
              <a:rPr lang="en-US" dirty="0" smtClean="0"/>
              <a:t>XGA (1 byte per pixel, 8-bit indexed)</a:t>
            </a:r>
          </a:p>
          <a:p>
            <a:r>
              <a:rPr lang="en-US" dirty="0" smtClean="0"/>
              <a:t>element offset = (</a:t>
            </a:r>
            <a:r>
              <a:rPr lang="en-US" i="1" dirty="0" smtClean="0"/>
              <a:t>y</a:t>
            </a:r>
            <a:r>
              <a:rPr lang="en-US" dirty="0" smtClean="0"/>
              <a:t> * width) + </a:t>
            </a:r>
            <a:r>
              <a:rPr lang="en-US" i="1" dirty="0" smtClean="0"/>
              <a:t>x</a:t>
            </a:r>
            <a:endParaRPr lang="en-US" dirty="0"/>
          </a:p>
          <a:p>
            <a:pPr lvl="1"/>
            <a:r>
              <a:rPr lang="en-US" dirty="0"/>
              <a:t>Pixel (0,0)</a:t>
            </a:r>
          </a:p>
          <a:p>
            <a:pPr lvl="2"/>
            <a:r>
              <a:rPr lang="en-US" dirty="0"/>
              <a:t>[(0 * 1024) + 0] * 1 = 0</a:t>
            </a:r>
          </a:p>
          <a:p>
            <a:pPr lvl="1"/>
            <a:r>
              <a:rPr lang="en-US" dirty="0"/>
              <a:t>Pixel (1023, 767)  (lower right-hand corner)</a:t>
            </a:r>
          </a:p>
          <a:p>
            <a:pPr lvl="2"/>
            <a:r>
              <a:rPr lang="en-US" dirty="0"/>
              <a:t>[(767 * 1024) + 1023] * 1 = 786431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Logical arrangement:</a:t>
            </a:r>
          </a:p>
        </p:txBody>
      </p:sp>
      <p:graphicFrame>
        <p:nvGraphicFramePr>
          <p:cNvPr id="244830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01637"/>
              </p:ext>
            </p:extLst>
          </p:nvPr>
        </p:nvGraphicFramePr>
        <p:xfrm>
          <a:off x="2362200" y="2667000"/>
          <a:ext cx="1600200" cy="7467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083" name="Rectangle 50"/>
          <p:cNvSpPr>
            <a:spLocks noChangeArrowheads="1"/>
          </p:cNvSpPr>
          <p:nvPr/>
        </p:nvSpPr>
        <p:spPr bwMode="auto">
          <a:xfrm>
            <a:off x="685800" y="3581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" charset="0"/>
              </a:rPr>
              <a:t>Mapping in row-major order:</a:t>
            </a:r>
          </a:p>
        </p:txBody>
      </p:sp>
      <p:graphicFrame>
        <p:nvGraphicFramePr>
          <p:cNvPr id="24481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9418"/>
              </p:ext>
            </p:extLst>
          </p:nvPr>
        </p:nvGraphicFramePr>
        <p:xfrm>
          <a:off x="2362200" y="4191000"/>
          <a:ext cx="3200400" cy="434975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81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2331"/>
              </p:ext>
            </p:extLst>
          </p:nvPr>
        </p:nvGraphicFramePr>
        <p:xfrm>
          <a:off x="2362200" y="5508625"/>
          <a:ext cx="3200400" cy="434975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116" name="Rectangle 93"/>
          <p:cNvSpPr>
            <a:spLocks noChangeArrowheads="1"/>
          </p:cNvSpPr>
          <p:nvPr/>
        </p:nvSpPr>
        <p:spPr bwMode="auto">
          <a:xfrm>
            <a:off x="685800" y="4876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" charset="0"/>
              </a:rPr>
              <a:t>Mapping in column-major order: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3" grpId="0"/>
      <p:bldP spid="88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2D Arrays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The indices for a multidimensional array must be converted into an </a:t>
            </a:r>
            <a:r>
              <a:rPr lang="en-US" i="1" dirty="0" smtClean="0"/>
              <a:t>offset</a:t>
            </a:r>
          </a:p>
          <a:p>
            <a:pPr lvl="2" eaLnBrk="1" hangingPunct="1"/>
            <a:r>
              <a:rPr lang="en-US" dirty="0"/>
              <a:t>A</a:t>
            </a:r>
            <a:r>
              <a:rPr lang="en-US" dirty="0" smtClean="0"/>
              <a:t>dded to array starting</a:t>
            </a:r>
            <a:r>
              <a:rPr lang="en-US" i="1" dirty="0" smtClean="0"/>
              <a:t> </a:t>
            </a:r>
            <a:r>
              <a:rPr lang="en-US" dirty="0" smtClean="0"/>
              <a:t>address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For a 2D array </a:t>
            </a:r>
            <a:r>
              <a:rPr lang="en-US" i="1" dirty="0" smtClean="0"/>
              <a:t>list</a:t>
            </a:r>
            <a:r>
              <a:rPr lang="en-US" dirty="0" smtClean="0"/>
              <a:t>[</a:t>
            </a:r>
            <a:r>
              <a:rPr lang="en-US" i="1" dirty="0" smtClean="0"/>
              <a:t>1..n</a:t>
            </a:r>
            <a:r>
              <a:rPr lang="en-US" dirty="0" smtClean="0"/>
              <a:t>][</a:t>
            </a:r>
            <a:r>
              <a:rPr lang="en-US" i="1" dirty="0" smtClean="0"/>
              <a:t>1..m</a:t>
            </a:r>
            <a:r>
              <a:rPr lang="en-US" dirty="0" smtClean="0"/>
              <a:t>], row-major order, </a:t>
            </a:r>
            <a:r>
              <a:rPr lang="en-US" i="1" dirty="0" smtClean="0"/>
              <a:t>list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is:</a:t>
            </a:r>
          </a:p>
          <a:p>
            <a:pPr lvl="4" eaLnBrk="1" hangingPunct="1">
              <a:buFontTx/>
              <a:buNone/>
            </a:pPr>
            <a:r>
              <a:rPr lang="en-US" i="1" dirty="0" smtClean="0"/>
              <a:t>((m </a:t>
            </a:r>
            <a:r>
              <a:rPr lang="en-US" dirty="0" smtClean="0">
                <a:sym typeface="Symbol" charset="2"/>
              </a:rPr>
              <a:t>*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) + j) </a:t>
            </a:r>
            <a:r>
              <a:rPr lang="en-US" dirty="0" smtClean="0">
                <a:sym typeface="Symbol" charset="2"/>
              </a:rPr>
              <a:t> </a:t>
            </a:r>
            <a:r>
              <a:rPr lang="en-US" i="1" dirty="0" err="1" smtClean="0">
                <a:sym typeface="Symbol" charset="2"/>
              </a:rPr>
              <a:t>E</a:t>
            </a:r>
            <a:r>
              <a:rPr lang="en-US" baseline="-25000" dirty="0" err="1" smtClean="0"/>
              <a:t>size</a:t>
            </a:r>
            <a:endParaRPr lang="en-US" dirty="0" smtClean="0"/>
          </a:p>
          <a:p>
            <a:pPr lvl="3" eaLnBrk="1" hangingPunct="1"/>
            <a:r>
              <a:rPr lang="en-US" i="1" dirty="0" err="1" smtClean="0"/>
              <a:t>E</a:t>
            </a:r>
            <a:r>
              <a:rPr lang="en-US" baseline="-25000" dirty="0" err="1" smtClean="0"/>
              <a:t>size</a:t>
            </a:r>
            <a:r>
              <a:rPr lang="en-US" baseline="-25000" dirty="0" smtClean="0"/>
              <a:t> </a:t>
            </a:r>
            <a:r>
              <a:rPr lang="en-US" dirty="0" smtClean="0"/>
              <a:t>is the element (cell) size in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2D Arrays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 C Code declaration of </a:t>
            </a:r>
          </a:p>
          <a:p>
            <a:pPr lvl="1" eaLnBrk="1" hangingPunct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array[2][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maps to an offset of </a:t>
            </a:r>
          </a:p>
          <a:p>
            <a:pPr lvl="1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charset="2"/>
              </a:rPr>
              <a:t>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charset="2"/>
              </a:rPr>
              <a:t>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graphicFrame>
        <p:nvGraphicFramePr>
          <p:cNvPr id="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97558"/>
              </p:ext>
            </p:extLst>
          </p:nvPr>
        </p:nvGraphicFramePr>
        <p:xfrm>
          <a:off x="1676400" y="5039975"/>
          <a:ext cx="1600200" cy="7467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3657600" y="5177135"/>
            <a:ext cx="1143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8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37890"/>
              </p:ext>
            </p:extLst>
          </p:nvPr>
        </p:nvGraphicFramePr>
        <p:xfrm>
          <a:off x="5029200" y="5024735"/>
          <a:ext cx="1600200" cy="7467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586293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86293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049652" y="4114800"/>
            <a:ext cx="5088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algn="ctr"/>
            <a:r>
              <a:rPr lang="en-US" sz="2800" b="1" i="1" dirty="0"/>
              <a:t>((</a:t>
            </a:r>
            <a:r>
              <a:rPr lang="en-US" sz="2800" b="1" i="1" dirty="0">
                <a:solidFill>
                  <a:srgbClr val="FF0000"/>
                </a:solidFill>
              </a:rPr>
              <a:t>m</a:t>
            </a:r>
            <a:r>
              <a:rPr lang="en-US" sz="2800" b="1" i="1" dirty="0"/>
              <a:t> </a:t>
            </a:r>
            <a:r>
              <a:rPr lang="en-US" sz="2800" b="1" dirty="0">
                <a:sym typeface="Symbol" charset="2"/>
              </a:rPr>
              <a:t>*</a:t>
            </a:r>
            <a:r>
              <a:rPr lang="en-US" sz="2800" b="1" dirty="0"/>
              <a:t> </a:t>
            </a:r>
            <a:r>
              <a:rPr lang="en-US" sz="2800" b="1" i="1" dirty="0" err="1">
                <a:solidFill>
                  <a:srgbClr val="00B050"/>
                </a:solidFill>
              </a:rPr>
              <a:t>i</a:t>
            </a:r>
            <a:r>
              <a:rPr lang="en-US" sz="2800" b="1" i="1" dirty="0"/>
              <a:t>) + </a:t>
            </a:r>
            <a:r>
              <a:rPr lang="en-US" sz="2800" b="1" i="1" dirty="0">
                <a:solidFill>
                  <a:schemeClr val="accent3"/>
                </a:solidFill>
              </a:rPr>
              <a:t>j</a:t>
            </a:r>
            <a:r>
              <a:rPr lang="en-US" sz="2800" b="1" i="1" dirty="0"/>
              <a:t>) </a:t>
            </a:r>
            <a:r>
              <a:rPr lang="en-US" sz="2800" b="1" dirty="0">
                <a:sym typeface="Symbol" charset="2"/>
              </a:rPr>
              <a:t> </a:t>
            </a:r>
            <a:r>
              <a:rPr lang="en-US" sz="2800" b="1" i="1" dirty="0" err="1">
                <a:solidFill>
                  <a:srgbClr val="0070C0"/>
                </a:solidFill>
                <a:sym typeface="Symbol" charset="2"/>
              </a:rPr>
              <a:t>E</a:t>
            </a:r>
            <a:r>
              <a:rPr lang="en-US" sz="2800" b="1" baseline="-25000" dirty="0" err="1">
                <a:solidFill>
                  <a:srgbClr val="0070C0"/>
                </a:solidFill>
              </a:rPr>
              <a:t>size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2D Arrays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 Java Code declaration of </a:t>
            </a:r>
          </a:p>
          <a:p>
            <a:pPr lvl="1" eaLnBrk="1" hangingPunct="1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[2][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array</a:t>
            </a:r>
          </a:p>
          <a:p>
            <a:pPr lvl="1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maps to an offset of </a:t>
            </a:r>
          </a:p>
          <a:p>
            <a:pPr lvl="1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charset="2"/>
              </a:rPr>
              <a:t>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charset="2"/>
              </a:rPr>
              <a:t>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  <p:graphicFrame>
        <p:nvGraphicFramePr>
          <p:cNvPr id="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73073"/>
              </p:ext>
            </p:extLst>
          </p:nvPr>
        </p:nvGraphicFramePr>
        <p:xfrm>
          <a:off x="1676400" y="5039975"/>
          <a:ext cx="1600200" cy="7467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3657600" y="5177135"/>
            <a:ext cx="1143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8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90631"/>
              </p:ext>
            </p:extLst>
          </p:nvPr>
        </p:nvGraphicFramePr>
        <p:xfrm>
          <a:off x="5029200" y="5024735"/>
          <a:ext cx="1600200" cy="7467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586293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86293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view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049652" y="4114800"/>
            <a:ext cx="5088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algn="ctr"/>
            <a:r>
              <a:rPr lang="en-US" sz="2800" b="1" i="1" dirty="0"/>
              <a:t>((</a:t>
            </a:r>
            <a:r>
              <a:rPr lang="en-US" sz="2800" b="1" i="1" dirty="0">
                <a:solidFill>
                  <a:srgbClr val="FF0000"/>
                </a:solidFill>
              </a:rPr>
              <a:t>m</a:t>
            </a:r>
            <a:r>
              <a:rPr lang="en-US" sz="2800" b="1" i="1" dirty="0"/>
              <a:t> </a:t>
            </a:r>
            <a:r>
              <a:rPr lang="en-US" sz="2800" b="1" dirty="0">
                <a:sym typeface="Symbol" charset="2"/>
              </a:rPr>
              <a:t>*</a:t>
            </a:r>
            <a:r>
              <a:rPr lang="en-US" sz="2800" b="1" dirty="0"/>
              <a:t> </a:t>
            </a:r>
            <a:r>
              <a:rPr lang="en-US" sz="2800" b="1" i="1" dirty="0" err="1">
                <a:solidFill>
                  <a:srgbClr val="00B050"/>
                </a:solidFill>
              </a:rPr>
              <a:t>i</a:t>
            </a:r>
            <a:r>
              <a:rPr lang="en-US" sz="2800" b="1" i="1" dirty="0"/>
              <a:t>) + </a:t>
            </a:r>
            <a:r>
              <a:rPr lang="en-US" sz="2800" b="1" i="1" dirty="0">
                <a:solidFill>
                  <a:schemeClr val="accent3"/>
                </a:solidFill>
              </a:rPr>
              <a:t>j</a:t>
            </a:r>
            <a:r>
              <a:rPr lang="en-US" sz="2800" b="1" i="1" dirty="0"/>
              <a:t>) </a:t>
            </a:r>
            <a:r>
              <a:rPr lang="en-US" sz="2800" b="1" dirty="0">
                <a:sym typeface="Symbol" charset="2"/>
              </a:rPr>
              <a:t> </a:t>
            </a:r>
            <a:r>
              <a:rPr lang="en-US" sz="2800" b="1" i="1" dirty="0" err="1">
                <a:solidFill>
                  <a:srgbClr val="0070C0"/>
                </a:solidFill>
                <a:sym typeface="Symbol" charset="2"/>
              </a:rPr>
              <a:t>E</a:t>
            </a:r>
            <a:r>
              <a:rPr lang="en-US" sz="2800" b="1" baseline="-25000" dirty="0" err="1">
                <a:solidFill>
                  <a:srgbClr val="0070C0"/>
                </a:solidFill>
              </a:rPr>
              <a:t>size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4640</TotalTime>
  <Words>2231</Words>
  <Application>Microsoft Office PowerPoint</Application>
  <PresentationFormat>On-screen Show (4:3)</PresentationFormat>
  <Paragraphs>590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Arial</vt:lpstr>
      <vt:lpstr>Calibri</vt:lpstr>
      <vt:lpstr>Courier</vt:lpstr>
      <vt:lpstr>Courier New</vt:lpstr>
      <vt:lpstr>Georgia</vt:lpstr>
      <vt:lpstr>Symbol</vt:lpstr>
      <vt:lpstr>Times</vt:lpstr>
      <vt:lpstr>Trebuchet MS</vt:lpstr>
      <vt:lpstr>Wingdings 2</vt:lpstr>
      <vt:lpstr>Urban</vt:lpstr>
      <vt:lpstr>Video Programming</vt:lpstr>
      <vt:lpstr>Outline</vt:lpstr>
      <vt:lpstr>2D Arrays</vt:lpstr>
      <vt:lpstr>Section 1 Objectives At the end of this section you will</vt:lpstr>
      <vt:lpstr>2D Arrays</vt:lpstr>
      <vt:lpstr>Example</vt:lpstr>
      <vt:lpstr>Indexing 2D Arrays</vt:lpstr>
      <vt:lpstr>Indexing 2D Arrays</vt:lpstr>
      <vt:lpstr>Indexing 2D Arrays</vt:lpstr>
      <vt:lpstr>Effective Addresses</vt:lpstr>
      <vt:lpstr>In C</vt:lpstr>
      <vt:lpstr>In C</vt:lpstr>
      <vt:lpstr>Examples</vt:lpstr>
      <vt:lpstr>Examples</vt:lpstr>
      <vt:lpstr>Memory-Mapped I/O</vt:lpstr>
      <vt:lpstr>Section 2 Objectives At the end of this section you will</vt:lpstr>
      <vt:lpstr>Memory-Mapped I/O</vt:lpstr>
      <vt:lpstr>Memory-Mapped I/O</vt:lpstr>
      <vt:lpstr>Memory-Mapped I/O</vt:lpstr>
      <vt:lpstr>Frame-Buffers</vt:lpstr>
      <vt:lpstr>Frame-Buffer</vt:lpstr>
      <vt:lpstr>Memory-mapped I/O</vt:lpstr>
      <vt:lpstr>Mailboxes</vt:lpstr>
      <vt:lpstr>Section 3 Objectives At the end of this section you will</vt:lpstr>
      <vt:lpstr>Mailboxes</vt:lpstr>
      <vt:lpstr>Mailbox 0 Registers</vt:lpstr>
      <vt:lpstr>Status Register</vt:lpstr>
      <vt:lpstr>Read &amp; Write Registers</vt:lpstr>
      <vt:lpstr>Reading a Mailbox (for channel n)</vt:lpstr>
      <vt:lpstr>PowerPoint Presentation</vt:lpstr>
      <vt:lpstr>Writing a Mailbox (for channel n)</vt:lpstr>
      <vt:lpstr>PowerPoint Presentation</vt:lpstr>
      <vt:lpstr>Mailbox 0 Channels</vt:lpstr>
      <vt:lpstr>Frame Buffer Interface</vt:lpstr>
      <vt:lpstr>Initializing the Frame Buffer</vt:lpstr>
      <vt:lpstr>The frameBufferInfo Array</vt:lpstr>
      <vt:lpstr>Tag Structure</vt:lpstr>
      <vt:lpstr>Example Tag</vt:lpstr>
      <vt:lpstr>PowerPoint Presentation</vt:lpstr>
      <vt:lpstr>Frame Buffer Interface</vt:lpstr>
      <vt:lpstr>Frame Buffer Interface (again)</vt:lpstr>
      <vt:lpstr>Virtual Frame Buffer</vt:lpstr>
      <vt:lpstr>Frame Buffer Architecture</vt:lpstr>
      <vt:lpstr>Section 4 Objectives At the end of this section you will</vt:lpstr>
      <vt:lpstr>Video frame buffer</vt:lpstr>
      <vt:lpstr>Frame Buffer Architecture</vt:lpstr>
      <vt:lpstr>Example Resolutions</vt:lpstr>
      <vt:lpstr>Frame Buffer Architecture</vt:lpstr>
      <vt:lpstr>Common Graphics Formats</vt:lpstr>
      <vt:lpstr>Higher Resolution</vt:lpstr>
      <vt:lpstr>Drawing a Pixel</vt:lpstr>
      <vt:lpstr>Alternatively</vt:lpstr>
      <vt:lpstr>Drawing a Pixel</vt:lpstr>
      <vt:lpstr>Drawing a Pixel</vt:lpstr>
      <vt:lpstr>Color Codes</vt:lpstr>
      <vt:lpstr>Frame Buffer Coordinates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jalal</dc:creator>
  <cp:lastModifiedBy>Jalal Kawash</cp:lastModifiedBy>
  <cp:revision>342</cp:revision>
  <dcterms:created xsi:type="dcterms:W3CDTF">2006-08-16T00:00:00Z</dcterms:created>
  <dcterms:modified xsi:type="dcterms:W3CDTF">2019-05-30T20:50:49Z</dcterms:modified>
</cp:coreProperties>
</file>