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3" r:id="rId16"/>
    <p:sldId id="274" r:id="rId17"/>
    <p:sldId id="276" r:id="rId18"/>
    <p:sldId id="275" r:id="rId19"/>
    <p:sldId id="277" r:id="rId20"/>
    <p:sldId id="278" r:id="rId21"/>
    <p:sldId id="279" r:id="rId22"/>
    <p:sldId id="281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1E12C-AB89-43E1-9F4C-AE07AAD47A13}" type="datetimeFigureOut">
              <a:rPr lang="en-US" smtClean="0"/>
              <a:t>5/19/19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266A2-3CCE-4EB3-B88B-F0AFBB0BD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47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CPSC331 - Spring 2019 </a:t>
            </a:r>
            <a:br>
              <a:rPr lang="en-US" dirty="0" smtClean="0"/>
            </a:br>
            <a:r>
              <a:rPr lang="en-US" dirty="0" smtClean="0"/>
              <a:t>Tutorial 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Khobaib Zaamout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97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proof </a:t>
            </a:r>
            <a:r>
              <a:rPr lang="en-US" i="1" dirty="0"/>
              <a:t>f(n)=n </a:t>
            </a:r>
            <a:r>
              <a:rPr lang="en-US" dirty="0"/>
              <a:t>bound function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precondition is: </a:t>
            </a:r>
            <a:br>
              <a:rPr lang="en-US" dirty="0"/>
            </a:br>
            <a:r>
              <a:rPr lang="en-US" dirty="0"/>
              <a:t>A nonnegative integer n is given as input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A </a:t>
            </a:r>
            <a:r>
              <a:rPr lang="en-US" sz="1800" b="1" dirty="0"/>
              <a:t>bound function </a:t>
            </a:r>
            <a:r>
              <a:rPr lang="en-US" sz="1800" dirty="0"/>
              <a:t>for a recursive algorithm is: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Mathematical function defined on inputs and global data of precondition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Integer-valued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The function value decrease by at least one with every recursive call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function value ≤ 0, then no recursive call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5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proof </a:t>
            </a:r>
            <a:r>
              <a:rPr lang="en-US" i="1" dirty="0"/>
              <a:t>f(n)=n </a:t>
            </a:r>
            <a:r>
              <a:rPr lang="en-US" dirty="0"/>
              <a:t>bound function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precondition is: </a:t>
                </a:r>
                <a:br>
                  <a:rPr lang="en-US" dirty="0" smtClean="0"/>
                </a:br>
                <a:r>
                  <a:rPr lang="en-US" dirty="0" smtClean="0"/>
                  <a:t>A nonnegative integer n is given as input.</a:t>
                </a:r>
              </a:p>
              <a:p>
                <a:r>
                  <a:rPr lang="en-US" dirty="0" smtClean="0"/>
                  <a:t>Function value </a:t>
                </a:r>
                <a:r>
                  <a:rPr lang="en-US" dirty="0"/>
                  <a:t>≤ </a:t>
                </a:r>
                <a:r>
                  <a:rPr lang="en-US" dirty="0" smtClean="0"/>
                  <a:t>0, means n </a:t>
                </a:r>
                <a:r>
                  <a:rPr lang="en-US" dirty="0"/>
                  <a:t>≤ </a:t>
                </a:r>
                <a:r>
                  <a:rPr lang="en-US" dirty="0" smtClean="0"/>
                  <a:t>0.</a:t>
                </a:r>
              </a:p>
              <a:p>
                <a:r>
                  <a:rPr lang="en-US" dirty="0" smtClean="0"/>
                  <a:t>From the precondition, n≥0</a:t>
                </a:r>
              </a:p>
              <a:p>
                <a:r>
                  <a:rPr lang="en-US" dirty="0" smtClean="0"/>
                  <a:t>Then, n=0</a:t>
                </a:r>
              </a:p>
              <a:p>
                <a:r>
                  <a:rPr lang="en-US" dirty="0" smtClean="0"/>
                  <a:t>By tracing fibPair algorithm, we find that the test at line 2 evaluates to TRUE, which avoids executing the recursive call in the else block.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/>
                  <a:t> This is property holds.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A </a:t>
            </a:r>
            <a:r>
              <a:rPr lang="en-US" sz="1800" b="1" dirty="0"/>
              <a:t>bound function </a:t>
            </a:r>
            <a:r>
              <a:rPr lang="en-US" sz="1800" dirty="0"/>
              <a:t>for a recursive algorithm is: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Mathematical function defined on inputs and global data of precondition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Integer-valued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The function value decrease by at least one with every recursive call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If function value ≤ 0, then no recursive call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8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proof </a:t>
            </a:r>
            <a:r>
              <a:rPr lang="en-US" i="1" dirty="0"/>
              <a:t>f(n)=n </a:t>
            </a:r>
            <a:r>
              <a:rPr lang="en-US" dirty="0"/>
              <a:t>bound function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Since all properties hold, it follows that </a:t>
            </a:r>
            <a:r>
              <a:rPr lang="en-US" i="1" dirty="0"/>
              <a:t>f(n)=n </a:t>
            </a:r>
            <a:r>
              <a:rPr lang="en-US" dirty="0" smtClean="0"/>
              <a:t>is a bound function for fibPair algorithm.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A </a:t>
            </a:r>
            <a:r>
              <a:rPr lang="en-US" sz="1800" b="1" dirty="0"/>
              <a:t>bound function </a:t>
            </a:r>
            <a:r>
              <a:rPr lang="en-US" sz="1800" dirty="0"/>
              <a:t>for a recursive algorithm is: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Mathematical function defined on inputs and global data of precondition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Integer-valued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The function value decrease by at least one with every recursive call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If function value ≤ 0, then no recursive call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84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7: proof </a:t>
            </a:r>
            <a:r>
              <a:rPr lang="en-US" i="1" dirty="0" smtClean="0"/>
              <a:t>fibPair is correct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8"/>
            <a:ext cx="5185873" cy="101885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Write a </a:t>
            </a:r>
            <a:r>
              <a:rPr lang="en-US" sz="3600" dirty="0"/>
              <a:t>proof</a:t>
            </a:r>
            <a:r>
              <a:rPr lang="en-US" dirty="0"/>
              <a:t> that this </a:t>
            </a:r>
            <a:r>
              <a:rPr lang="en-US" sz="3600" dirty="0"/>
              <a:t>algorithm</a:t>
            </a:r>
            <a:r>
              <a:rPr lang="en-US" dirty="0"/>
              <a:t> </a:t>
            </a:r>
            <a:r>
              <a:rPr lang="en-US" sz="3600" dirty="0"/>
              <a:t>correct</a:t>
            </a:r>
            <a:r>
              <a:rPr lang="en-US" dirty="0"/>
              <a:t>ly solves the “Fibonacci Pair Computation” problem.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integer</a:t>
            </a:r>
            <a:r>
              <a:rPr lang="en-US" dirty="0"/>
              <a:t>[]  fibPair  (integer  n)  {</a:t>
            </a:r>
            <a:br>
              <a:rPr lang="en-US" dirty="0"/>
            </a:br>
            <a:r>
              <a:rPr lang="en-US" dirty="0"/>
              <a:t>// Assertion: A nonnegative integer n has been given as input</a:t>
            </a:r>
          </a:p>
          <a:p>
            <a:pPr marL="0" indent="0">
              <a:buNone/>
            </a:pPr>
            <a:r>
              <a:rPr lang="en-US" dirty="0"/>
              <a:t>1.	integer[]  F  =  new  integer[2] </a:t>
            </a:r>
          </a:p>
          <a:p>
            <a:pPr marL="0" indent="0">
              <a:buNone/>
            </a:pPr>
            <a:r>
              <a:rPr lang="en-US" dirty="0"/>
              <a:t>2.   	if  (n  ==  0)  {</a:t>
            </a:r>
          </a:p>
          <a:p>
            <a:pPr marL="0" indent="0">
              <a:buNone/>
            </a:pPr>
            <a:r>
              <a:rPr lang="en-US" dirty="0"/>
              <a:t>3.     		F[0]  :=  0</a:t>
            </a:r>
          </a:p>
          <a:p>
            <a:pPr marL="0" indent="0">
              <a:buNone/>
            </a:pPr>
            <a:r>
              <a:rPr lang="en-US" dirty="0"/>
              <a:t>4.     		F[1]  :=  1</a:t>
            </a:r>
          </a:p>
          <a:p>
            <a:pPr marL="0" indent="0">
              <a:buNone/>
            </a:pPr>
            <a:r>
              <a:rPr lang="en-US" dirty="0"/>
              <a:t>	}  else  {</a:t>
            </a:r>
          </a:p>
          <a:p>
            <a:pPr marL="0" indent="0">
              <a:buNone/>
            </a:pPr>
            <a:r>
              <a:rPr lang="en-US" dirty="0"/>
              <a:t>5.     		integer[]  oldF  :=  fibPair(n − 1) </a:t>
            </a:r>
          </a:p>
          <a:p>
            <a:pPr marL="0" indent="0">
              <a:buNone/>
            </a:pPr>
            <a:r>
              <a:rPr lang="en-US" dirty="0"/>
              <a:t>6.     		F[0]  :=  oldF[1]</a:t>
            </a:r>
          </a:p>
          <a:p>
            <a:pPr marL="0" indent="0">
              <a:buNone/>
            </a:pPr>
            <a:r>
              <a:rPr lang="en-US" dirty="0"/>
              <a:t>7.    		F[1]  :=  oldF[0]  +  oldF[1]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8.   	return  F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0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7: proof </a:t>
            </a:r>
            <a:r>
              <a:rPr lang="en-US" i="1" dirty="0"/>
              <a:t>fibPair is correct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An </a:t>
            </a:r>
            <a:r>
              <a:rPr lang="en-US" sz="1800" dirty="0" smtClean="0"/>
              <a:t>algorithm is </a:t>
            </a:r>
            <a:r>
              <a:rPr lang="en-US" sz="1800" b="1" dirty="0" smtClean="0"/>
              <a:t>correct </a:t>
            </a:r>
            <a:r>
              <a:rPr lang="en-US" sz="1800" dirty="0" smtClean="0"/>
              <a:t>if: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precondition </a:t>
            </a:r>
            <a:r>
              <a:rPr lang="en-US" dirty="0"/>
              <a:t>is </a:t>
            </a:r>
            <a:r>
              <a:rPr lang="en-US" dirty="0" smtClean="0"/>
              <a:t>satisfied and algorithm is executed, then: </a:t>
            </a:r>
          </a:p>
          <a:p>
            <a:r>
              <a:rPr lang="en-US" dirty="0" smtClean="0"/>
              <a:t>eventually the execution ends, </a:t>
            </a:r>
            <a:r>
              <a:rPr lang="en-US" dirty="0"/>
              <a:t>and</a:t>
            </a:r>
            <a:endParaRPr lang="en-US" dirty="0" smtClean="0"/>
          </a:p>
          <a:p>
            <a:r>
              <a:rPr lang="en-US" dirty="0"/>
              <a:t>postcondition is satisfied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48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7: proof </a:t>
            </a:r>
            <a:r>
              <a:rPr lang="en-US" i="1" dirty="0"/>
              <a:t>fibPair is correct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prove </a:t>
            </a:r>
            <a:r>
              <a:rPr lang="en-US" dirty="0" smtClean="0"/>
              <a:t>these properties, </a:t>
            </a:r>
            <a:r>
              <a:rPr lang="en-US" dirty="0"/>
              <a:t>we use the standard form of mathematical </a:t>
            </a:r>
            <a:r>
              <a:rPr lang="en-US" dirty="0" smtClean="0"/>
              <a:t>induction</a:t>
            </a:r>
            <a:r>
              <a:rPr lang="en-US" dirty="0"/>
              <a:t>:</a:t>
            </a:r>
            <a:endParaRPr lang="en-US" dirty="0" smtClean="0"/>
          </a:p>
          <a:p>
            <a:pPr>
              <a:buAutoNum type="arabicPeriod"/>
            </a:pPr>
            <a:r>
              <a:rPr lang="en-US" dirty="0" smtClean="0"/>
              <a:t>Basis</a:t>
            </a:r>
          </a:p>
          <a:p>
            <a:pPr>
              <a:buAutoNum type="arabicPeriod"/>
            </a:pPr>
            <a:r>
              <a:rPr lang="en-US" dirty="0" smtClean="0"/>
              <a:t>Inductive Step: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Inductive Hypothesis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Inductive Claim</a:t>
            </a:r>
          </a:p>
          <a:p>
            <a:pPr>
              <a:buAutoNum type="arabicPeriod"/>
            </a:pPr>
            <a:r>
              <a:rPr lang="en-US" dirty="0" smtClean="0"/>
              <a:t>Proof Steps</a:t>
            </a:r>
          </a:p>
          <a:p>
            <a:pPr>
              <a:buAutoNum type="arabicPeriod"/>
            </a:pPr>
            <a:r>
              <a:rPr lang="en-US" dirty="0" smtClean="0"/>
              <a:t>Proof Closure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An </a:t>
            </a:r>
            <a:r>
              <a:rPr lang="en-US" sz="1800" dirty="0" smtClean="0"/>
              <a:t>algorithm is </a:t>
            </a:r>
            <a:r>
              <a:rPr lang="en-US" sz="1800" b="1" dirty="0" smtClean="0"/>
              <a:t>correct </a:t>
            </a:r>
            <a:r>
              <a:rPr lang="en-US" sz="1800" dirty="0" smtClean="0"/>
              <a:t>if: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precondition </a:t>
            </a:r>
            <a:r>
              <a:rPr lang="en-US" dirty="0"/>
              <a:t>is </a:t>
            </a:r>
            <a:r>
              <a:rPr lang="en-US" dirty="0" smtClean="0"/>
              <a:t>satisfied and algorithm is executed, then: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eventually the execution ends, </a:t>
            </a:r>
            <a:r>
              <a:rPr lang="en-US" dirty="0"/>
              <a:t>and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postcondition is satisfied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15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7: proof </a:t>
            </a:r>
            <a:r>
              <a:rPr lang="en-US" i="1" dirty="0"/>
              <a:t>fibPair is correct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1. Basis: 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An </a:t>
            </a:r>
            <a:r>
              <a:rPr lang="en-US" sz="1800" dirty="0" smtClean="0"/>
              <a:t>algorithm is </a:t>
            </a:r>
            <a:r>
              <a:rPr lang="en-US" sz="1800" b="1" dirty="0" smtClean="0"/>
              <a:t>correct </a:t>
            </a:r>
            <a:r>
              <a:rPr lang="en-US" sz="1800" dirty="0" smtClean="0"/>
              <a:t>if: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precondition </a:t>
            </a:r>
            <a:r>
              <a:rPr lang="en-US" dirty="0"/>
              <a:t>is </a:t>
            </a:r>
            <a:r>
              <a:rPr lang="en-US" dirty="0" smtClean="0"/>
              <a:t>satisfied and algorithm is executed, then: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eventually the execution ends, 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postcondition is satisfied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3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7: proof </a:t>
            </a:r>
            <a:r>
              <a:rPr lang="en-US" i="1" dirty="0"/>
              <a:t>fibPair is correct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1. Basis: </a:t>
            </a:r>
            <a:br>
              <a:rPr lang="en-US" dirty="0" smtClean="0"/>
            </a:br>
            <a:r>
              <a:rPr lang="en-US" dirty="0" smtClean="0"/>
              <a:t>by precondition, n≥0. We consider an execution of fibPair when n=0</a:t>
            </a:r>
          </a:p>
          <a:p>
            <a:r>
              <a:rPr lang="en-US" dirty="0" smtClean="0"/>
              <a:t>Only lines 1-4 and line 8 are executed. </a:t>
            </a:r>
            <a:endParaRPr lang="en-US" dirty="0"/>
          </a:p>
          <a:p>
            <a:r>
              <a:rPr lang="en-US" dirty="0" smtClean="0"/>
              <a:t>At line 8, the algorithm execution ends.</a:t>
            </a:r>
          </a:p>
          <a:p>
            <a:r>
              <a:rPr lang="en-US" dirty="0" smtClean="0"/>
              <a:t>An integer array F is returned, where </a:t>
            </a:r>
            <a:r>
              <a:rPr lang="en-US" i="1" dirty="0" smtClean="0"/>
              <a:t>F[0]=0=F</a:t>
            </a:r>
            <a:r>
              <a:rPr lang="en-US" i="1" baseline="-25000" dirty="0" smtClean="0"/>
              <a:t>0</a:t>
            </a:r>
            <a:r>
              <a:rPr lang="en-US" i="1" dirty="0" smtClean="0"/>
              <a:t>=F</a:t>
            </a:r>
            <a:r>
              <a:rPr lang="en-US" i="1" baseline="-25000" dirty="0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F[1]=1=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i="1" dirty="0" smtClean="0"/>
              <a:t>=F</a:t>
            </a:r>
            <a:r>
              <a:rPr lang="en-US" i="1" baseline="-25000" dirty="0" smtClean="0"/>
              <a:t>n+1</a:t>
            </a:r>
            <a:r>
              <a:rPr lang="en-US" dirty="0" smtClean="0"/>
              <a:t>. F satisfies the postcondition.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An </a:t>
            </a:r>
            <a:r>
              <a:rPr lang="en-US" sz="1800" dirty="0" smtClean="0"/>
              <a:t>algorithm is </a:t>
            </a:r>
            <a:r>
              <a:rPr lang="en-US" sz="1800" b="1" dirty="0" smtClean="0"/>
              <a:t>correct </a:t>
            </a:r>
            <a:r>
              <a:rPr lang="en-US" sz="1800" dirty="0" smtClean="0"/>
              <a:t>if: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precondition </a:t>
            </a:r>
            <a:r>
              <a:rPr lang="en-US" dirty="0"/>
              <a:t>is </a:t>
            </a:r>
            <a:r>
              <a:rPr lang="en-US" dirty="0" smtClean="0"/>
              <a:t>satisfied and algorithm is executed, then: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eventually the execution ends, 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postcondition is satisfied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33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7: proof </a:t>
            </a:r>
            <a:r>
              <a:rPr lang="en-US" i="1" dirty="0"/>
              <a:t>fibPair is correct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2. Inductive Step: 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An </a:t>
            </a:r>
            <a:r>
              <a:rPr lang="en-US" sz="1800" dirty="0" smtClean="0"/>
              <a:t>algorithm is </a:t>
            </a:r>
            <a:r>
              <a:rPr lang="en-US" sz="1800" b="1" dirty="0" smtClean="0"/>
              <a:t>correct </a:t>
            </a:r>
            <a:r>
              <a:rPr lang="en-US" sz="1800" dirty="0" smtClean="0"/>
              <a:t>if: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precondition </a:t>
            </a:r>
            <a:r>
              <a:rPr lang="en-US" dirty="0"/>
              <a:t>is </a:t>
            </a:r>
            <a:r>
              <a:rPr lang="en-US" dirty="0" smtClean="0"/>
              <a:t>satisfied and algorithm is executed, then: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eventually the execution ends, 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postcondition is satisfied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00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7: proof </a:t>
            </a:r>
            <a:r>
              <a:rPr lang="en-US" i="1" dirty="0"/>
              <a:t>fibPair is correct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2. Inductive Step:</a:t>
            </a:r>
          </a:p>
          <a:p>
            <a:pPr marL="0" indent="0">
              <a:buNone/>
            </a:pPr>
            <a:r>
              <a:rPr lang="en-US" dirty="0"/>
              <a:t>Let k be an integer such that k ≥ 0. </a:t>
            </a:r>
            <a:endParaRPr lang="en-US" dirty="0" smtClean="0"/>
          </a:p>
          <a:p>
            <a:r>
              <a:rPr lang="en-US" dirty="0" smtClean="0"/>
              <a:t>Inductive Hypothesis: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An </a:t>
            </a:r>
            <a:r>
              <a:rPr lang="en-US" sz="1800" dirty="0" smtClean="0"/>
              <a:t>algorithm is </a:t>
            </a:r>
            <a:r>
              <a:rPr lang="en-US" sz="1800" b="1" dirty="0" smtClean="0"/>
              <a:t>correct </a:t>
            </a:r>
            <a:r>
              <a:rPr lang="en-US" sz="1800" dirty="0" smtClean="0"/>
              <a:t>if: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precondition </a:t>
            </a:r>
            <a:r>
              <a:rPr lang="en-US" dirty="0"/>
              <a:t>is </a:t>
            </a:r>
            <a:r>
              <a:rPr lang="en-US" dirty="0" smtClean="0"/>
              <a:t>satisfied and algorithm is executed, then: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eventually the execution ends, 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postcondition is satisfied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6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6: proof </a:t>
            </a:r>
            <a:r>
              <a:rPr lang="en-US" i="1" dirty="0" smtClean="0"/>
              <a:t>f(n)=n </a:t>
            </a:r>
            <a:r>
              <a:rPr lang="en-US" dirty="0" smtClean="0"/>
              <a:t>bound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8"/>
            <a:ext cx="5185873" cy="7381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Write </a:t>
            </a:r>
            <a:r>
              <a:rPr lang="en-US" dirty="0"/>
              <a:t>a </a:t>
            </a:r>
            <a:r>
              <a:rPr lang="en-US" sz="2800" u="sng" dirty="0" smtClean="0"/>
              <a:t>proof</a:t>
            </a:r>
            <a:r>
              <a:rPr lang="en-US" dirty="0" smtClean="0"/>
              <a:t> </a:t>
            </a:r>
            <a:r>
              <a:rPr lang="en-US" dirty="0"/>
              <a:t>that the function </a:t>
            </a:r>
            <a:r>
              <a:rPr lang="en-US" sz="2800" i="1" u="sng" dirty="0"/>
              <a:t>f(n) = n </a:t>
            </a:r>
            <a:r>
              <a:rPr lang="en-US" dirty="0"/>
              <a:t>is a </a:t>
            </a:r>
            <a:r>
              <a:rPr lang="en-US" sz="2800" u="sng" dirty="0" smtClean="0"/>
              <a:t>bound </a:t>
            </a:r>
            <a:r>
              <a:rPr lang="en-US" sz="2800" u="sng" dirty="0"/>
              <a:t>function </a:t>
            </a:r>
            <a:r>
              <a:rPr lang="en-US" dirty="0"/>
              <a:t>for </a:t>
            </a:r>
            <a:r>
              <a:rPr lang="en-US" dirty="0" smtClean="0"/>
              <a:t>this recursive algorithm: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integer[]  fibPair  (integer  n)  {</a:t>
            </a:r>
            <a:br>
              <a:rPr lang="en-US" dirty="0"/>
            </a:br>
            <a:r>
              <a:rPr lang="en-US" dirty="0"/>
              <a:t>// Assertion: A nonnegative integer n has been given as input</a:t>
            </a:r>
          </a:p>
          <a:p>
            <a:pPr marL="0" indent="0">
              <a:buNone/>
            </a:pPr>
            <a:r>
              <a:rPr lang="en-US" dirty="0"/>
              <a:t>1.	integer[]  F  =  new  integer[2] </a:t>
            </a:r>
          </a:p>
          <a:p>
            <a:pPr marL="0" indent="0">
              <a:buNone/>
            </a:pPr>
            <a:r>
              <a:rPr lang="en-US" dirty="0"/>
              <a:t>2.   	if  (n  ==  0)  {</a:t>
            </a:r>
          </a:p>
          <a:p>
            <a:pPr marL="0" indent="0">
              <a:buNone/>
            </a:pPr>
            <a:r>
              <a:rPr lang="en-US" dirty="0"/>
              <a:t>3.     		F[0]  :=  0</a:t>
            </a:r>
          </a:p>
          <a:p>
            <a:pPr marL="0" indent="0">
              <a:buNone/>
            </a:pPr>
            <a:r>
              <a:rPr lang="en-US" dirty="0"/>
              <a:t>4.     		F[1]  :=  1</a:t>
            </a:r>
          </a:p>
          <a:p>
            <a:pPr marL="0" indent="0">
              <a:buNone/>
            </a:pPr>
            <a:r>
              <a:rPr lang="en-US" dirty="0"/>
              <a:t>	}  else  {</a:t>
            </a:r>
          </a:p>
          <a:p>
            <a:pPr marL="0" indent="0">
              <a:buNone/>
            </a:pPr>
            <a:r>
              <a:rPr lang="en-US" dirty="0"/>
              <a:t>5.     		integer[]  oldF  :=  fibPair(n − 1) </a:t>
            </a:r>
          </a:p>
          <a:p>
            <a:pPr marL="0" indent="0">
              <a:buNone/>
            </a:pPr>
            <a:r>
              <a:rPr lang="en-US" dirty="0"/>
              <a:t>6.     		F[0]  :=  oldF[1]</a:t>
            </a:r>
          </a:p>
          <a:p>
            <a:pPr marL="0" indent="0">
              <a:buNone/>
            </a:pPr>
            <a:r>
              <a:rPr lang="en-US" dirty="0"/>
              <a:t>7.    		F[1]  :=  oldF[0]  +  oldF[1]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8.   	return  F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04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7: proof </a:t>
            </a:r>
            <a:r>
              <a:rPr lang="en-US" i="1" dirty="0"/>
              <a:t>fibPair is correct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2. Inductive Step:</a:t>
            </a:r>
          </a:p>
          <a:p>
            <a:pPr marL="0" indent="0">
              <a:buNone/>
            </a:pPr>
            <a:r>
              <a:rPr lang="en-US" dirty="0"/>
              <a:t>Let k be an integer such that k ≥ 0. </a:t>
            </a:r>
            <a:endParaRPr lang="en-US" dirty="0" smtClean="0"/>
          </a:p>
          <a:p>
            <a:r>
              <a:rPr lang="en-US" dirty="0"/>
              <a:t>Inductive Hypothesis</a:t>
            </a:r>
            <a:r>
              <a:rPr lang="en-US" dirty="0" smtClean="0"/>
              <a:t>: Assume that algorithm is executed with input n </a:t>
            </a:r>
            <a:r>
              <a:rPr lang="en-US" dirty="0"/>
              <a:t>= </a:t>
            </a:r>
            <a:r>
              <a:rPr lang="en-US" dirty="0" smtClean="0"/>
              <a:t>k, then </a:t>
            </a:r>
            <a:r>
              <a:rPr lang="en-US" dirty="0"/>
              <a:t>this execution of the algorithm eventually ends, and an integer array F with length </a:t>
            </a:r>
            <a:r>
              <a:rPr lang="en-US" dirty="0" smtClean="0"/>
              <a:t>two, </a:t>
            </a:r>
            <a:r>
              <a:rPr lang="en-US" dirty="0"/>
              <a:t>such that F[0] = F</a:t>
            </a:r>
            <a:r>
              <a:rPr lang="en-US" baseline="-25000" dirty="0"/>
              <a:t>n</a:t>
            </a:r>
            <a:r>
              <a:rPr lang="en-US" dirty="0"/>
              <a:t> = F</a:t>
            </a:r>
            <a:r>
              <a:rPr lang="en-US" baseline="-25000" dirty="0"/>
              <a:t>k</a:t>
            </a:r>
            <a:r>
              <a:rPr lang="en-US" dirty="0"/>
              <a:t> and F[1] = F</a:t>
            </a:r>
            <a:r>
              <a:rPr lang="en-US" baseline="-25000" dirty="0"/>
              <a:t>n+1</a:t>
            </a:r>
            <a:r>
              <a:rPr lang="en-US" dirty="0"/>
              <a:t> = F</a:t>
            </a:r>
            <a:r>
              <a:rPr lang="en-US" baseline="-25000" dirty="0"/>
              <a:t>k+1</a:t>
            </a:r>
            <a:r>
              <a:rPr lang="en-US" dirty="0"/>
              <a:t> is returned as output.</a:t>
            </a:r>
            <a:endParaRPr lang="en-US" dirty="0" smtClean="0"/>
          </a:p>
          <a:p>
            <a:r>
              <a:rPr lang="en-US" dirty="0" smtClean="0"/>
              <a:t>Inductive Claim: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An </a:t>
            </a:r>
            <a:r>
              <a:rPr lang="en-US" sz="1800" dirty="0" smtClean="0"/>
              <a:t>algorithm is </a:t>
            </a:r>
            <a:r>
              <a:rPr lang="en-US" sz="1800" b="1" dirty="0" smtClean="0"/>
              <a:t>correct </a:t>
            </a:r>
            <a:r>
              <a:rPr lang="en-US" sz="1800" dirty="0" smtClean="0"/>
              <a:t>if: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precondition </a:t>
            </a:r>
            <a:r>
              <a:rPr lang="en-US" dirty="0"/>
              <a:t>is </a:t>
            </a:r>
            <a:r>
              <a:rPr lang="en-US" dirty="0" smtClean="0"/>
              <a:t>satisfied and algorithm is executed, then: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eventually the execution ends, 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postcondition is satisfied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64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7: proof </a:t>
            </a:r>
            <a:r>
              <a:rPr lang="en-US" i="1" dirty="0"/>
              <a:t>fibPair is correct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2. Inductive Step:</a:t>
            </a:r>
          </a:p>
          <a:p>
            <a:pPr marL="0" indent="0">
              <a:buNone/>
            </a:pPr>
            <a:r>
              <a:rPr lang="en-US" dirty="0"/>
              <a:t>Let k be an integer such that k ≥ 0. </a:t>
            </a:r>
            <a:endParaRPr lang="en-US" dirty="0" smtClean="0"/>
          </a:p>
          <a:p>
            <a:r>
              <a:rPr lang="en-US" dirty="0"/>
              <a:t>Inductive Hypothesis</a:t>
            </a:r>
            <a:r>
              <a:rPr lang="en-US" dirty="0" smtClean="0"/>
              <a:t>: …</a:t>
            </a:r>
          </a:p>
          <a:p>
            <a:r>
              <a:rPr lang="en-US" dirty="0" smtClean="0"/>
              <a:t>Inductive Claim: We </a:t>
            </a:r>
            <a:r>
              <a:rPr lang="en-US" dirty="0"/>
              <a:t>prove that </a:t>
            </a: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algorithm </a:t>
            </a:r>
            <a:r>
              <a:rPr lang="en-US" dirty="0"/>
              <a:t>is executed with </a:t>
            </a:r>
            <a:r>
              <a:rPr lang="en-US" dirty="0" smtClean="0"/>
              <a:t>input n </a:t>
            </a:r>
            <a:r>
              <a:rPr lang="en-US" dirty="0"/>
              <a:t>= </a:t>
            </a:r>
            <a:r>
              <a:rPr lang="en-US" dirty="0" smtClean="0"/>
              <a:t>k+1, </a:t>
            </a:r>
            <a:r>
              <a:rPr lang="en-US" dirty="0"/>
              <a:t>then this execution of the algorithm eventually ends, </a:t>
            </a:r>
            <a:r>
              <a:rPr lang="en-US" dirty="0" smtClean="0"/>
              <a:t>and an integer array F with length two such that F[0] = F</a:t>
            </a:r>
            <a:r>
              <a:rPr lang="en-US" baseline="-25000" dirty="0" smtClean="0"/>
              <a:t>n</a:t>
            </a:r>
            <a:r>
              <a:rPr lang="en-US" dirty="0" smtClean="0"/>
              <a:t> = F</a:t>
            </a:r>
            <a:r>
              <a:rPr lang="en-US" baseline="-25000" dirty="0"/>
              <a:t>k+1</a:t>
            </a:r>
            <a:r>
              <a:rPr lang="en-US" dirty="0" smtClean="0"/>
              <a:t> and F[1] = F</a:t>
            </a:r>
            <a:r>
              <a:rPr lang="en-US" baseline="-25000" dirty="0"/>
              <a:t>n+1</a:t>
            </a:r>
            <a:r>
              <a:rPr lang="en-US" dirty="0" smtClean="0"/>
              <a:t> = F</a:t>
            </a:r>
            <a:r>
              <a:rPr lang="en-US" baseline="-25000" dirty="0"/>
              <a:t>k+2 </a:t>
            </a:r>
            <a:r>
              <a:rPr lang="en-US" dirty="0" smtClean="0"/>
              <a:t>is returned as output.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An </a:t>
            </a:r>
            <a:r>
              <a:rPr lang="en-US" sz="1800" dirty="0" smtClean="0"/>
              <a:t>algorithm is </a:t>
            </a:r>
            <a:r>
              <a:rPr lang="en-US" sz="1800" b="1" dirty="0" smtClean="0"/>
              <a:t>correct </a:t>
            </a:r>
            <a:r>
              <a:rPr lang="en-US" sz="1800" dirty="0" smtClean="0"/>
              <a:t>if: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precondition </a:t>
            </a:r>
            <a:r>
              <a:rPr lang="en-US" dirty="0"/>
              <a:t>is </a:t>
            </a:r>
            <a:r>
              <a:rPr lang="en-US" dirty="0" smtClean="0"/>
              <a:t>satisfied and algorithm is executed, then: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eventually the execution ends, 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postcondition is satisfied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2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7: proof </a:t>
            </a:r>
            <a:r>
              <a:rPr lang="en-US" i="1" dirty="0"/>
              <a:t>fibPair is correct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3. Proof Steps:</a:t>
            </a:r>
          </a:p>
          <a:p>
            <a:r>
              <a:rPr lang="en-US" dirty="0" smtClean="0"/>
              <a:t>Since </a:t>
            </a:r>
            <a:r>
              <a:rPr lang="en-US" dirty="0"/>
              <a:t>n=k+1 and k≥0, then n≥</a:t>
            </a:r>
            <a:r>
              <a:rPr lang="en-US" dirty="0" smtClean="0"/>
              <a:t>1.</a:t>
            </a:r>
            <a:br>
              <a:rPr lang="en-US" dirty="0" smtClean="0"/>
            </a:br>
            <a:r>
              <a:rPr lang="en-US" dirty="0" smtClean="0"/>
              <a:t>So, </a:t>
            </a:r>
            <a:r>
              <a:rPr lang="en-US" dirty="0"/>
              <a:t>executing </a:t>
            </a:r>
            <a:r>
              <a:rPr lang="en-US" dirty="0" smtClean="0"/>
              <a:t>fibPair(n) </a:t>
            </a:r>
            <a:r>
              <a:rPr lang="en-US" dirty="0"/>
              <a:t>leads to executing steps 1, 2 (fail), and </a:t>
            </a:r>
            <a:r>
              <a:rPr lang="en-US" dirty="0" smtClean="0"/>
              <a:t>5-8.</a:t>
            </a:r>
          </a:p>
          <a:p>
            <a:r>
              <a:rPr lang="en-US" dirty="0" smtClean="0"/>
              <a:t>At </a:t>
            </a:r>
            <a:r>
              <a:rPr lang="en-US" dirty="0"/>
              <a:t>line 5, fibPair(n-1) is called where </a:t>
            </a:r>
            <a:r>
              <a:rPr lang="en-US" dirty="0" smtClean="0"/>
              <a:t>n-1=k</a:t>
            </a:r>
            <a:r>
              <a:rPr lang="en-US" dirty="0"/>
              <a:t>, which by the </a:t>
            </a:r>
            <a:r>
              <a:rPr lang="en-US" dirty="0" smtClean="0"/>
              <a:t>IH will </a:t>
            </a:r>
            <a:r>
              <a:rPr lang="en-US" dirty="0"/>
              <a:t>eventually end, and return F, such that F[0]=F</a:t>
            </a:r>
            <a:r>
              <a:rPr lang="en-US" baseline="-25000" dirty="0"/>
              <a:t>k</a:t>
            </a:r>
            <a:r>
              <a:rPr lang="en-US" dirty="0"/>
              <a:t> and F[1]=</a:t>
            </a:r>
            <a:r>
              <a:rPr lang="en-US" dirty="0" smtClean="0"/>
              <a:t>F</a:t>
            </a:r>
            <a:r>
              <a:rPr lang="en-US" baseline="-25000" dirty="0" smtClean="0"/>
              <a:t>k+1</a:t>
            </a:r>
            <a:r>
              <a:rPr lang="en-US" dirty="0" smtClean="0"/>
              <a:t>.</a:t>
            </a:r>
          </a:p>
          <a:p>
            <a:r>
              <a:rPr lang="en-US" dirty="0" smtClean="0"/>
              <a:t>At lines 6 and 7, </a:t>
            </a:r>
            <a:r>
              <a:rPr lang="en-US" dirty="0"/>
              <a:t>F[0]=F</a:t>
            </a:r>
            <a:r>
              <a:rPr lang="en-US" baseline="-25000" dirty="0"/>
              <a:t>n</a:t>
            </a:r>
            <a:r>
              <a:rPr lang="en-US" dirty="0"/>
              <a:t>= </a:t>
            </a:r>
            <a:r>
              <a:rPr lang="en-US" dirty="0" smtClean="0"/>
              <a:t>F</a:t>
            </a:r>
            <a:r>
              <a:rPr lang="en-US" baseline="-25000" dirty="0" smtClean="0"/>
              <a:t>k+1</a:t>
            </a:r>
            <a:r>
              <a:rPr lang="en-US" dirty="0" smtClean="0"/>
              <a:t> and F[1</a:t>
            </a:r>
            <a:r>
              <a:rPr lang="en-US" dirty="0"/>
              <a:t>]=F</a:t>
            </a:r>
            <a:r>
              <a:rPr lang="en-US" baseline="-25000" dirty="0"/>
              <a:t>n+1</a:t>
            </a:r>
            <a:r>
              <a:rPr lang="en-US" dirty="0"/>
              <a:t>=F</a:t>
            </a:r>
            <a:r>
              <a:rPr lang="en-US" baseline="-25000" dirty="0"/>
              <a:t>k</a:t>
            </a:r>
            <a:r>
              <a:rPr lang="en-US" dirty="0"/>
              <a:t> + F</a:t>
            </a:r>
            <a:r>
              <a:rPr lang="en-US" baseline="-25000" dirty="0"/>
              <a:t>k+1</a:t>
            </a:r>
            <a:r>
              <a:rPr lang="en-US" dirty="0"/>
              <a:t> = F</a:t>
            </a:r>
            <a:r>
              <a:rPr lang="en-US" baseline="-25000" dirty="0"/>
              <a:t>k+2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line 8, the algorithm return F and the execution </a:t>
            </a:r>
            <a:r>
              <a:rPr lang="en-US" dirty="0" smtClean="0"/>
              <a:t>ends.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An </a:t>
            </a:r>
            <a:r>
              <a:rPr lang="en-US" sz="1800" dirty="0" smtClean="0"/>
              <a:t>algorithm is </a:t>
            </a:r>
            <a:r>
              <a:rPr lang="en-US" sz="1800" b="1" dirty="0" smtClean="0"/>
              <a:t>correct </a:t>
            </a:r>
            <a:r>
              <a:rPr lang="en-US" sz="1800" dirty="0" smtClean="0"/>
              <a:t>if: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precondition </a:t>
            </a:r>
            <a:r>
              <a:rPr lang="en-US" dirty="0"/>
              <a:t>is </a:t>
            </a:r>
            <a:r>
              <a:rPr lang="en-US" dirty="0" smtClean="0"/>
              <a:t>satisfied and algorithm is executed, then: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eventually the execution ends, 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postcondition is satisfied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3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7: proof </a:t>
            </a:r>
            <a:r>
              <a:rPr lang="en-US" i="1" dirty="0"/>
              <a:t>fibPair is correct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4. Proof Closure:</a:t>
            </a:r>
          </a:p>
          <a:p>
            <a:pPr marL="0" indent="0">
              <a:buNone/>
            </a:pPr>
            <a:r>
              <a:rPr lang="en-US" dirty="0" smtClean="0"/>
              <a:t>This establishes the Inductive Claim and completes the proof.                              □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An </a:t>
            </a:r>
            <a:r>
              <a:rPr lang="en-US" sz="1800" dirty="0" smtClean="0"/>
              <a:t>algorithm is </a:t>
            </a:r>
            <a:r>
              <a:rPr lang="en-US" sz="1800" b="1" dirty="0" smtClean="0"/>
              <a:t>correct </a:t>
            </a:r>
            <a:r>
              <a:rPr lang="en-US" sz="1800" dirty="0" smtClean="0"/>
              <a:t>if: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precondition </a:t>
            </a:r>
            <a:r>
              <a:rPr lang="en-US" dirty="0"/>
              <a:t>is </a:t>
            </a:r>
            <a:r>
              <a:rPr lang="en-US" dirty="0" smtClean="0"/>
              <a:t>satisfied and algorithm is executed, then: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eventually the execution ends, and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postcondition is satisfied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proof </a:t>
            </a:r>
            <a:r>
              <a:rPr lang="en-US" i="1" dirty="0"/>
              <a:t>f(n)=n </a:t>
            </a:r>
            <a:r>
              <a:rPr lang="en-US" dirty="0"/>
              <a:t>bound function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A </a:t>
            </a:r>
            <a:r>
              <a:rPr lang="en-US" sz="1800" b="1" dirty="0"/>
              <a:t>bound function</a:t>
            </a:r>
            <a:r>
              <a:rPr lang="en-US" sz="1800" dirty="0"/>
              <a:t> for a recursive algorithm is: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Mathematical function defined on inputs and global data of precondition</a:t>
            </a:r>
          </a:p>
          <a:p>
            <a:r>
              <a:rPr lang="en-US" dirty="0" smtClean="0"/>
              <a:t>Integer-valued</a:t>
            </a:r>
          </a:p>
          <a:p>
            <a:r>
              <a:rPr lang="en-US" dirty="0" smtClean="0"/>
              <a:t>The function value decrease by at least one with every recursive call</a:t>
            </a:r>
          </a:p>
          <a:p>
            <a:r>
              <a:rPr lang="en-US" dirty="0" smtClean="0"/>
              <a:t>If function value ≤ 0, then no recursive call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7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proof </a:t>
            </a:r>
            <a:r>
              <a:rPr lang="en-US" i="1" dirty="0"/>
              <a:t>f(n)=n </a:t>
            </a:r>
            <a:r>
              <a:rPr lang="en-US" dirty="0"/>
              <a:t>bound function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precondition is: </a:t>
            </a:r>
            <a:br>
              <a:rPr lang="en-US" dirty="0"/>
            </a:br>
            <a:r>
              <a:rPr lang="en-US" dirty="0"/>
              <a:t>A nonnegative integer n is given as input.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A </a:t>
            </a:r>
            <a:r>
              <a:rPr lang="en-US" sz="1800" b="1" dirty="0"/>
              <a:t>bound function </a:t>
            </a:r>
            <a:r>
              <a:rPr lang="en-US" sz="1800" dirty="0"/>
              <a:t>for a recursive algorithm is: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Mathematical function defined on inputs and global data of precondition</a:t>
            </a:r>
          </a:p>
          <a:p>
            <a:r>
              <a:rPr lang="en-US" dirty="0" smtClean="0"/>
              <a:t>Integer-valued</a:t>
            </a:r>
          </a:p>
          <a:p>
            <a:r>
              <a:rPr lang="en-US" dirty="0" smtClean="0"/>
              <a:t>The function value decrease by at least one with every recursive call</a:t>
            </a:r>
          </a:p>
          <a:p>
            <a:r>
              <a:rPr lang="en-US" dirty="0" smtClean="0"/>
              <a:t>If function value ≤ 0, then no recursive call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3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proof </a:t>
            </a:r>
            <a:r>
              <a:rPr lang="en-US" i="1" dirty="0"/>
              <a:t>f(n)=n </a:t>
            </a:r>
            <a:r>
              <a:rPr lang="en-US" dirty="0"/>
              <a:t>bound function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precondition is: </a:t>
                </a:r>
                <a:br>
                  <a:rPr lang="en-US" dirty="0"/>
                </a:br>
                <a:r>
                  <a:rPr lang="en-US" dirty="0"/>
                  <a:t>A nonnegative integer n is given as input.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function f(n)=n is defined on the inputs of fibPair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No documentation of access or modification of global data.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b="0" dirty="0" smtClean="0"/>
                  <a:t> This is property holds.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A </a:t>
            </a:r>
            <a:r>
              <a:rPr lang="en-US" sz="1800" b="1" dirty="0"/>
              <a:t>bound function </a:t>
            </a:r>
            <a:r>
              <a:rPr lang="en-US" sz="1800" dirty="0"/>
              <a:t>for a recursive algorithm is: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Mathematical function defined on inputs and global data of precondition</a:t>
            </a:r>
          </a:p>
          <a:p>
            <a:r>
              <a:rPr lang="en-US" dirty="0" smtClean="0"/>
              <a:t>Integer-valued</a:t>
            </a:r>
          </a:p>
          <a:p>
            <a:r>
              <a:rPr lang="en-US" dirty="0" smtClean="0"/>
              <a:t>The function value decrease by at least one with every recursive call</a:t>
            </a:r>
          </a:p>
          <a:p>
            <a:r>
              <a:rPr lang="en-US" dirty="0" smtClean="0"/>
              <a:t>If function value ≤ 0, then no recursive call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9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proof </a:t>
            </a:r>
            <a:r>
              <a:rPr lang="en-US" i="1" dirty="0"/>
              <a:t>f(n)=n </a:t>
            </a:r>
            <a:r>
              <a:rPr lang="en-US" dirty="0"/>
              <a:t>bound function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precondition is: </a:t>
            </a:r>
            <a:br>
              <a:rPr lang="en-US" dirty="0"/>
            </a:br>
            <a:r>
              <a:rPr lang="en-US" dirty="0"/>
              <a:t>A nonnegative integer n is given as input.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A </a:t>
            </a:r>
            <a:r>
              <a:rPr lang="en-US" sz="1800" b="1" dirty="0"/>
              <a:t>bound function </a:t>
            </a:r>
            <a:r>
              <a:rPr lang="en-US" sz="1800" dirty="0"/>
              <a:t>for a recursive algorithm is: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Mathematical function defined on inputs and global data of precondition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Integer-valued</a:t>
            </a:r>
          </a:p>
          <a:p>
            <a:r>
              <a:rPr lang="en-US" dirty="0" smtClean="0"/>
              <a:t>The function value decrease by at least one with every recursive call</a:t>
            </a:r>
          </a:p>
          <a:p>
            <a:r>
              <a:rPr lang="en-US" dirty="0" smtClean="0"/>
              <a:t>If function value ≤ 0, then no recursive call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8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proof </a:t>
            </a:r>
            <a:r>
              <a:rPr lang="en-US" i="1" dirty="0"/>
              <a:t>f(n)=n </a:t>
            </a:r>
            <a:r>
              <a:rPr lang="en-US" dirty="0"/>
              <a:t>bound function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precondition is: </a:t>
                </a:r>
                <a:br>
                  <a:rPr lang="en-US" dirty="0"/>
                </a:br>
                <a:r>
                  <a:rPr lang="en-US" dirty="0"/>
                  <a:t>A nonnegative integer n is given as input.</a:t>
                </a:r>
              </a:p>
              <a:p>
                <a:r>
                  <a:rPr lang="en-US" dirty="0" smtClean="0"/>
                  <a:t>By the precondition,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is of type integer.</a:t>
                </a:r>
              </a:p>
              <a:p>
                <a:r>
                  <a:rPr lang="en-US" dirty="0" smtClean="0"/>
                  <a:t>Since the function value of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is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, then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is an integer-valued function.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/>
                  <a:t> This is property holds.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A </a:t>
            </a:r>
            <a:r>
              <a:rPr lang="en-US" sz="1800" b="1" dirty="0"/>
              <a:t>bound function </a:t>
            </a:r>
            <a:r>
              <a:rPr lang="en-US" sz="1800" dirty="0"/>
              <a:t>for a recursive algorithm is: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Mathematical function defined on inputs and global data of precondition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Integer-valued</a:t>
            </a:r>
          </a:p>
          <a:p>
            <a:r>
              <a:rPr lang="en-US" dirty="0" smtClean="0"/>
              <a:t>The function value decrease by at least one with every recursive call</a:t>
            </a:r>
          </a:p>
          <a:p>
            <a:r>
              <a:rPr lang="en-US" dirty="0" smtClean="0"/>
              <a:t>If function value ≤ 0, then no recursive call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proof </a:t>
            </a:r>
            <a:r>
              <a:rPr lang="en-US" i="1" dirty="0"/>
              <a:t>f(n)=n </a:t>
            </a:r>
            <a:r>
              <a:rPr lang="en-US" dirty="0"/>
              <a:t>bound function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>
              <a:buClr>
                <a:srgbClr val="8664B0"/>
              </a:buClr>
              <a:buNone/>
            </a:pPr>
            <a:r>
              <a:rPr lang="en-US" dirty="0"/>
              <a:t>The recursive call is:</a:t>
            </a:r>
          </a:p>
          <a:p>
            <a:pPr marL="0" lvl="0" indent="0">
              <a:buClr>
                <a:srgbClr val="8664B0"/>
              </a:buClr>
              <a:buNone/>
            </a:pPr>
            <a:r>
              <a:rPr lang="en-US" sz="1200" dirty="0" smtClean="0">
                <a:solidFill>
                  <a:prstClr val="white"/>
                </a:solidFill>
              </a:rPr>
              <a:t>5</a:t>
            </a:r>
            <a:r>
              <a:rPr lang="en-US" sz="1200" dirty="0">
                <a:solidFill>
                  <a:prstClr val="white"/>
                </a:solidFill>
              </a:rPr>
              <a:t>.     		integer[]  oldF  :=  fibPair(n − 1)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A </a:t>
            </a:r>
            <a:r>
              <a:rPr lang="en-US" sz="1800" b="1" dirty="0"/>
              <a:t>bound function </a:t>
            </a:r>
            <a:r>
              <a:rPr lang="en-US" sz="1800" dirty="0"/>
              <a:t>for a recursive algorithm is: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Mathematical function defined on inputs and global data of precondition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Integer-valued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function value decrease by at least one with every recursive call</a:t>
            </a:r>
          </a:p>
          <a:p>
            <a:r>
              <a:rPr lang="en-US" dirty="0" smtClean="0"/>
              <a:t>If function value ≤ 0, then no recursive call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3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proof </a:t>
            </a:r>
            <a:r>
              <a:rPr lang="en-US" i="1" dirty="0"/>
              <a:t>f(n)=n </a:t>
            </a:r>
            <a:r>
              <a:rPr lang="en-US" dirty="0"/>
              <a:t>bound function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 marL="0" lvl="0" indent="0">
                  <a:buClr>
                    <a:srgbClr val="8664B0"/>
                  </a:buClr>
                  <a:buNone/>
                </a:pPr>
                <a:r>
                  <a:rPr lang="en-US" dirty="0"/>
                  <a:t>The recursive call is:</a:t>
                </a:r>
              </a:p>
              <a:p>
                <a:pPr marL="0" lvl="0" indent="0">
                  <a:buClr>
                    <a:srgbClr val="8664B0"/>
                  </a:buClr>
                  <a:buNone/>
                </a:pPr>
                <a:r>
                  <a:rPr lang="en-US" sz="1200" dirty="0" smtClean="0">
                    <a:solidFill>
                      <a:prstClr val="white"/>
                    </a:solidFill>
                  </a:rPr>
                  <a:t>5</a:t>
                </a:r>
                <a:r>
                  <a:rPr lang="en-US" sz="1200" dirty="0">
                    <a:solidFill>
                      <a:prstClr val="white"/>
                    </a:solidFill>
                  </a:rPr>
                  <a:t>.     		integer[]  oldF  :=  fibPair(n − 1) </a:t>
                </a:r>
              </a:p>
              <a:p>
                <a:r>
                  <a:rPr lang="en-US" dirty="0" smtClean="0"/>
                  <a:t>From inspecting the code, we find n reduces by 1 with every recursive call.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/>
                  <a:t> This is property holds.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A </a:t>
            </a:r>
            <a:r>
              <a:rPr lang="en-US" sz="1800" b="1" dirty="0"/>
              <a:t>bound function </a:t>
            </a:r>
            <a:r>
              <a:rPr lang="en-US" sz="1800" dirty="0"/>
              <a:t>for a recursive algorithm is: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Mathematical function defined on inputs and global data of precondition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Integer-valued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The function value decrease by at least one with every recursive call</a:t>
            </a:r>
          </a:p>
          <a:p>
            <a:r>
              <a:rPr lang="en-US" dirty="0" smtClean="0"/>
              <a:t>If function value ≤ 0, then no recursive call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84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478</TotalTime>
  <Words>1193</Words>
  <Application>Microsoft Macintosh PowerPoint</Application>
  <PresentationFormat>宽屏</PresentationFormat>
  <Paragraphs>264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Calibri</vt:lpstr>
      <vt:lpstr>Cambria Math</vt:lpstr>
      <vt:lpstr>Century Gothic</vt:lpstr>
      <vt:lpstr>Wingdings</vt:lpstr>
      <vt:lpstr>Wingdings 2</vt:lpstr>
      <vt:lpstr>Quotable</vt:lpstr>
      <vt:lpstr>CPSC331 - Spring 2019  Tutorial 03</vt:lpstr>
      <vt:lpstr>Question 6: proof f(n)=n bound function</vt:lpstr>
      <vt:lpstr>Question 6: proof f(n)=n bound function</vt:lpstr>
      <vt:lpstr>Question 6: proof f(n)=n bound function</vt:lpstr>
      <vt:lpstr>Question 6: proof f(n)=n bound function</vt:lpstr>
      <vt:lpstr>Question 6: proof f(n)=n bound function</vt:lpstr>
      <vt:lpstr>Question 6: proof f(n)=n bound function</vt:lpstr>
      <vt:lpstr>Question 6: proof f(n)=n bound function</vt:lpstr>
      <vt:lpstr>Question 6: proof f(n)=n bound function</vt:lpstr>
      <vt:lpstr>Question 6: proof f(n)=n bound function</vt:lpstr>
      <vt:lpstr>Question 6: proof f(n)=n bound function</vt:lpstr>
      <vt:lpstr>Question 6: proof f(n)=n bound function</vt:lpstr>
      <vt:lpstr>Question 7: proof fibPair is correct</vt:lpstr>
      <vt:lpstr>Question 7: proof fibPair is correct</vt:lpstr>
      <vt:lpstr>Question 7: proof fibPair is correct</vt:lpstr>
      <vt:lpstr>Question 7: proof fibPair is correct</vt:lpstr>
      <vt:lpstr>Question 7: proof fibPair is correct</vt:lpstr>
      <vt:lpstr>Question 7: proof fibPair is correct</vt:lpstr>
      <vt:lpstr>Question 7: proof fibPair is correct</vt:lpstr>
      <vt:lpstr>Question 7: proof fibPair is correct</vt:lpstr>
      <vt:lpstr>Question 7: proof fibPair is correct</vt:lpstr>
      <vt:lpstr>Question 7: proof fibPair is correct</vt:lpstr>
      <vt:lpstr>Question 7: proof fibPair is correct</vt:lpstr>
    </vt:vector>
  </TitlesOfParts>
  <Company>Computer Science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03</dc:title>
  <dc:creator>Khobaib Zaamout</dc:creator>
  <cp:lastModifiedBy>Juwei Wang</cp:lastModifiedBy>
  <cp:revision>19</cp:revision>
  <dcterms:created xsi:type="dcterms:W3CDTF">2019-05-12T16:58:58Z</dcterms:created>
  <dcterms:modified xsi:type="dcterms:W3CDTF">2019-05-19T22:20:07Z</dcterms:modified>
</cp:coreProperties>
</file>