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1" r:id="rId17"/>
    <p:sldId id="258" r:id="rId18"/>
    <p:sldId id="276" r:id="rId19"/>
    <p:sldId id="277" r:id="rId20"/>
    <p:sldId id="278" r:id="rId21"/>
    <p:sldId id="279" r:id="rId22"/>
    <p:sldId id="280" r:id="rId23"/>
    <p:sldId id="281" r:id="rId24"/>
    <p:sldId id="260" r:id="rId25"/>
    <p:sldId id="262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4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81477" y="2717886"/>
            <a:ext cx="5189856" cy="31099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Since </a:t>
            </a:r>
            <a:r>
              <a:rPr lang="en-US" sz="1700" i="1" dirty="0" smtClean="0"/>
              <a:t>A</a:t>
            </a:r>
            <a:r>
              <a:rPr lang="en-US" sz="1700" dirty="0" smtClean="0"/>
              <a:t>’s assertions hold whenever the loop is reached, then it follows that:</a:t>
            </a:r>
          </a:p>
          <a:p>
            <a:pPr marL="0" indent="0">
              <a:buNone/>
            </a:pPr>
            <a:r>
              <a:rPr lang="en-US" sz="1700" i="1" dirty="0" smtClean="0"/>
              <a:t>A</a:t>
            </a:r>
            <a:r>
              <a:rPr lang="en-US" sz="1700" dirty="0" smtClean="0"/>
              <a:t> holds whenever the loop is reached.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0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81477" y="2717886"/>
            <a:ext cx="5189856" cy="31099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</p:spPr>
            <p:txBody>
              <a:bodyPr>
                <a:noAutofit/>
              </a:bodyPr>
              <a:lstStyle/>
              <a:p>
                <a:r>
                  <a:rPr lang="en-US" sz="1700" dirty="0"/>
                  <a:t>Considering the </a:t>
                </a:r>
                <a:r>
                  <a:rPr lang="en-US" sz="1700" dirty="0" smtClean="0"/>
                  <a:t>first </a:t>
                </a:r>
                <a:r>
                  <a:rPr lang="en-US" sz="1700" dirty="0"/>
                  <a:t>assertion 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: </a:t>
                </a:r>
                <a:endParaRPr lang="en-US" sz="1700" dirty="0" smtClean="0"/>
              </a:p>
              <a:p>
                <a:r>
                  <a:rPr lang="en-US" sz="1700" dirty="0" smtClean="0"/>
                  <a:t>When know from the previous proof of this assertion that n≥1 when loop is reached and that loop test </a:t>
                </a:r>
                <a:r>
                  <a:rPr lang="en-US" sz="1700" i="1" dirty="0" smtClean="0"/>
                  <a:t>t</a:t>
                </a:r>
                <a:r>
                  <a:rPr lang="en-US" sz="1700" dirty="0" smtClean="0"/>
                  <a:t> does not change value </a:t>
                </a:r>
                <a:r>
                  <a:rPr lang="en-US" sz="1700" dirty="0"/>
                  <a:t>of </a:t>
                </a:r>
                <a:r>
                  <a:rPr lang="en-US" sz="1700" dirty="0" smtClean="0"/>
                  <a:t>n. </a:t>
                </a:r>
              </a:p>
              <a:p>
                <a:r>
                  <a:rPr lang="en-US" sz="1700" dirty="0" smtClean="0"/>
                  <a:t>By inspecting the code, we see that n is </a:t>
                </a:r>
                <a:r>
                  <a:rPr lang="en-US" sz="1700" dirty="0"/>
                  <a:t>not changed during </a:t>
                </a:r>
                <a:r>
                  <a:rPr lang="en-US" sz="1700" dirty="0" smtClean="0"/>
                  <a:t>executions of the loop’s body (lines 7–10) and is not changed when </a:t>
                </a:r>
                <a:r>
                  <a:rPr lang="en-US" sz="1700" dirty="0"/>
                  <a:t>this </a:t>
                </a:r>
                <a:r>
                  <a:rPr lang="en-US" sz="1700" dirty="0" smtClean="0"/>
                  <a:t>loop’s execution ends.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/>
                  <a:t> the </a:t>
                </a:r>
                <a:r>
                  <a:rPr lang="en-US" sz="1700" dirty="0" smtClean="0"/>
                  <a:t>first assertion </a:t>
                </a:r>
                <a:r>
                  <a:rPr lang="en-US" sz="1700" dirty="0"/>
                  <a:t>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 hold </a:t>
                </a:r>
                <a:r>
                  <a:rPr lang="en-US" sz="1700" dirty="0" smtClean="0"/>
                  <a:t>when execution of loop’s body ends.</a:t>
                </a: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endParaRPr lang="en-US" sz="1700" dirty="0"/>
              </a:p>
              <a:p>
                <a:pPr marL="0" indent="0">
                  <a:buNone/>
                </a:pPr>
                <a:endParaRPr lang="en-US" sz="17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 #1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</p:spPr>
            <p:txBody>
              <a:bodyPr>
                <a:noAutofit/>
              </a:bodyPr>
              <a:lstStyle/>
              <a:p>
                <a:r>
                  <a:rPr lang="en-US" sz="1700" dirty="0"/>
                  <a:t>Considering the </a:t>
                </a:r>
                <a:r>
                  <a:rPr lang="en-US" sz="1700" dirty="0" smtClean="0"/>
                  <a:t>second </a:t>
                </a:r>
                <a:r>
                  <a:rPr lang="en-US" sz="1700" dirty="0"/>
                  <a:t>assertion 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: </a:t>
                </a:r>
                <a:endParaRPr lang="en-US" sz="1700" dirty="0" smtClean="0"/>
              </a:p>
              <a:p>
                <a:r>
                  <a:rPr lang="en-US" sz="1700" dirty="0" smtClean="0"/>
                  <a:t>Since </a:t>
                </a:r>
                <a:r>
                  <a:rPr lang="en-US" sz="1700" dirty="0"/>
                  <a:t>the </a:t>
                </a:r>
                <a:r>
                  <a:rPr lang="en-US" sz="1700" dirty="0" smtClean="0"/>
                  <a:t>loop’s test was </a:t>
                </a:r>
                <a:r>
                  <a:rPr lang="en-US" sz="1700" dirty="0"/>
                  <a:t>checked and passed</a:t>
                </a:r>
                <a:r>
                  <a:rPr lang="en-US" sz="1700" dirty="0" smtClean="0"/>
                  <a:t>, then </a:t>
                </a:r>
                <a:r>
                  <a:rPr lang="en-US" sz="1700" i="1" dirty="0" err="1" smtClean="0"/>
                  <a:t>i</a:t>
                </a:r>
                <a:r>
                  <a:rPr lang="en-US" sz="1700" i="1" dirty="0" smtClean="0"/>
                  <a:t>&lt;n </a:t>
                </a:r>
                <a:r>
                  <a:rPr lang="en-US" sz="1700" dirty="0" smtClean="0"/>
                  <a:t>is true during loop’s execution. </a:t>
                </a:r>
                <a:endParaRPr lang="en-US" sz="1700" dirty="0"/>
              </a:p>
              <a:p>
                <a:r>
                  <a:rPr lang="en-US" sz="1700" dirty="0" smtClean="0"/>
                  <a:t>The value </a:t>
                </a:r>
                <a:r>
                  <a:rPr lang="en-US" sz="1700" dirty="0"/>
                  <a:t>of </a:t>
                </a:r>
                <a:r>
                  <a:rPr lang="en-US" sz="1700" i="1" dirty="0" err="1"/>
                  <a:t>i</a:t>
                </a:r>
                <a:r>
                  <a:rPr lang="en-US" sz="1700" dirty="0"/>
                  <a:t> is </a:t>
                </a:r>
                <a:r>
                  <a:rPr lang="en-US" sz="1700" dirty="0" smtClean="0"/>
                  <a:t>increases </a:t>
                </a:r>
                <a:r>
                  <a:rPr lang="en-US" sz="1700" dirty="0"/>
                  <a:t>by one </a:t>
                </a:r>
                <a:r>
                  <a:rPr lang="en-US" sz="1700" dirty="0" smtClean="0"/>
                  <a:t>(</a:t>
                </a:r>
                <a:r>
                  <a:rPr lang="en-US" sz="1700" dirty="0"/>
                  <a:t>line </a:t>
                </a:r>
                <a:r>
                  <a:rPr lang="en-US" sz="1700" dirty="0" smtClean="0"/>
                  <a:t>10) during </a:t>
                </a:r>
                <a:r>
                  <a:rPr lang="en-US" sz="1700" dirty="0"/>
                  <a:t>the </a:t>
                </a:r>
                <a:r>
                  <a:rPr lang="en-US" sz="1700" dirty="0" smtClean="0"/>
                  <a:t>execution. </a:t>
                </a:r>
                <a:endParaRPr lang="en-US" sz="1700" dirty="0"/>
              </a:p>
              <a:p>
                <a:r>
                  <a:rPr lang="en-US" sz="1700" dirty="0" smtClean="0"/>
                  <a:t>At the end </a:t>
                </a:r>
                <a:r>
                  <a:rPr lang="en-US" sz="1700" dirty="0"/>
                  <a:t>of </a:t>
                </a:r>
                <a:r>
                  <a:rPr lang="en-US" sz="1700" dirty="0" smtClean="0"/>
                  <a:t>the loop’s execution </a:t>
                </a:r>
                <a:r>
                  <a:rPr lang="en-US" sz="1700" dirty="0" err="1" smtClean="0"/>
                  <a:t>i</a:t>
                </a:r>
                <a:r>
                  <a:rPr lang="en-US" sz="1700" dirty="0" smtClean="0"/>
                  <a:t>=n</a:t>
                </a: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/>
                  <a:t> the </a:t>
                </a:r>
                <a:r>
                  <a:rPr lang="en-US" sz="1700" dirty="0" smtClean="0"/>
                  <a:t>second assertion </a:t>
                </a:r>
                <a:r>
                  <a:rPr lang="en-US" sz="1700" dirty="0"/>
                  <a:t>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 hold </a:t>
                </a:r>
                <a:r>
                  <a:rPr lang="en-US" sz="1700" dirty="0" smtClean="0"/>
                  <a:t>when execution of loop’s body ends.</a:t>
                </a:r>
                <a:endParaRPr lang="en-US" sz="17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 #1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6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</p:spPr>
            <p:txBody>
              <a:bodyPr>
                <a:noAutofit/>
              </a:bodyPr>
              <a:lstStyle/>
              <a:p>
                <a:r>
                  <a:rPr lang="en-US" sz="1700" dirty="0"/>
                  <a:t>Considering the </a:t>
                </a:r>
                <a:r>
                  <a:rPr lang="en-US" sz="1700" dirty="0" smtClean="0"/>
                  <a:t>third &amp; fourth assertions </a:t>
                </a:r>
                <a:r>
                  <a:rPr lang="en-US" sz="1700" dirty="0"/>
                  <a:t>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: </a:t>
                </a:r>
                <a:endParaRPr lang="en-US" sz="1700" dirty="0" smtClean="0"/>
              </a:p>
              <a:p>
                <a:r>
                  <a:rPr lang="en-US" sz="1700" dirty="0" smtClean="0"/>
                  <a:t>We know from the previous </a:t>
                </a:r>
                <a:r>
                  <a:rPr lang="en-US" sz="1700" dirty="0"/>
                  <a:t>proof that </a:t>
                </a:r>
                <a:r>
                  <a:rPr lang="en-US" sz="1700" i="1" dirty="0"/>
                  <a:t>oldest</a:t>
                </a:r>
                <a:r>
                  <a:rPr lang="en-US" sz="1700" dirty="0"/>
                  <a:t> and </a:t>
                </a:r>
                <a:r>
                  <a:rPr lang="en-US" sz="1700" i="1" dirty="0"/>
                  <a:t>middle </a:t>
                </a:r>
                <a:r>
                  <a:rPr lang="en-US" sz="1700" dirty="0"/>
                  <a:t>are integer variables </a:t>
                </a:r>
                <a:r>
                  <a:rPr lang="en-US" sz="1700" dirty="0" smtClean="0"/>
                  <a:t>and </a:t>
                </a:r>
                <a:r>
                  <a:rPr lang="en-US" sz="1700" i="1" dirty="0" smtClean="0"/>
                  <a:t>oldest=F</a:t>
                </a:r>
                <a:r>
                  <a:rPr lang="en-US" sz="1700" i="1" baseline="-25000" dirty="0" smtClean="0"/>
                  <a:t>i</a:t>
                </a:r>
                <a:r>
                  <a:rPr lang="en-US" sz="1700" i="1" baseline="-25000" dirty="0"/>
                  <a:t>−1</a:t>
                </a:r>
                <a:r>
                  <a:rPr lang="en-US" sz="1700" i="1" dirty="0"/>
                  <a:t> </a:t>
                </a:r>
                <a:r>
                  <a:rPr lang="en-US" sz="1700" dirty="0"/>
                  <a:t>and </a:t>
                </a:r>
                <a:r>
                  <a:rPr lang="en-US" sz="1700" i="1" dirty="0" smtClean="0"/>
                  <a:t>middle=F</a:t>
                </a:r>
                <a:r>
                  <a:rPr lang="en-US" sz="1700" i="1" baseline="-25000" dirty="0" smtClean="0"/>
                  <a:t>i</a:t>
                </a:r>
                <a:r>
                  <a:rPr lang="en-US" sz="1700" i="1" dirty="0" smtClean="0"/>
                  <a:t> </a:t>
                </a:r>
                <a:r>
                  <a:rPr lang="en-US" sz="1700" dirty="0"/>
                  <a:t>at the beginning of this </a:t>
                </a:r>
                <a:r>
                  <a:rPr lang="en-US" sz="1700" dirty="0" smtClean="0"/>
                  <a:t>loop’s execution.</a:t>
                </a:r>
              </a:p>
              <a:p>
                <a:r>
                  <a:rPr lang="en-US" sz="1700" dirty="0" smtClean="0"/>
                  <a:t>So, </a:t>
                </a:r>
                <a:r>
                  <a:rPr lang="en-US" sz="1700" i="1" dirty="0" smtClean="0"/>
                  <a:t>youngest=F</a:t>
                </a:r>
                <a:r>
                  <a:rPr lang="en-US" sz="1700" i="1" baseline="-25000" dirty="0" smtClean="0"/>
                  <a:t>i</a:t>
                </a:r>
                <a:r>
                  <a:rPr lang="en-US" sz="1700" i="1" baseline="-25000" dirty="0"/>
                  <a:t>−</a:t>
                </a:r>
                <a:r>
                  <a:rPr lang="en-US" sz="1700" i="1" baseline="-25000" dirty="0" smtClean="0"/>
                  <a:t>1</a:t>
                </a:r>
                <a:r>
                  <a:rPr lang="en-US" sz="1700" i="1" dirty="0" smtClean="0"/>
                  <a:t>+F</a:t>
                </a:r>
                <a:r>
                  <a:rPr lang="en-US" sz="1700" i="1" baseline="-25000" dirty="0" smtClean="0"/>
                  <a:t>i</a:t>
                </a:r>
                <a:r>
                  <a:rPr lang="en-US" sz="1700" i="1" dirty="0" smtClean="0"/>
                  <a:t>=F</a:t>
                </a:r>
                <a:r>
                  <a:rPr lang="en-US" sz="1700" i="1" baseline="-25000" dirty="0" smtClean="0"/>
                  <a:t>i+1</a:t>
                </a:r>
                <a:r>
                  <a:rPr lang="en-US" sz="1700" dirty="0" smtClean="0"/>
                  <a:t> after line 7, and</a:t>
                </a:r>
              </a:p>
              <a:p>
                <a:r>
                  <a:rPr lang="en-US" sz="1700" i="1" dirty="0" smtClean="0"/>
                  <a:t>oldest=F</a:t>
                </a:r>
                <a:r>
                  <a:rPr lang="en-US" sz="1700" i="1" baseline="-25000" dirty="0" smtClean="0"/>
                  <a:t>i</a:t>
                </a:r>
                <a:r>
                  <a:rPr lang="en-US" sz="1700" i="1" dirty="0" smtClean="0"/>
                  <a:t> </a:t>
                </a:r>
                <a:r>
                  <a:rPr lang="en-US" sz="1700" dirty="0"/>
                  <a:t>and </a:t>
                </a:r>
                <a:r>
                  <a:rPr lang="en-US" sz="1700" i="1" dirty="0"/>
                  <a:t>middle = F</a:t>
                </a:r>
                <a:r>
                  <a:rPr lang="en-US" sz="1700" i="1" baseline="-25000" dirty="0"/>
                  <a:t>i+1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after line 9</a:t>
                </a:r>
              </a:p>
              <a:p>
                <a:r>
                  <a:rPr lang="en-US" sz="1700" dirty="0" smtClean="0"/>
                  <a:t>Since </a:t>
                </a:r>
                <a:r>
                  <a:rPr lang="en-US" sz="1700" dirty="0" err="1"/>
                  <a:t>i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is incremented </a:t>
                </a:r>
                <a:r>
                  <a:rPr lang="en-US" sz="1700" dirty="0"/>
                  <a:t>at line 10, </a:t>
                </a:r>
                <a:r>
                  <a:rPr lang="en-US" sz="1700" i="1" dirty="0" smtClean="0"/>
                  <a:t>oldest=F</a:t>
                </a:r>
                <a:r>
                  <a:rPr lang="en-US" sz="1700" i="1" baseline="-25000" dirty="0" smtClean="0"/>
                  <a:t>i</a:t>
                </a:r>
                <a:r>
                  <a:rPr lang="en-US" sz="1700" i="1" baseline="-25000" dirty="0"/>
                  <a:t>−1</a:t>
                </a:r>
                <a:r>
                  <a:rPr lang="en-US" sz="1700" i="1" dirty="0"/>
                  <a:t> </a:t>
                </a:r>
                <a:r>
                  <a:rPr lang="en-US" sz="1700" dirty="0"/>
                  <a:t>and </a:t>
                </a:r>
                <a:r>
                  <a:rPr lang="en-US" sz="1700" i="1" dirty="0" smtClean="0"/>
                  <a:t>middle=F</a:t>
                </a:r>
                <a:r>
                  <a:rPr lang="en-US" sz="1700" i="1" baseline="-25000" dirty="0" smtClean="0"/>
                  <a:t>i</a:t>
                </a:r>
                <a:r>
                  <a:rPr lang="en-US" sz="1700" i="1" dirty="0" smtClean="0"/>
                  <a:t> </a:t>
                </a:r>
                <a:r>
                  <a:rPr lang="en-US" sz="1700" dirty="0" smtClean="0"/>
                  <a:t>by end </a:t>
                </a:r>
                <a:r>
                  <a:rPr lang="en-US" sz="1700" dirty="0"/>
                  <a:t>of </a:t>
                </a:r>
                <a:r>
                  <a:rPr lang="en-US" sz="1700" dirty="0" smtClean="0"/>
                  <a:t>the loop execution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/>
                  <a:t> the </a:t>
                </a:r>
                <a:r>
                  <a:rPr lang="en-US" sz="1700" dirty="0" smtClean="0"/>
                  <a:t>third &amp; fourth assertion </a:t>
                </a:r>
                <a:r>
                  <a:rPr lang="en-US" sz="1700" dirty="0"/>
                  <a:t>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 hold </a:t>
                </a:r>
                <a:r>
                  <a:rPr lang="en-US" sz="1700" dirty="0" smtClean="0"/>
                  <a:t>when execution of loop’s body ends.</a:t>
                </a:r>
                <a:endParaRPr lang="en-US" sz="17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 #1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8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81477" y="2717886"/>
            <a:ext cx="5189856" cy="31099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Since </a:t>
            </a:r>
            <a:r>
              <a:rPr lang="en-US" sz="1700" i="1" dirty="0"/>
              <a:t>A</a:t>
            </a:r>
            <a:r>
              <a:rPr lang="en-US" sz="1700" dirty="0"/>
              <a:t>’s assertions hold when execution of loop’s body </a:t>
            </a:r>
            <a:r>
              <a:rPr lang="en-US" sz="1700" dirty="0" smtClean="0"/>
              <a:t>ends, </a:t>
            </a:r>
            <a:r>
              <a:rPr lang="en-US" sz="1700" dirty="0"/>
              <a:t>then it follows that:</a:t>
            </a:r>
          </a:p>
          <a:p>
            <a:pPr marL="0" indent="0">
              <a:buNone/>
            </a:pPr>
            <a:r>
              <a:rPr lang="en-US" sz="1700" i="1" dirty="0"/>
              <a:t>A</a:t>
            </a:r>
            <a:r>
              <a:rPr lang="en-US" sz="1700" dirty="0"/>
              <a:t> holds when execution of loop’s body ends</a:t>
            </a:r>
            <a:r>
              <a:rPr lang="en-US" sz="1700" dirty="0" smtClean="0"/>
              <a:t>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Since </a:t>
            </a:r>
            <a:r>
              <a:rPr lang="en-US" sz="1700" i="1" dirty="0" smtClean="0"/>
              <a:t>A</a:t>
            </a:r>
            <a:r>
              <a:rPr lang="en-US" sz="1700" dirty="0" smtClean="0"/>
              <a:t> holds at each of the three positions of this algorithm’s loop, then i</a:t>
            </a:r>
            <a:r>
              <a:rPr lang="en-US" dirty="0" smtClean="0"/>
              <a:t>t </a:t>
            </a:r>
            <a:r>
              <a:rPr lang="en-US" dirty="0"/>
              <a:t>follows by “Loop Theorem #1” that this is a loop invariant for this </a:t>
            </a:r>
            <a:r>
              <a:rPr lang="en-US" dirty="0" smtClean="0"/>
              <a:t>loop.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 #1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7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Q2) </a:t>
            </a:r>
            <a:r>
              <a:rPr lang="en-US" dirty="0"/>
              <a:t>Use this to </a:t>
            </a:r>
            <a:r>
              <a:rPr lang="en-US" sz="3600" dirty="0"/>
              <a:t>prove</a:t>
            </a:r>
            <a:r>
              <a:rPr lang="en-US" dirty="0"/>
              <a:t> that the </a:t>
            </a:r>
            <a:r>
              <a:rPr lang="en-US" dirty="0" err="1"/>
              <a:t>betterFibLoop</a:t>
            </a:r>
            <a:r>
              <a:rPr lang="en-US" dirty="0"/>
              <a:t> is </a:t>
            </a:r>
            <a:r>
              <a:rPr lang="en-US" sz="3600" dirty="0"/>
              <a:t>partially </a:t>
            </a:r>
            <a:r>
              <a:rPr lang="en-US" sz="3600" dirty="0" smtClean="0"/>
              <a:t>correct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2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9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734580"/>
          </a:xfrm>
        </p:spPr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600" dirty="0" smtClean="0"/>
              <a:t>An algorithm is partially correct if one of the properties holds: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909454"/>
            <a:ext cx="5194583" cy="2967643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execution of the algorithm </a:t>
            </a:r>
            <a:r>
              <a:rPr lang="en-US" u="sng" dirty="0"/>
              <a:t>eventually ends with the problem’s postcondition satisfied</a:t>
            </a:r>
            <a:r>
              <a:rPr lang="en-US" dirty="0"/>
              <a:t> — and with no undocumented inputs or global data accessed, and no undocumented data being modified, </a:t>
            </a:r>
            <a:r>
              <a:rPr lang="en-US" dirty="0" smtClean="0"/>
              <a:t>or</a:t>
            </a:r>
          </a:p>
          <a:p>
            <a:r>
              <a:rPr lang="en-US" dirty="0"/>
              <a:t>this execution of the algorithm </a:t>
            </a:r>
            <a:r>
              <a:rPr lang="en-US" u="sng" dirty="0"/>
              <a:t>never ends</a:t>
            </a:r>
            <a:r>
              <a:rPr lang="en-US" dirty="0"/>
              <a:t>,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9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Note: by inspectin</a:t>
            </a:r>
            <a:r>
              <a:rPr lang="en-US" dirty="0"/>
              <a:t>g</a:t>
            </a:r>
            <a:r>
              <a:rPr lang="en-US" dirty="0" smtClean="0"/>
              <a:t> the algorithm’s signature </a:t>
            </a:r>
            <a:r>
              <a:rPr lang="en-US" dirty="0"/>
              <a:t>and </a:t>
            </a:r>
            <a:r>
              <a:rPr lang="en-US" dirty="0" smtClean="0"/>
              <a:t>code, it is clear that it has </a:t>
            </a:r>
            <a:r>
              <a:rPr lang="en-US" dirty="0"/>
              <a:t>no undocumented </a:t>
            </a:r>
            <a:r>
              <a:rPr lang="en-US" dirty="0" smtClean="0"/>
              <a:t>side-effects.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734580"/>
          </a:xfrm>
        </p:spPr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600" dirty="0" smtClean="0"/>
              <a:t>An algorithm is partially correct if one of the properties holds: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909454"/>
            <a:ext cx="5194583" cy="2967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execution of the algorithm </a:t>
            </a:r>
            <a:r>
              <a:rPr lang="en-US" u="sng" dirty="0"/>
              <a:t>eventually ends with the problem’s postcondition satisfied</a:t>
            </a:r>
            <a:r>
              <a:rPr lang="en-US" dirty="0"/>
              <a:t> — and with no undocumented inputs or global data accessed, and no undocumented data being modified, </a:t>
            </a:r>
            <a:r>
              <a:rPr lang="en-US" dirty="0" smtClean="0"/>
              <a:t>or</a:t>
            </a:r>
          </a:p>
          <a:p>
            <a:r>
              <a:rPr lang="en-US" dirty="0"/>
              <a:t>this execution of the algorithm </a:t>
            </a:r>
            <a:r>
              <a:rPr lang="en-US" u="sng" dirty="0"/>
              <a:t>never ends</a:t>
            </a:r>
            <a:r>
              <a:rPr lang="en-US" dirty="0"/>
              <a:t>,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0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trace the execution of this algorithm when the precondition is </a:t>
                </a:r>
                <a:r>
                  <a:rPr lang="en-US" dirty="0" smtClean="0"/>
                  <a:t>satisfied. We consider the minimum number of inputs that will lead to executing every line of code. In this case n=0 and n=1.</a:t>
                </a:r>
              </a:p>
              <a:p>
                <a:r>
                  <a:rPr lang="en-US" dirty="0" smtClean="0"/>
                  <a:t>n=0: Test </a:t>
                </a:r>
                <a:r>
                  <a:rPr lang="en-US" dirty="0"/>
                  <a:t>at line 1 is passed and the execution of the algorithm </a:t>
                </a:r>
                <a:r>
                  <a:rPr lang="en-US" dirty="0" smtClean="0"/>
                  <a:t>stops after </a:t>
                </a:r>
                <a:r>
                  <a:rPr lang="en-US" dirty="0"/>
                  <a:t>the execution of the step at line 2, returning </a:t>
                </a:r>
                <a:r>
                  <a:rPr lang="en-US" dirty="0" smtClean="0"/>
                  <a:t>0=F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=F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 first property is satisfied for n=0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734580"/>
          </a:xfrm>
        </p:spPr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600" dirty="0" smtClean="0"/>
              <a:t>An algorithm is partially correct if one of the properties holds: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909454"/>
            <a:ext cx="5194583" cy="2967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execution of the algorithm </a:t>
            </a:r>
            <a:r>
              <a:rPr lang="en-US" u="sng" dirty="0"/>
              <a:t>eventually ends with the problem’s postcondition satisfied</a:t>
            </a:r>
            <a:r>
              <a:rPr lang="en-US" dirty="0"/>
              <a:t> — and with no undocumented inputs or global data accessed, and no undocumented data being modified, </a:t>
            </a:r>
            <a:r>
              <a:rPr lang="en-US" dirty="0" smtClean="0"/>
              <a:t>or</a:t>
            </a:r>
          </a:p>
          <a:p>
            <a:r>
              <a:rPr lang="en-US" dirty="0"/>
              <a:t>this execution of the algorithm </a:t>
            </a:r>
            <a:r>
              <a:rPr lang="en-US" u="sng" dirty="0"/>
              <a:t>never ends</a:t>
            </a:r>
            <a:r>
              <a:rPr lang="en-US" dirty="0"/>
              <a:t>,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Prove loop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10567270" cy="5762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Q1) </a:t>
            </a:r>
            <a:r>
              <a:rPr lang="en-US" sz="3200" dirty="0" smtClean="0"/>
              <a:t>Prove</a:t>
            </a:r>
            <a:r>
              <a:rPr lang="en-US" sz="1800" dirty="0" smtClean="0"/>
              <a:t> </a:t>
            </a:r>
            <a:r>
              <a:rPr lang="en-US" sz="1800" dirty="0"/>
              <a:t>that the following is a </a:t>
            </a:r>
            <a:r>
              <a:rPr lang="en-US" sz="3200" dirty="0"/>
              <a:t>loop invariant </a:t>
            </a:r>
            <a:r>
              <a:rPr lang="en-US" sz="1800" dirty="0"/>
              <a:t>for the </a:t>
            </a:r>
            <a:r>
              <a:rPr lang="en-US" sz="1800" dirty="0" smtClean="0"/>
              <a:t>loop </a:t>
            </a:r>
            <a:r>
              <a:rPr lang="en-US" sz="1800" dirty="0"/>
              <a:t>in this algorithm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3084022"/>
            <a:ext cx="5189856" cy="27770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Loop </a:t>
            </a:r>
            <a:r>
              <a:rPr lang="en-US" b="1" dirty="0" smtClean="0"/>
              <a:t>Invariant (</a:t>
            </a:r>
            <a:r>
              <a:rPr lang="en-US" b="1" i="1" dirty="0" smtClean="0"/>
              <a:t>A</a:t>
            </a:r>
            <a:r>
              <a:rPr lang="en-US" b="1" dirty="0" smtClean="0"/>
              <a:t>):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i="1" dirty="0"/>
              <a:t>n</a:t>
            </a:r>
            <a:r>
              <a:rPr lang="en-US" dirty="0"/>
              <a:t> is an integer input such that n≥1.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i="1" dirty="0" err="1"/>
              <a:t>i</a:t>
            </a:r>
            <a:r>
              <a:rPr lang="en-US" dirty="0"/>
              <a:t> is an integer variable such that 1 ≤ I ≤ n.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i="1" dirty="0"/>
              <a:t>oldest</a:t>
            </a:r>
            <a:r>
              <a:rPr lang="en-US" dirty="0"/>
              <a:t> is an integer variable with value F</a:t>
            </a:r>
            <a:r>
              <a:rPr lang="en-US" baseline="-25000" dirty="0"/>
              <a:t>i−1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i="1" dirty="0"/>
              <a:t>middle</a:t>
            </a:r>
            <a:r>
              <a:rPr lang="en-US" dirty="0"/>
              <a:t> is an integer variable with value F</a:t>
            </a:r>
            <a:r>
              <a:rPr lang="en-US" baseline="-25000" dirty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integer  </a:t>
            </a:r>
            <a:r>
              <a:rPr lang="en-US" sz="900" dirty="0" err="1"/>
              <a:t>betterFibLoop</a:t>
            </a:r>
            <a:r>
              <a:rPr lang="en-US" sz="900" dirty="0"/>
              <a:t>  (integer  n)  {</a:t>
            </a:r>
          </a:p>
          <a:p>
            <a:pPr marL="0" indent="0">
              <a:buNone/>
            </a:pPr>
            <a:r>
              <a:rPr lang="en-US" sz="900" dirty="0" smtClean="0"/>
              <a:t>1</a:t>
            </a:r>
            <a:r>
              <a:rPr lang="en-US" sz="900" dirty="0"/>
              <a:t>. </a:t>
            </a:r>
            <a:r>
              <a:rPr lang="en-US" sz="900" dirty="0" smtClean="0"/>
              <a:t>	if  </a:t>
            </a:r>
            <a:r>
              <a:rPr lang="en-US" sz="900" dirty="0"/>
              <a:t>(n  ==  0)  {</a:t>
            </a:r>
          </a:p>
          <a:p>
            <a:pPr marL="0" indent="0">
              <a:buNone/>
            </a:pPr>
            <a:r>
              <a:rPr lang="en-US" sz="900" dirty="0"/>
              <a:t>2. </a:t>
            </a:r>
            <a:r>
              <a:rPr lang="en-US" sz="900" dirty="0" smtClean="0"/>
              <a:t>		return  </a:t>
            </a:r>
            <a:r>
              <a:rPr lang="en-US" sz="900" dirty="0"/>
              <a:t>0</a:t>
            </a:r>
          </a:p>
          <a:p>
            <a:pPr marL="0" indent="0">
              <a:buNone/>
            </a:pPr>
            <a:r>
              <a:rPr lang="en-US" sz="900" dirty="0" smtClean="0"/>
              <a:t>	}  </a:t>
            </a:r>
            <a:r>
              <a:rPr lang="en-US" sz="900" dirty="0"/>
              <a:t>else  {</a:t>
            </a:r>
          </a:p>
          <a:p>
            <a:pPr marL="0" indent="0">
              <a:buNone/>
            </a:pPr>
            <a:r>
              <a:rPr lang="en-US" sz="900" dirty="0"/>
              <a:t>3. </a:t>
            </a:r>
            <a:r>
              <a:rPr lang="en-US" sz="900" dirty="0" smtClean="0"/>
              <a:t>		integer  </a:t>
            </a:r>
            <a:r>
              <a:rPr lang="en-US" sz="900" dirty="0"/>
              <a:t>oldest  :=  0</a:t>
            </a:r>
          </a:p>
          <a:p>
            <a:pPr marL="0" indent="0">
              <a:buNone/>
            </a:pPr>
            <a:r>
              <a:rPr lang="en-US" sz="900" dirty="0"/>
              <a:t>4.    </a:t>
            </a:r>
            <a:r>
              <a:rPr lang="en-US" sz="900" dirty="0" smtClean="0"/>
              <a:t>		integer  </a:t>
            </a:r>
            <a:r>
              <a:rPr lang="en-US" sz="900" dirty="0"/>
              <a:t>middle  :=  1</a:t>
            </a:r>
          </a:p>
          <a:p>
            <a:pPr marL="0" indent="0">
              <a:buNone/>
            </a:pPr>
            <a:r>
              <a:rPr lang="en-US" sz="900" dirty="0"/>
              <a:t>5.    </a:t>
            </a:r>
            <a:r>
              <a:rPr lang="en-US" sz="900" dirty="0" smtClean="0"/>
              <a:t>		integer  </a:t>
            </a:r>
            <a:r>
              <a:rPr lang="en-US" sz="900" dirty="0" err="1"/>
              <a:t>i</a:t>
            </a:r>
            <a:r>
              <a:rPr lang="en-US" sz="900" dirty="0"/>
              <a:t>  :=  1</a:t>
            </a:r>
          </a:p>
          <a:p>
            <a:pPr marL="0" indent="0">
              <a:buNone/>
            </a:pPr>
            <a:r>
              <a:rPr lang="en-US" sz="900" dirty="0"/>
              <a:t>6.   </a:t>
            </a:r>
            <a:r>
              <a:rPr lang="en-US" sz="900" dirty="0" smtClean="0"/>
              <a:t>		while  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 &lt; n)  {</a:t>
            </a:r>
          </a:p>
          <a:p>
            <a:pPr marL="0" indent="0">
              <a:buNone/>
            </a:pPr>
            <a:r>
              <a:rPr lang="en-US" sz="900" dirty="0"/>
              <a:t>7.     </a:t>
            </a:r>
            <a:r>
              <a:rPr lang="en-US" sz="900" dirty="0" smtClean="0"/>
              <a:t>			integer  </a:t>
            </a:r>
            <a:r>
              <a:rPr lang="en-US" sz="900" dirty="0"/>
              <a:t>youngest  :=  oldest  +  middle</a:t>
            </a:r>
          </a:p>
          <a:p>
            <a:pPr marL="0" indent="0">
              <a:buNone/>
            </a:pPr>
            <a:r>
              <a:rPr lang="en-US" sz="900" dirty="0"/>
              <a:t>8.      </a:t>
            </a:r>
            <a:r>
              <a:rPr lang="en-US" sz="900" dirty="0" smtClean="0"/>
              <a:t>			oldest  </a:t>
            </a:r>
            <a:r>
              <a:rPr lang="en-US" sz="900" dirty="0"/>
              <a:t>:=  middle</a:t>
            </a:r>
          </a:p>
          <a:p>
            <a:pPr marL="0" indent="0">
              <a:buNone/>
            </a:pPr>
            <a:r>
              <a:rPr lang="en-US" sz="900" dirty="0" smtClean="0"/>
              <a:t>9.      			middle  </a:t>
            </a:r>
            <a:r>
              <a:rPr lang="en-US" sz="900" dirty="0"/>
              <a:t>:=  youngest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10</a:t>
            </a:r>
            <a:r>
              <a:rPr lang="en-US" sz="900" dirty="0"/>
              <a:t>.      </a:t>
            </a:r>
            <a:r>
              <a:rPr lang="en-US" sz="900" dirty="0" smtClean="0"/>
              <a:t>			</a:t>
            </a:r>
            <a:r>
              <a:rPr lang="en-US" sz="900" dirty="0" err="1" smtClean="0"/>
              <a:t>i</a:t>
            </a:r>
            <a:r>
              <a:rPr lang="en-US" sz="900" dirty="0" smtClean="0"/>
              <a:t>  </a:t>
            </a:r>
            <a:r>
              <a:rPr lang="en-US" sz="900" dirty="0"/>
              <a:t>:=  </a:t>
            </a:r>
            <a:r>
              <a:rPr lang="en-US" sz="900" dirty="0" err="1"/>
              <a:t>i</a:t>
            </a:r>
            <a:r>
              <a:rPr lang="en-US" sz="900" dirty="0"/>
              <a:t>  +  1</a:t>
            </a:r>
          </a:p>
          <a:p>
            <a:pPr marL="0" indent="0">
              <a:buNone/>
            </a:pPr>
            <a:r>
              <a:rPr lang="en-US" sz="900" dirty="0" smtClean="0"/>
              <a:t>		}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11.  </a:t>
            </a:r>
            <a:r>
              <a:rPr lang="en-US" sz="900" dirty="0" smtClean="0"/>
              <a:t>	return  </a:t>
            </a:r>
            <a:r>
              <a:rPr lang="en-US" sz="900" dirty="0"/>
              <a:t>middle</a:t>
            </a:r>
          </a:p>
          <a:p>
            <a:pPr marL="0" indent="0">
              <a:buNone/>
            </a:pPr>
            <a:r>
              <a:rPr lang="en-US" sz="900" dirty="0" smtClean="0"/>
              <a:t>	}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n=1</a:t>
            </a:r>
            <a:r>
              <a:rPr lang="en-US" dirty="0"/>
              <a:t>: The test at line 1 fails, the steps at line 3–5 are executed, and the while loop is reached and executed after that. </a:t>
            </a:r>
          </a:p>
          <a:p>
            <a:r>
              <a:rPr lang="en-US" dirty="0"/>
              <a:t>If the execution of the loop never ends then the execution of the algorithm never </a:t>
            </a:r>
            <a:r>
              <a:rPr lang="en-US" dirty="0" smtClean="0"/>
              <a:t>ends and the second property </a:t>
            </a:r>
            <a:r>
              <a:rPr lang="en-US" dirty="0"/>
              <a:t>is satisfied.</a:t>
            </a:r>
          </a:p>
          <a:p>
            <a:r>
              <a:rPr lang="en-US" dirty="0" smtClean="0"/>
              <a:t>If the execution </a:t>
            </a:r>
            <a:r>
              <a:rPr lang="en-US" dirty="0"/>
              <a:t>of the loop ends </a:t>
            </a:r>
            <a:r>
              <a:rPr lang="en-US" dirty="0" smtClean="0"/>
              <a:t>then we show that postcondition is satisfied:</a:t>
            </a:r>
          </a:p>
          <a:p>
            <a:pPr lvl="1"/>
            <a:r>
              <a:rPr lang="en-US" dirty="0" smtClean="0"/>
              <a:t>… next slide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734580"/>
          </a:xfrm>
        </p:spPr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600" dirty="0" smtClean="0"/>
              <a:t>An algorithm is partially correct if one of the properties holds: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909454"/>
            <a:ext cx="5194583" cy="2967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execution of the algorithm </a:t>
            </a:r>
            <a:r>
              <a:rPr lang="en-US" u="sng" dirty="0"/>
              <a:t>eventually ends with the problem’s postcondition satisfied</a:t>
            </a:r>
            <a:r>
              <a:rPr lang="en-US" dirty="0"/>
              <a:t> — and with no undocumented inputs or global data accessed, and no undocumented data being modified, </a:t>
            </a:r>
            <a:r>
              <a:rPr lang="en-US" dirty="0" smtClean="0"/>
              <a:t>or</a:t>
            </a:r>
          </a:p>
          <a:p>
            <a:r>
              <a:rPr lang="en-US" dirty="0"/>
              <a:t>this execution of the algorithm </a:t>
            </a:r>
            <a:r>
              <a:rPr lang="en-US" u="sng" dirty="0"/>
              <a:t>never ends</a:t>
            </a:r>
            <a:r>
              <a:rPr lang="en-US" dirty="0"/>
              <a:t>,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4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…show that postcondition is satisfied:</a:t>
            </a:r>
          </a:p>
          <a:p>
            <a:pPr lvl="1"/>
            <a:r>
              <a:rPr lang="en-US" dirty="0" smtClean="0"/>
              <a:t>By the loop invariant’s assertions 1 &amp; 2,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an integer variable and</a:t>
            </a:r>
            <a:r>
              <a:rPr lang="en-US" i="1" dirty="0"/>
              <a:t> </a:t>
            </a:r>
            <a:r>
              <a:rPr lang="en-US" dirty="0"/>
              <a:t>n is an integer input such that </a:t>
            </a:r>
            <a:r>
              <a:rPr lang="en-US" i="1" dirty="0" smtClean="0"/>
              <a:t>1 ≤ </a:t>
            </a:r>
            <a:r>
              <a:rPr lang="en-US" i="1" dirty="0" err="1" smtClean="0"/>
              <a:t>i</a:t>
            </a:r>
            <a:r>
              <a:rPr lang="en-US" i="1" dirty="0" smtClean="0"/>
              <a:t> ≤ 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Since </a:t>
            </a:r>
            <a:r>
              <a:rPr lang="en-US" dirty="0" smtClean="0"/>
              <a:t>the loop </a:t>
            </a:r>
            <a:r>
              <a:rPr lang="en-US" dirty="0"/>
              <a:t>test </a:t>
            </a:r>
            <a:r>
              <a:rPr lang="en-US" dirty="0" smtClean="0"/>
              <a:t>failed </a:t>
            </a:r>
            <a:r>
              <a:rPr lang="en-US" dirty="0"/>
              <a:t>in order for the execution of the loop to end, then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smtClean="0"/>
              <a:t>≥ n</a:t>
            </a:r>
            <a:r>
              <a:rPr lang="en-US" dirty="0" smtClean="0"/>
              <a:t>. So, </a:t>
            </a:r>
            <a:r>
              <a:rPr lang="en-US" i="1" dirty="0" err="1"/>
              <a:t>i</a:t>
            </a:r>
            <a:r>
              <a:rPr lang="en-US" i="1" dirty="0"/>
              <a:t> = n</a:t>
            </a:r>
            <a:r>
              <a:rPr lang="en-US" dirty="0"/>
              <a:t> at the end of the execution of the while loop.</a:t>
            </a:r>
          </a:p>
          <a:p>
            <a:pPr lvl="1"/>
            <a:r>
              <a:rPr lang="en-US" dirty="0" smtClean="0"/>
              <a:t>It follows </a:t>
            </a:r>
            <a:r>
              <a:rPr lang="en-US" dirty="0"/>
              <a:t>by loop </a:t>
            </a:r>
            <a:r>
              <a:rPr lang="en-US" dirty="0" smtClean="0"/>
              <a:t>invariant’s 4</a:t>
            </a:r>
            <a:r>
              <a:rPr lang="en-US" baseline="30000" dirty="0" smtClean="0"/>
              <a:t>th</a:t>
            </a:r>
            <a:r>
              <a:rPr lang="en-US" dirty="0" smtClean="0"/>
              <a:t> assertion that </a:t>
            </a:r>
            <a:r>
              <a:rPr lang="en-US" i="1" dirty="0" smtClean="0"/>
              <a:t>middle=F</a:t>
            </a:r>
            <a:r>
              <a:rPr lang="en-US" i="1" baseline="-25000" dirty="0" smtClean="0"/>
              <a:t>i</a:t>
            </a:r>
            <a:r>
              <a:rPr lang="en-US" i="1" dirty="0" smtClean="0"/>
              <a:t>=F</a:t>
            </a:r>
            <a:r>
              <a:rPr lang="en-US" i="1" baseline="-25000" dirty="0" smtClean="0"/>
              <a:t>n</a:t>
            </a:r>
            <a:r>
              <a:rPr lang="en-US" i="1" dirty="0" smtClean="0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734580"/>
          </a:xfrm>
        </p:spPr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600" dirty="0" smtClean="0"/>
              <a:t>An algorithm is partially correct if one of the properties holds: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909454"/>
            <a:ext cx="5194583" cy="2967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execution of the algorithm </a:t>
            </a:r>
            <a:r>
              <a:rPr lang="en-US" u="sng" dirty="0"/>
              <a:t>eventually ends with the problem’s postcondition satisfied</a:t>
            </a:r>
            <a:r>
              <a:rPr lang="en-US" dirty="0"/>
              <a:t> — and with no undocumented inputs or global data accessed, and no undocumented data being modified, </a:t>
            </a:r>
            <a:r>
              <a:rPr lang="en-US" dirty="0" smtClean="0"/>
              <a:t>or</a:t>
            </a:r>
          </a:p>
          <a:p>
            <a:r>
              <a:rPr lang="en-US" dirty="0"/>
              <a:t>this execution of the algorithm </a:t>
            </a:r>
            <a:r>
              <a:rPr lang="en-US" u="sng" dirty="0"/>
              <a:t>never ends</a:t>
            </a:r>
            <a:r>
              <a:rPr lang="en-US" dirty="0"/>
              <a:t>,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2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…show that postcondition is satisfied:</a:t>
                </a:r>
              </a:p>
              <a:p>
                <a:pPr lvl="1"/>
                <a:r>
                  <a:rPr lang="en-US" dirty="0" smtClean="0"/>
                  <a:t>At line 11, the n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Fibonacci number is returned.</a:t>
                </a: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 first property is satisfied for n=1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734580"/>
          </a:xfrm>
        </p:spPr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600" dirty="0" smtClean="0"/>
              <a:t>An algorithm is partially correct if one of the properties holds: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909454"/>
            <a:ext cx="5194583" cy="2967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execution of the algorithm </a:t>
            </a:r>
            <a:r>
              <a:rPr lang="en-US" u="sng" dirty="0"/>
              <a:t>eventually ends with the problem’s postcondition satisfied</a:t>
            </a:r>
            <a:r>
              <a:rPr lang="en-US" dirty="0"/>
              <a:t> — and with no undocumented inputs or global data accessed, and no undocumented data being modified, </a:t>
            </a:r>
            <a:r>
              <a:rPr lang="en-US" dirty="0" smtClean="0"/>
              <a:t>or</a:t>
            </a:r>
          </a:p>
          <a:p>
            <a:r>
              <a:rPr lang="en-US" dirty="0"/>
              <a:t>this execution of the algorithm </a:t>
            </a:r>
            <a:r>
              <a:rPr lang="en-US" u="sng" dirty="0"/>
              <a:t>never ends</a:t>
            </a:r>
            <a:r>
              <a:rPr lang="en-US" dirty="0"/>
              <a:t>,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3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Prove partially correct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 showed that the first property holds in </a:t>
            </a:r>
            <a:r>
              <a:rPr lang="en-US" dirty="0"/>
              <a:t>every possible </a:t>
            </a:r>
            <a:r>
              <a:rPr lang="en-US" dirty="0" smtClean="0"/>
              <a:t>case.</a:t>
            </a:r>
          </a:p>
          <a:p>
            <a:pPr marL="0" indent="0">
              <a:buNone/>
            </a:pPr>
            <a:r>
              <a:rPr lang="en-US" dirty="0" smtClean="0"/>
              <a:t>By the definition of partially correct algorithms, it </a:t>
            </a:r>
            <a:r>
              <a:rPr lang="en-US" dirty="0"/>
              <a:t>follows that this algorithm is partially </a:t>
            </a:r>
            <a:r>
              <a:rPr lang="en-US" dirty="0" smtClean="0"/>
              <a:t>correct, </a:t>
            </a:r>
            <a:r>
              <a:rPr lang="en-US" dirty="0"/>
              <a:t>as claimed.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734580"/>
          </a:xfrm>
        </p:spPr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600" dirty="0" smtClean="0"/>
              <a:t>An algorithm is partially correct if one of the properties holds: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909454"/>
            <a:ext cx="5194583" cy="2967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execution of the algorithm </a:t>
            </a:r>
            <a:r>
              <a:rPr lang="en-US" u="sng" dirty="0"/>
              <a:t>eventually ends with the problem’s postcondition satisfied</a:t>
            </a:r>
            <a:r>
              <a:rPr lang="en-US" dirty="0"/>
              <a:t> — and with no undocumented inputs or global data accessed, and no undocumented data being modified, </a:t>
            </a:r>
            <a:r>
              <a:rPr lang="en-US" dirty="0" smtClean="0"/>
              <a:t>or</a:t>
            </a:r>
          </a:p>
          <a:p>
            <a:r>
              <a:rPr lang="en-US" dirty="0"/>
              <a:t>this execution of the algorithm </a:t>
            </a:r>
            <a:r>
              <a:rPr lang="en-US" u="sng" dirty="0"/>
              <a:t>never ends</a:t>
            </a:r>
            <a:r>
              <a:rPr lang="en-US" dirty="0"/>
              <a:t>,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1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Give &amp; prove bound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a </a:t>
            </a:r>
            <a:r>
              <a:rPr lang="en-US" sz="3600" dirty="0"/>
              <a:t>bound function </a:t>
            </a:r>
            <a:r>
              <a:rPr lang="en-US" dirty="0"/>
              <a:t>for the while </a:t>
            </a:r>
            <a:r>
              <a:rPr lang="en-US" sz="3600" dirty="0"/>
              <a:t>loop</a:t>
            </a:r>
            <a:r>
              <a:rPr lang="en-US" dirty="0"/>
              <a:t> in this algorithm, and </a:t>
            </a:r>
            <a:r>
              <a:rPr lang="en-US" sz="3600" dirty="0"/>
              <a:t>show</a:t>
            </a:r>
            <a:r>
              <a:rPr lang="en-US" dirty="0"/>
              <a:t> that your </a:t>
            </a:r>
            <a:r>
              <a:rPr lang="en-US" dirty="0" smtClean="0"/>
              <a:t>answer is </a:t>
            </a:r>
            <a:r>
              <a:rPr lang="en-US" sz="3600" dirty="0"/>
              <a:t>correct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Give &amp; prove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loop body is executed, the </a:t>
            </a:r>
            <a:r>
              <a:rPr lang="en-US" u="sng" dirty="0"/>
              <a:t>value of this function is decreased by at least one </a:t>
            </a:r>
            <a:r>
              <a:rPr lang="en-US" dirty="0"/>
              <a:t>before the loop’s test is checked </a:t>
            </a:r>
            <a:r>
              <a:rPr lang="en-US" dirty="0" smtClean="0"/>
              <a:t>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6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Give &amp; prove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We give f(n, </a:t>
            </a:r>
            <a:r>
              <a:rPr lang="en-US" sz="1700" dirty="0" err="1"/>
              <a:t>i</a:t>
            </a:r>
            <a:r>
              <a:rPr lang="en-US" sz="1700" dirty="0"/>
              <a:t>) = n −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smtClean="0"/>
              <a:t>as the bound </a:t>
            </a:r>
            <a:r>
              <a:rPr lang="en-US" sz="1700" dirty="0"/>
              <a:t>function for the while loop in </a:t>
            </a:r>
            <a:r>
              <a:rPr lang="en-US" sz="1700" dirty="0" smtClean="0"/>
              <a:t>this algorithm and prove it as follows:</a:t>
            </a:r>
          </a:p>
          <a:p>
            <a:r>
              <a:rPr lang="en-US" sz="1700" dirty="0"/>
              <a:t>Since </a:t>
            </a:r>
            <a:r>
              <a:rPr lang="en-US" sz="1700" i="1" dirty="0"/>
              <a:t>n</a:t>
            </a:r>
            <a:r>
              <a:rPr lang="en-US" sz="1700" dirty="0"/>
              <a:t> is an integer input, and </a:t>
            </a:r>
            <a:r>
              <a:rPr lang="en-US" sz="1700" i="1" dirty="0" err="1"/>
              <a:t>i</a:t>
            </a:r>
            <a:r>
              <a:rPr lang="en-US" sz="1700" dirty="0"/>
              <a:t> is an integer </a:t>
            </a:r>
            <a:r>
              <a:rPr lang="en-US" sz="1700" dirty="0" smtClean="0"/>
              <a:t>variable whose </a:t>
            </a:r>
            <a:r>
              <a:rPr lang="en-US" sz="1700" dirty="0"/>
              <a:t>value is defined before the while loop is </a:t>
            </a:r>
            <a:r>
              <a:rPr lang="en-US" sz="1700" dirty="0" smtClean="0"/>
              <a:t>reached then this </a:t>
            </a:r>
            <a:r>
              <a:rPr lang="en-US" sz="1700" dirty="0"/>
              <a:t>is certainly a well-defined total function of the inputs and local variables of this algorithm</a:t>
            </a:r>
            <a:r>
              <a:rPr lang="en-US" sz="1700" dirty="0" smtClean="0"/>
              <a:t>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loop body is executed, the </a:t>
            </a:r>
            <a:r>
              <a:rPr lang="en-US" u="sng" dirty="0"/>
              <a:t>value of this function is decreased by at least one </a:t>
            </a:r>
            <a:r>
              <a:rPr lang="en-US" dirty="0"/>
              <a:t>before the loop’s test is checked </a:t>
            </a:r>
            <a:r>
              <a:rPr lang="en-US" dirty="0" smtClean="0"/>
              <a:t>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1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Give &amp; prove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Give &amp; prove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The </a:t>
            </a:r>
            <a:r>
              <a:rPr lang="en-US" sz="1700" dirty="0"/>
              <a:t>value of </a:t>
            </a:r>
            <a:r>
              <a:rPr lang="en-US" sz="1700" i="1" dirty="0"/>
              <a:t>n</a:t>
            </a:r>
            <a:r>
              <a:rPr lang="en-US" sz="1700" dirty="0"/>
              <a:t> is not changed </a:t>
            </a:r>
            <a:r>
              <a:rPr lang="en-US" sz="1700" dirty="0" smtClean="0"/>
              <a:t>during loop execution</a:t>
            </a:r>
          </a:p>
          <a:p>
            <a:r>
              <a:rPr lang="en-US" sz="1700" dirty="0" smtClean="0"/>
              <a:t>The </a:t>
            </a:r>
            <a:r>
              <a:rPr lang="en-US" sz="1700" dirty="0"/>
              <a:t>value of </a:t>
            </a:r>
            <a:r>
              <a:rPr lang="en-US" sz="1700" i="1" dirty="0" err="1"/>
              <a:t>i</a:t>
            </a:r>
            <a:r>
              <a:rPr lang="en-US" sz="1700" dirty="0"/>
              <a:t> is increased by one, as a result of the execution of the step at line 10. </a:t>
            </a:r>
            <a:endParaRPr lang="en-US" sz="1700" dirty="0" smtClean="0"/>
          </a:p>
          <a:p>
            <a:r>
              <a:rPr lang="en-US" sz="1700" dirty="0" smtClean="0"/>
              <a:t>Thus </a:t>
            </a:r>
            <a:r>
              <a:rPr lang="en-US" sz="1700" dirty="0"/>
              <a:t>the </a:t>
            </a:r>
            <a:r>
              <a:rPr lang="en-US" sz="1700" dirty="0" smtClean="0"/>
              <a:t>function’s value </a:t>
            </a:r>
            <a:r>
              <a:rPr lang="en-US" sz="1700" i="1" dirty="0" smtClean="0"/>
              <a:t>f</a:t>
            </a:r>
            <a:r>
              <a:rPr lang="en-US" sz="1700" dirty="0" smtClean="0"/>
              <a:t> </a:t>
            </a:r>
            <a:r>
              <a:rPr lang="en-US" sz="1700" dirty="0"/>
              <a:t>is decreased by (at least) one whenever the body of the while loop is executed.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90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Give &amp; prove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</a:t>
            </a:r>
            <a:r>
              <a:rPr lang="en-US" dirty="0" smtClean="0"/>
              <a:t>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value of this function is ≤ 0 and 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6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9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31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Give &amp; prove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Suppose that the value of this function is less than or equal to zero, that is, n−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smtClean="0"/>
              <a:t>≤ </a:t>
            </a:r>
            <a:r>
              <a:rPr lang="en-US" sz="1700" dirty="0"/>
              <a:t>0. Then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smtClean="0"/>
              <a:t>≥ </a:t>
            </a:r>
            <a:r>
              <a:rPr lang="en-US" sz="1700" dirty="0"/>
              <a:t>n and the loop test at line 6 </a:t>
            </a:r>
            <a:r>
              <a:rPr lang="en-US" sz="1700" dirty="0" smtClean="0"/>
              <a:t>fails, causing </a:t>
            </a:r>
            <a:r>
              <a:rPr lang="en-US" sz="1700" dirty="0"/>
              <a:t>the execution of the loop to </a:t>
            </a:r>
            <a:r>
              <a:rPr lang="en-US" sz="1700" dirty="0" smtClean="0"/>
              <a:t>stop.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 smtClean="0"/>
              <a:t>Thus, f(</a:t>
            </a:r>
            <a:r>
              <a:rPr lang="en-US" sz="1700" dirty="0" err="1" smtClean="0"/>
              <a:t>n,i</a:t>
            </a:r>
            <a:r>
              <a:rPr lang="en-US" sz="1700" dirty="0" smtClean="0"/>
              <a:t>)=n-</a:t>
            </a:r>
            <a:r>
              <a:rPr lang="en-US" sz="1700" dirty="0" err="1" smtClean="0"/>
              <a:t>i</a:t>
            </a:r>
            <a:r>
              <a:rPr lang="en-US" sz="170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b="1" dirty="0"/>
              <a:t>bound function </a:t>
            </a:r>
            <a:r>
              <a:rPr lang="en-US" dirty="0"/>
              <a:t>for the while loop in this algorithm, </a:t>
            </a:r>
            <a:r>
              <a:rPr lang="en-US" dirty="0" smtClean="0"/>
              <a:t>because it </a:t>
            </a:r>
            <a:r>
              <a:rPr lang="en-US" dirty="0"/>
              <a:t>satisfies all the </a:t>
            </a:r>
            <a:r>
              <a:rPr lang="en-US" dirty="0" smtClean="0"/>
              <a:t>properties.</a:t>
            </a: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</a:t>
            </a:r>
            <a:r>
              <a:rPr lang="en-US" dirty="0" smtClean="0"/>
              <a:t>all.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 </a:t>
            </a:r>
            <a:r>
              <a:rPr lang="en-US" dirty="0"/>
              <a:t>the value of this function is ≤ 0 and 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1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From the code, the loop test at line 6 has no side-effects</a:t>
                </a:r>
                <a:r>
                  <a:rPr lang="en-US" sz="17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/>
                  <a:t> This is property holds.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9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81477" y="2717886"/>
            <a:ext cx="5189856" cy="31099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17499" y="2745596"/>
            <a:ext cx="5189856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11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81477" y="2717886"/>
            <a:ext cx="5189856" cy="3109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NOTE: it is clear from the code that </a:t>
            </a:r>
            <a:r>
              <a:rPr lang="en-US" sz="1700" dirty="0"/>
              <a:t>the loop can never be executed a second time, so it suffices to consider a first execution of this loop.</a:t>
            </a:r>
            <a:endParaRPr lang="en-US" sz="9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</p:spPr>
            <p:txBody>
              <a:bodyPr>
                <a:noAutofit/>
              </a:bodyPr>
              <a:lstStyle/>
              <a:p>
                <a:r>
                  <a:rPr lang="en-US" sz="1700" dirty="0" smtClean="0"/>
                  <a:t>Considering the first </a:t>
                </a:r>
                <a:r>
                  <a:rPr lang="en-US" sz="1700" dirty="0"/>
                  <a:t>assertion of </a:t>
                </a:r>
                <a:r>
                  <a:rPr lang="en-US" sz="1700" i="1" dirty="0" smtClean="0"/>
                  <a:t>A</a:t>
                </a:r>
                <a:r>
                  <a:rPr lang="en-US" sz="1700" dirty="0" smtClean="0"/>
                  <a:t>:</a:t>
                </a:r>
                <a:endParaRPr lang="en-US" sz="1700" i="1" dirty="0" smtClean="0"/>
              </a:p>
              <a:p>
                <a:r>
                  <a:rPr lang="en-US" sz="1700" dirty="0" smtClean="0"/>
                  <a:t>We know from the precondition that </a:t>
                </a:r>
                <a:r>
                  <a:rPr lang="en-US" sz="1700" i="1" dirty="0" smtClean="0"/>
                  <a:t>n</a:t>
                </a:r>
                <a:r>
                  <a:rPr lang="en-US" sz="1700" dirty="0" smtClean="0"/>
                  <a:t> </a:t>
                </a:r>
                <a:r>
                  <a:rPr lang="en-US" sz="1700" dirty="0"/>
                  <a:t>is an integer variable such that </a:t>
                </a:r>
                <a:r>
                  <a:rPr lang="en-US" sz="1700" i="1" dirty="0" smtClean="0"/>
                  <a:t>n≥0</a:t>
                </a:r>
                <a:r>
                  <a:rPr lang="en-US" sz="1700" dirty="0" smtClean="0"/>
                  <a:t>.</a:t>
                </a:r>
              </a:p>
              <a:p>
                <a:r>
                  <a:rPr lang="en-US" sz="1700" dirty="0" smtClean="0"/>
                  <a:t>Since </a:t>
                </a:r>
                <a:r>
                  <a:rPr lang="en-US" sz="1700" dirty="0"/>
                  <a:t>n cannot be equal to zero </a:t>
                </a:r>
                <a:r>
                  <a:rPr lang="en-US" sz="1700" dirty="0" smtClean="0"/>
                  <a:t>when </a:t>
                </a:r>
                <a:r>
                  <a:rPr lang="en-US" sz="1700" dirty="0"/>
                  <a:t>the loop is reached (because the test at line 1 fails</a:t>
                </a:r>
                <a:r>
                  <a:rPr lang="en-US" sz="1700" dirty="0" smtClean="0"/>
                  <a:t>), then </a:t>
                </a:r>
                <a:r>
                  <a:rPr lang="en-US" sz="1700" i="1" dirty="0" smtClean="0"/>
                  <a:t>n≥1</a:t>
                </a:r>
                <a:r>
                  <a:rPr lang="en-US" sz="17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/>
                  <a:t> the first assertion 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holds</a:t>
                </a:r>
                <a:r>
                  <a:rPr lang="en-US" sz="1700" dirty="0"/>
                  <a:t> whenever the loop is reached.</a:t>
                </a:r>
              </a:p>
              <a:p>
                <a:pPr marL="0" indent="0"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</p:spPr>
            <p:txBody>
              <a:bodyPr>
                <a:noAutofit/>
              </a:bodyPr>
              <a:lstStyle/>
              <a:p>
                <a:r>
                  <a:rPr lang="en-US" sz="1700" dirty="0" smtClean="0"/>
                  <a:t>Considering the second assertion </a:t>
                </a:r>
                <a:r>
                  <a:rPr lang="en-US" sz="1700" dirty="0"/>
                  <a:t>of </a:t>
                </a:r>
                <a:r>
                  <a:rPr lang="en-US" sz="1700" i="1" dirty="0" smtClean="0"/>
                  <a:t>A</a:t>
                </a:r>
                <a:r>
                  <a:rPr lang="en-US" sz="1700" dirty="0" smtClean="0"/>
                  <a:t>: </a:t>
                </a:r>
              </a:p>
              <a:p>
                <a:r>
                  <a:rPr lang="en-US" sz="1700" dirty="0"/>
                  <a:t>When the execution of the loop begins </a:t>
                </a:r>
                <a:r>
                  <a:rPr lang="en-US" sz="1700" dirty="0" smtClean="0"/>
                  <a:t>at line 6, </a:t>
                </a:r>
                <a:r>
                  <a:rPr lang="en-US" sz="1700" i="1" dirty="0" err="1" smtClean="0"/>
                  <a:t>i</a:t>
                </a:r>
                <a:r>
                  <a:rPr lang="en-US" sz="1700" dirty="0" smtClean="0"/>
                  <a:t> would be defined as an integer variable with value 1 (at line 5)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/>
                  <a:t> the </a:t>
                </a:r>
                <a:r>
                  <a:rPr lang="en-US" sz="1700" dirty="0" smtClean="0"/>
                  <a:t>second </a:t>
                </a:r>
                <a:r>
                  <a:rPr lang="en-US" sz="1700" dirty="0"/>
                  <a:t>assertion 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holds</a:t>
                </a:r>
                <a:r>
                  <a:rPr lang="en-US" sz="1700" dirty="0"/>
                  <a:t> whenever the loop is reached.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loop invariant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</p:spPr>
            <p:txBody>
              <a:bodyPr>
                <a:noAutofit/>
              </a:bodyPr>
              <a:lstStyle/>
              <a:p>
                <a:r>
                  <a:rPr lang="en-US" sz="1700" dirty="0" smtClean="0"/>
                  <a:t>Considering the third &amp; fourth assertions </a:t>
                </a:r>
                <a:r>
                  <a:rPr lang="en-US" sz="1700" dirty="0"/>
                  <a:t>of </a:t>
                </a:r>
                <a:r>
                  <a:rPr lang="en-US" sz="1700" i="1" dirty="0" smtClean="0"/>
                  <a:t>A</a:t>
                </a:r>
                <a:r>
                  <a:rPr lang="en-US" sz="1700" dirty="0" smtClean="0"/>
                  <a:t>:</a:t>
                </a:r>
              </a:p>
              <a:p>
                <a:r>
                  <a:rPr lang="en-US" sz="1700" dirty="0"/>
                  <a:t>When the execution of the loop begins at line 6, </a:t>
                </a:r>
                <a:r>
                  <a:rPr lang="en-US" sz="1700" i="1" dirty="0" smtClean="0"/>
                  <a:t>oldest</a:t>
                </a:r>
                <a:r>
                  <a:rPr lang="en-US" sz="1700" dirty="0" smtClean="0"/>
                  <a:t> would be defined as an </a:t>
                </a:r>
                <a:r>
                  <a:rPr lang="en-US" sz="1700" dirty="0"/>
                  <a:t>integer variable whose value is set (at line 3) to be </a:t>
                </a:r>
                <a:r>
                  <a:rPr lang="en-US" sz="1700" dirty="0" smtClean="0"/>
                  <a:t>0=F</a:t>
                </a:r>
                <a:r>
                  <a:rPr lang="en-US" sz="1700" baseline="-25000" dirty="0" smtClean="0"/>
                  <a:t>0</a:t>
                </a:r>
                <a:r>
                  <a:rPr lang="en-US" sz="1700" dirty="0" smtClean="0"/>
                  <a:t>=F</a:t>
                </a:r>
                <a:r>
                  <a:rPr lang="en-US" sz="1700" baseline="-25000" dirty="0" smtClean="0"/>
                  <a:t>i</a:t>
                </a:r>
                <a:r>
                  <a:rPr lang="en-US" sz="1700" baseline="-25000" dirty="0"/>
                  <a:t>−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, and</a:t>
                </a:r>
              </a:p>
              <a:p>
                <a:r>
                  <a:rPr lang="en-US" sz="1700" i="1" dirty="0" smtClean="0"/>
                  <a:t>middle</a:t>
                </a:r>
                <a:r>
                  <a:rPr lang="en-US" sz="1700" dirty="0" smtClean="0"/>
                  <a:t> is defined as an </a:t>
                </a:r>
                <a:r>
                  <a:rPr lang="en-US" sz="1700" dirty="0"/>
                  <a:t>integer variable whose value is set (at line 4) to be </a:t>
                </a:r>
                <a:r>
                  <a:rPr lang="en-US" sz="1700" dirty="0" smtClean="0"/>
                  <a:t>1=F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= F</a:t>
                </a:r>
                <a:r>
                  <a:rPr lang="en-US" sz="1700" baseline="-25000" dirty="0" smtClean="0"/>
                  <a:t>i</a:t>
                </a:r>
                <a:endParaRPr lang="en-US" sz="17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/>
                  <a:t> the </a:t>
                </a:r>
                <a:r>
                  <a:rPr lang="en-US" sz="1700" dirty="0" smtClean="0"/>
                  <a:t>third &amp; fourth assertion </a:t>
                </a:r>
                <a:r>
                  <a:rPr lang="en-US" sz="1700" dirty="0"/>
                  <a:t>of </a:t>
                </a:r>
                <a:r>
                  <a:rPr lang="en-US" sz="1700" i="1" dirty="0"/>
                  <a:t>A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hold whenever the loop is reached.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477" y="2717886"/>
                <a:ext cx="5189856" cy="31099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by loop </a:t>
            </a:r>
            <a:r>
              <a:rPr lang="en-US" sz="1800" dirty="0" smtClean="0"/>
              <a:t>theorem</a:t>
            </a:r>
            <a:r>
              <a:rPr lang="en-US" sz="1800" dirty="0"/>
              <a:t> #1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is a loop invariant if: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execution of the loop test </a:t>
            </a:r>
            <a:r>
              <a:rPr lang="en-US" i="1" dirty="0" smtClean="0"/>
              <a:t>t</a:t>
            </a:r>
            <a:r>
              <a:rPr lang="en-US" dirty="0" smtClean="0"/>
              <a:t> does not change the value of any inputs, variables, or global data,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 is satisfied </a:t>
            </a:r>
            <a:r>
              <a:rPr lang="en-US" u="sng" dirty="0" smtClean="0"/>
              <a:t>whenever the loop is reached</a:t>
            </a:r>
            <a:r>
              <a:rPr lang="en-US" dirty="0" smtClean="0"/>
              <a:t>, during an execution of the algorithm starting with the problem’s precondition being satisfied, and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satisfied at the beginning of any execution of the loop body </a:t>
            </a:r>
            <a:r>
              <a:rPr lang="en-US" i="1" dirty="0" smtClean="0"/>
              <a:t>S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is satisfied, once again, </a:t>
            </a:r>
            <a:r>
              <a:rPr lang="en-US" u="sng" dirty="0" smtClean="0"/>
              <a:t>when this execution of the loop body 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0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641</TotalTime>
  <Words>3343</Words>
  <Application>Microsoft Macintosh PowerPoint</Application>
  <PresentationFormat>宽屏</PresentationFormat>
  <Paragraphs>302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Century Gothic</vt:lpstr>
      <vt:lpstr>Wingdings</vt:lpstr>
      <vt:lpstr>Wingdings 2</vt:lpstr>
      <vt:lpstr>Quotable</vt:lpstr>
      <vt:lpstr>CPSC331 - Spring 2019  Tutorial 04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1: Prove loop invariant</vt:lpstr>
      <vt:lpstr>Question 2: Prove partially correct</vt:lpstr>
      <vt:lpstr>Question 2: Prove partially correct</vt:lpstr>
      <vt:lpstr>Question 2: Prove partially correct</vt:lpstr>
      <vt:lpstr>Question 2: Prove partially correct</vt:lpstr>
      <vt:lpstr>Question 2: Prove partially correct</vt:lpstr>
      <vt:lpstr>Question 2: Prove partially correct</vt:lpstr>
      <vt:lpstr>Question 2: Prove partially correct</vt:lpstr>
      <vt:lpstr>Question 2: Prove partially correct</vt:lpstr>
      <vt:lpstr>Question 3: Give &amp; prove bound function</vt:lpstr>
      <vt:lpstr>Question 3: Give &amp; prove bound function</vt:lpstr>
      <vt:lpstr>Question 3: Give &amp; prove bound function</vt:lpstr>
      <vt:lpstr>Question 3: Give &amp; prove bound function</vt:lpstr>
      <vt:lpstr>Question 3: Give &amp; prove bound function</vt:lpstr>
      <vt:lpstr>Question 3: Give &amp; prove bound function</vt:lpstr>
      <vt:lpstr>Question 3: Give &amp; prove bound function</vt:lpstr>
    </vt:vector>
  </TitlesOfParts>
  <Company>Computer Science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Juwei Wang</cp:lastModifiedBy>
  <cp:revision>32</cp:revision>
  <dcterms:created xsi:type="dcterms:W3CDTF">2019-05-12T19:34:36Z</dcterms:created>
  <dcterms:modified xsi:type="dcterms:W3CDTF">2019-05-19T22:20:23Z</dcterms:modified>
</cp:coreProperties>
</file>