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1"/>
  </p:notesMasterIdLst>
  <p:sldIdLst>
    <p:sldId id="256" r:id="rId2"/>
    <p:sldId id="260" r:id="rId3"/>
    <p:sldId id="26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10" r:id="rId31"/>
    <p:sldId id="311" r:id="rId32"/>
    <p:sldId id="312" r:id="rId33"/>
    <p:sldId id="313" r:id="rId34"/>
    <p:sldId id="308" r:id="rId35"/>
    <p:sldId id="315" r:id="rId36"/>
    <p:sldId id="309" r:id="rId37"/>
    <p:sldId id="314" r:id="rId38"/>
    <p:sldId id="316" r:id="rId39"/>
    <p:sldId id="31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Counting number of steps in “special case” </a:t>
            </a:r>
            <a:r>
              <a:rPr lang="en-US" dirty="0"/>
              <a:t>inputs.</a:t>
            </a:r>
          </a:p>
          <a:p>
            <a:r>
              <a:rPr lang="en-US" dirty="0"/>
              <a:t>Counting number of steps using </a:t>
            </a:r>
            <a:r>
              <a:rPr lang="en-US" dirty="0" smtClean="0"/>
              <a:t>a “typical” input:</a:t>
            </a:r>
          </a:p>
          <a:p>
            <a:pPr lvl="1"/>
            <a:r>
              <a:rPr lang="en-US" dirty="0"/>
              <a:t>Get number of steps before loop.</a:t>
            </a:r>
          </a:p>
          <a:p>
            <a:pPr lvl="1"/>
            <a:r>
              <a:rPr lang="en-US" dirty="0"/>
              <a:t>Add in max</a:t>
            </a:r>
            <a:r>
              <a:rPr lang="en-US" dirty="0" smtClean="0"/>
              <a:t> number of steps </a:t>
            </a:r>
            <a:r>
              <a:rPr lang="en-US" dirty="0"/>
              <a:t>possible </a:t>
            </a:r>
            <a:r>
              <a:rPr lang="en-US" dirty="0" smtClean="0"/>
              <a:t>in loop’s body:</a:t>
            </a:r>
          </a:p>
          <a:p>
            <a:pPr lvl="2"/>
            <a:r>
              <a:rPr lang="en-US" dirty="0" smtClean="0"/>
              <a:t>Determine the initial value of the bound function.</a:t>
            </a:r>
          </a:p>
          <a:p>
            <a:pPr lvl="2"/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3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 smtClean="0"/>
              <a:t>When n </a:t>
            </a:r>
            <a:r>
              <a:rPr lang="en-US" dirty="0"/>
              <a:t>= 0 then </a:t>
            </a:r>
            <a:r>
              <a:rPr lang="en-US" dirty="0" smtClean="0"/>
              <a:t>the </a:t>
            </a:r>
            <a:r>
              <a:rPr lang="en-US" dirty="0"/>
              <a:t>steps at lines 1 and 2 are executed and the algorithm halts.</a:t>
            </a:r>
          </a:p>
          <a:p>
            <a:r>
              <a:rPr lang="en-US" dirty="0"/>
              <a:t>Since the “Uniform Cost Criterion” is being used here the number of steps </a:t>
            </a:r>
            <a:r>
              <a:rPr lang="en-US" dirty="0" smtClean="0"/>
              <a:t>executed is </a:t>
            </a:r>
            <a:r>
              <a:rPr lang="en-US" dirty="0"/>
              <a:t>2 in this case.</a:t>
            </a: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/>
            <a:r>
              <a:rPr lang="en-US" dirty="0"/>
              <a:t>Get number of steps before loop.</a:t>
            </a:r>
          </a:p>
          <a:p>
            <a:pPr lvl="1"/>
            <a:r>
              <a:rPr lang="en-US" dirty="0"/>
              <a:t>Add in max</a:t>
            </a:r>
            <a:r>
              <a:rPr lang="en-US" dirty="0" smtClean="0"/>
              <a:t> number of steps</a:t>
            </a:r>
            <a:r>
              <a:rPr lang="en-US" dirty="0"/>
              <a:t> possible</a:t>
            </a:r>
            <a:r>
              <a:rPr lang="en-US" dirty="0" smtClean="0"/>
              <a:t> in loop’s body:</a:t>
            </a:r>
          </a:p>
          <a:p>
            <a:pPr lvl="2"/>
            <a:r>
              <a:rPr lang="en-US" dirty="0" smtClean="0"/>
              <a:t>Determine the initial value of the bound function.</a:t>
            </a:r>
          </a:p>
          <a:p>
            <a:pPr lvl="2"/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0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Get number of steps before loop.</a:t>
            </a:r>
          </a:p>
          <a:p>
            <a:pPr lvl="1"/>
            <a:r>
              <a:rPr lang="en-US" dirty="0" smtClean="0"/>
              <a:t>Add in max number of steps possible in loop’s body:</a:t>
            </a:r>
          </a:p>
          <a:p>
            <a:pPr lvl="2"/>
            <a:r>
              <a:rPr lang="en-US" dirty="0" smtClean="0"/>
              <a:t>Determine the initial value of the bound function.</a:t>
            </a:r>
          </a:p>
          <a:p>
            <a:pPr lvl="2"/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</a:t>
            </a:r>
            <a:r>
              <a:rPr lang="en-US" sz="1500" dirty="0"/>
              <a:t>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sz="1500" dirty="0"/>
              <a:t> </a:t>
            </a:r>
            <a:r>
              <a:rPr lang="en-US" dirty="0"/>
              <a:t>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3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 smtClean="0"/>
              <a:t>When n ≥ 1 </a:t>
            </a:r>
            <a:r>
              <a:rPr lang="en-US" dirty="0"/>
              <a:t>then </a:t>
            </a:r>
            <a:r>
              <a:rPr lang="en-US" dirty="0" smtClean="0"/>
              <a:t>the </a:t>
            </a:r>
            <a:r>
              <a:rPr lang="en-US" dirty="0"/>
              <a:t>test at line 1 is checked and failed, so the steps at lines 1, and 3–5 are </a:t>
            </a:r>
            <a:r>
              <a:rPr lang="en-US" dirty="0" smtClean="0"/>
              <a:t>executed before the </a:t>
            </a:r>
            <a:r>
              <a:rPr lang="en-US" dirty="0"/>
              <a:t>while loop is reached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steps before </a:t>
            </a:r>
            <a:r>
              <a:rPr lang="en-US" dirty="0" smtClean="0"/>
              <a:t>loop = 4</a:t>
            </a:r>
          </a:p>
          <a:p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/>
            <a:r>
              <a:rPr lang="en-US" dirty="0"/>
              <a:t>Add in max number of steps possible in loop’s body:</a:t>
            </a:r>
          </a:p>
          <a:p>
            <a:pPr lvl="2"/>
            <a:r>
              <a:rPr lang="en-US" dirty="0" smtClean="0"/>
              <a:t>Determine the initial value of the bound function.</a:t>
            </a:r>
          </a:p>
          <a:p>
            <a:pPr lvl="2"/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endParaRPr lang="en-US" sz="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Determine the initial value of the bound function.</a:t>
            </a:r>
          </a:p>
          <a:p>
            <a:pPr lvl="2"/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sz="1700" dirty="0"/>
              <a:t>The initial value for the bound function for this loop is n−</a:t>
            </a:r>
            <a:r>
              <a:rPr lang="en-US" sz="1700" dirty="0" smtClean="0"/>
              <a:t>1 (</a:t>
            </a:r>
            <a:r>
              <a:rPr lang="en-US" sz="1500" dirty="0" smtClean="0"/>
              <a:t>there </a:t>
            </a:r>
            <a:r>
              <a:rPr lang="en-US" sz="1500" dirty="0"/>
              <a:t>are at most n−1 executions of the body of the while </a:t>
            </a:r>
            <a:r>
              <a:rPr lang="en-US" sz="1500" dirty="0" smtClean="0"/>
              <a:t>loop) </a:t>
            </a:r>
            <a:r>
              <a:rPr lang="en-US" sz="1500" dirty="0"/>
              <a:t>and at most n executions of the loop test.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/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4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endParaRPr lang="en-US" sz="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3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/>
              <a:t>The loop body just consists of four statements, at lines </a:t>
            </a:r>
            <a:r>
              <a:rPr lang="en-US" dirty="0" smtClean="0"/>
              <a:t>7–10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4 </a:t>
            </a:r>
            <a:r>
              <a:rPr lang="en-US" dirty="0" smtClean="0"/>
              <a:t>steps).</a:t>
            </a:r>
          </a:p>
          <a:p>
            <a:r>
              <a:rPr lang="en-US" dirty="0" smtClean="0"/>
              <a:t>There </a:t>
            </a:r>
            <a:r>
              <a:rPr lang="en-US" dirty="0"/>
              <a:t>are no </a:t>
            </a:r>
            <a:r>
              <a:rPr lang="en-US" dirty="0" smtClean="0"/>
              <a:t>loops or </a:t>
            </a:r>
            <a:r>
              <a:rPr lang="en-US" dirty="0"/>
              <a:t>tests here and no other methods are </a:t>
            </a:r>
            <a:r>
              <a:rPr lang="en-US" dirty="0" smtClean="0"/>
              <a:t>called</a:t>
            </a:r>
          </a:p>
          <a:p>
            <a:r>
              <a:rPr lang="en-US" dirty="0" smtClean="0"/>
              <a:t>Then, for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 </a:t>
            </a:r>
            <a:r>
              <a:rPr lang="en-US" dirty="0"/>
              <a:t>− 1, the cost of the </a:t>
            </a:r>
            <a:r>
              <a:rPr lang="en-US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loop </a:t>
            </a:r>
            <a:r>
              <a:rPr lang="en-US" dirty="0" smtClean="0"/>
              <a:t>body is: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</a:t>
            </a:r>
            <a:r>
              <a:rPr lang="en-US" baseline="-25000" dirty="0" smtClean="0"/>
              <a:t>body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4</a:t>
            </a:r>
            <a:endParaRPr lang="en-US" sz="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 </a:t>
            </a:r>
            <a:r>
              <a:rPr lang="en-US" dirty="0"/>
              <a:t>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endParaRPr lang="en-US" sz="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 </a:t>
            </a:r>
            <a:r>
              <a:rPr lang="en-US" dirty="0"/>
              <a:t>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/>
              <a:t>The loop test consists of a single statement which does not call any other methods </a:t>
            </a:r>
          </a:p>
          <a:p>
            <a:r>
              <a:rPr lang="en-US" dirty="0"/>
              <a:t>So, for </a:t>
            </a:r>
            <a:r>
              <a:rPr lang="en-US" i="1" dirty="0"/>
              <a:t>1 ≤ </a:t>
            </a:r>
            <a:r>
              <a:rPr lang="en-US" i="1" dirty="0" err="1"/>
              <a:t>i</a:t>
            </a:r>
            <a:r>
              <a:rPr lang="en-US" i="1" dirty="0"/>
              <a:t> ≤ n</a:t>
            </a:r>
            <a:r>
              <a:rPr lang="en-US" dirty="0"/>
              <a:t>, the cost of the ith execution of the loop test is: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T</a:t>
            </a:r>
            <a:r>
              <a:rPr lang="en-US" baseline="-25000" dirty="0" smtClean="0"/>
              <a:t>test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=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/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1: </a:t>
            </a:r>
            <a:r>
              <a:rPr lang="en-US" dirty="0"/>
              <a:t>p</a:t>
            </a:r>
            <a:r>
              <a:rPr lang="en-US" dirty="0" smtClean="0"/>
              <a:t>rove n-</a:t>
            </a:r>
            <a:r>
              <a:rPr lang="en-US" dirty="0" err="1" smtClean="0"/>
              <a:t>i</a:t>
            </a:r>
            <a:r>
              <a:rPr lang="en-US" dirty="0" smtClean="0"/>
              <a:t> is bound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Prove </a:t>
            </a:r>
            <a:r>
              <a:rPr lang="en-US" dirty="0" smtClean="0"/>
              <a:t>that </a:t>
            </a:r>
            <a:r>
              <a:rPr lang="en-US" sz="4200" dirty="0" smtClean="0"/>
              <a:t>n – </a:t>
            </a:r>
            <a:r>
              <a:rPr lang="en-US" sz="4200" dirty="0" err="1" smtClean="0"/>
              <a:t>i</a:t>
            </a:r>
            <a:r>
              <a:rPr lang="en-US" sz="420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sz="3600" dirty="0"/>
              <a:t>bound function </a:t>
            </a:r>
            <a:r>
              <a:rPr lang="en-US" dirty="0"/>
              <a:t>for the while </a:t>
            </a:r>
            <a:r>
              <a:rPr lang="en-US" sz="3600" dirty="0"/>
              <a:t>loop</a:t>
            </a:r>
            <a:r>
              <a:rPr lang="en-US" dirty="0"/>
              <a:t> in this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integer  </a:t>
            </a:r>
            <a:r>
              <a:rPr lang="en-US" dirty="0" err="1"/>
              <a:t>betterFibLoop</a:t>
            </a:r>
            <a:r>
              <a:rPr lang="en-US" dirty="0"/>
              <a:t>  (integer  n)</a:t>
            </a:r>
          </a:p>
          <a:p>
            <a:pPr marL="0" indent="0">
              <a:buNone/>
            </a:pPr>
            <a:r>
              <a:rPr lang="en-US" dirty="0"/>
              <a:t>//  Assertion:    A  nonnegative  integer  n  has  been  given  as  input. </a:t>
            </a:r>
          </a:p>
          <a:p>
            <a:pPr marL="0" indent="0">
              <a:buNone/>
            </a:pPr>
            <a:r>
              <a:rPr lang="en-US" dirty="0"/>
              <a:t>1.	if  (n  ==  0)</a:t>
            </a:r>
          </a:p>
          <a:p>
            <a:pPr marL="0" indent="0">
              <a:buNone/>
            </a:pPr>
            <a:r>
              <a:rPr lang="en-US" dirty="0"/>
              <a:t>2.    		return  0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3.		integer  oldest  :=  0</a:t>
            </a:r>
          </a:p>
          <a:p>
            <a:pPr marL="0" indent="0">
              <a:buNone/>
            </a:pPr>
            <a:r>
              <a:rPr lang="en-US" dirty="0"/>
              <a:t>4.    		integer  middle  :=  1</a:t>
            </a:r>
          </a:p>
          <a:p>
            <a:pPr marL="0" indent="0">
              <a:buNone/>
            </a:pPr>
            <a:r>
              <a:rPr lang="en-US" dirty="0"/>
              <a:t>5.    		integer  </a:t>
            </a:r>
            <a:r>
              <a:rPr lang="en-US" dirty="0" err="1"/>
              <a:t>i</a:t>
            </a:r>
            <a:r>
              <a:rPr lang="en-US" dirty="0"/>
              <a:t>  :=  1</a:t>
            </a:r>
          </a:p>
          <a:p>
            <a:pPr marL="0" indent="0">
              <a:buNone/>
            </a:pPr>
            <a:r>
              <a:rPr lang="en-US" dirty="0"/>
              <a:t>6.    		while  (</a:t>
            </a:r>
            <a:r>
              <a:rPr lang="en-US" dirty="0" err="1"/>
              <a:t>i</a:t>
            </a:r>
            <a:r>
              <a:rPr lang="en-US" dirty="0"/>
              <a:t> &lt; n)  {</a:t>
            </a:r>
          </a:p>
          <a:p>
            <a:pPr marL="0" indent="0">
              <a:buNone/>
            </a:pPr>
            <a:r>
              <a:rPr lang="en-US" dirty="0"/>
              <a:t>7.      			integer  youngest  :=  oldest  +  middle</a:t>
            </a:r>
          </a:p>
          <a:p>
            <a:pPr marL="0" indent="0">
              <a:buNone/>
            </a:pPr>
            <a:r>
              <a:rPr lang="en-US" dirty="0"/>
              <a:t>8.      			oldest  :=  middle</a:t>
            </a:r>
          </a:p>
          <a:p>
            <a:pPr marL="0" indent="0">
              <a:buNone/>
            </a:pPr>
            <a:r>
              <a:rPr lang="en-US" dirty="0"/>
              <a:t>9.      			middle  :=  youngest </a:t>
            </a:r>
          </a:p>
          <a:p>
            <a:pPr marL="0" indent="0">
              <a:buNone/>
            </a:pPr>
            <a:r>
              <a:rPr lang="en-US" dirty="0"/>
              <a:t>10.      			</a:t>
            </a:r>
            <a:r>
              <a:rPr lang="en-US" dirty="0" err="1"/>
              <a:t>i</a:t>
            </a:r>
            <a:r>
              <a:rPr lang="en-US" dirty="0"/>
              <a:t>  :=  </a:t>
            </a:r>
            <a:r>
              <a:rPr lang="en-US" dirty="0" err="1"/>
              <a:t>i</a:t>
            </a:r>
            <a:r>
              <a:rPr lang="en-US" dirty="0"/>
              <a:t>  +  1</a:t>
            </a:r>
          </a:p>
          <a:p>
            <a:pPr marL="0" indent="0">
              <a:buNone/>
            </a:pPr>
            <a:r>
              <a:rPr lang="en-US" dirty="0"/>
              <a:t>11.   	return  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sz="1500" dirty="0"/>
              <a:t> </a:t>
            </a:r>
            <a:r>
              <a:rPr lang="en-US" dirty="0"/>
              <a:t>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It now follows the total number of steps included in this execution of the loop is at most: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2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From previous step: </a:t>
                </a:r>
                <a:br>
                  <a:rPr lang="en-US" dirty="0" smtClean="0"/>
                </a:br>
                <a:r>
                  <a:rPr lang="en-US" dirty="0" smtClean="0"/>
                  <a:t>number </a:t>
                </a:r>
                <a:r>
                  <a:rPr lang="en-US" dirty="0"/>
                  <a:t>of steps before loop = </a:t>
                </a:r>
                <a:r>
                  <a:rPr lang="en-US" dirty="0" smtClean="0"/>
                  <a:t>4.</a:t>
                </a:r>
              </a:p>
              <a:p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/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1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8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/>
              <a:t>There is </a:t>
            </a:r>
            <a:r>
              <a:rPr lang="en-US" dirty="0" smtClean="0"/>
              <a:t>one </a:t>
            </a:r>
            <a:r>
              <a:rPr lang="en-US" dirty="0"/>
              <a:t>more statement at line 11 </a:t>
            </a:r>
            <a:r>
              <a:rPr lang="en-US" dirty="0" smtClean="0"/>
              <a:t>that is executed </a:t>
            </a:r>
            <a:r>
              <a:rPr lang="en-US" dirty="0"/>
              <a:t>after this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So, number of steps after the loop =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8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From previous step: </a:t>
                </a:r>
                <a:br>
                  <a:rPr lang="en-US" dirty="0" smtClean="0"/>
                </a:br>
                <a:r>
                  <a:rPr lang="en-US" dirty="0" smtClean="0"/>
                  <a:t>number </a:t>
                </a:r>
                <a:r>
                  <a:rPr lang="en-US" dirty="0"/>
                  <a:t>of steps </a:t>
                </a:r>
                <a:r>
                  <a:rPr lang="en-US" dirty="0" smtClean="0"/>
                  <a:t>using typical input so far = 5n.</a:t>
                </a:r>
                <a:endParaRPr lang="en-US" dirty="0"/>
              </a:p>
              <a:p>
                <a:r>
                  <a:rPr lang="en-US" dirty="0"/>
                  <a:t>So</a:t>
                </a:r>
                <a:r>
                  <a:rPr lang="en-US" dirty="0" smtClean="0"/>
                  <a:t>, adding in</a:t>
                </a:r>
                <a:r>
                  <a:rPr lang="en-US" dirty="0"/>
                  <a:t> number of steps after the loop = 1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 in the number of other steps in the execution of the algorithm</a:t>
            </a:r>
          </a:p>
          <a:p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0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 in the number of other steps in the execution of the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provide an upper bound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 smtClean="0"/>
              <a:t>An upper bound </a:t>
            </a:r>
            <a:r>
              <a:rPr lang="en-US" sz="1800" dirty="0"/>
              <a:t>function </a:t>
            </a:r>
            <a:r>
              <a:rPr lang="en-US" sz="1800" i="1" dirty="0" smtClean="0"/>
              <a:t>T(n)</a:t>
            </a:r>
            <a:r>
              <a:rPr lang="en-US" sz="1800" dirty="0" smtClean="0"/>
              <a:t> is obtained by: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</a:t>
            </a:r>
            <a:r>
              <a:rPr lang="en-US" dirty="0" smtClean="0"/>
              <a:t>a “</a:t>
            </a:r>
            <a:r>
              <a:rPr lang="en-US" dirty="0"/>
              <a:t>typical</a:t>
            </a:r>
            <a:r>
              <a:rPr lang="en-US" dirty="0" smtClean="0"/>
              <a:t>” input: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Get number of steps before loop.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Add in max number of steps possible in loop’s body: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Determine the initial value of the bound function.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smtClean="0"/>
              <a:t>1</a:t>
            </a:r>
            <a:r>
              <a:rPr lang="en-US" dirty="0"/>
              <a:t> ≤ </a:t>
            </a:r>
            <a:r>
              <a:rPr lang="en-US" i="1" dirty="0" err="1" smtClean="0"/>
              <a:t>i</a:t>
            </a:r>
            <a:r>
              <a:rPr lang="en-US" dirty="0"/>
              <a:t> ≤ </a:t>
            </a:r>
            <a:r>
              <a:rPr lang="en-US" i="1" dirty="0" smtClean="0"/>
              <a:t>k</a:t>
            </a:r>
            <a:r>
              <a:rPr lang="en-US" dirty="0"/>
              <a:t>, </a:t>
            </a:r>
            <a:r>
              <a:rPr lang="en-US" dirty="0" smtClean="0"/>
              <a:t>get the 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body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</a:t>
            </a:r>
            <a:r>
              <a:rPr lang="en-US" dirty="0" smtClean="0"/>
              <a:t>the number </a:t>
            </a:r>
            <a:r>
              <a:rPr lang="en-US" dirty="0"/>
              <a:t>of steps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body.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 smtClean="0"/>
              <a:t>k+1</a:t>
            </a:r>
            <a:r>
              <a:rPr lang="en-US" dirty="0" smtClean="0"/>
              <a:t>, </a:t>
            </a:r>
            <a:r>
              <a:rPr lang="en-US" dirty="0"/>
              <a:t>get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upper </a:t>
            </a:r>
            <a:r>
              <a:rPr lang="en-US" dirty="0"/>
              <a:t>bound </a:t>
            </a:r>
            <a:r>
              <a:rPr lang="en-US" sz="1500" i="1" u="sng" dirty="0"/>
              <a:t>T</a:t>
            </a:r>
            <a:r>
              <a:rPr lang="en-US" sz="1500" u="sng" baseline="-25000" dirty="0"/>
              <a:t>test</a:t>
            </a:r>
            <a:r>
              <a:rPr lang="en-US" sz="1500" u="sng" dirty="0"/>
              <a:t>(</a:t>
            </a:r>
            <a:r>
              <a:rPr lang="en-US" sz="1500" i="1" u="sng" dirty="0" err="1"/>
              <a:t>i</a:t>
            </a:r>
            <a:r>
              <a:rPr lang="en-US" sz="1500" u="sng" dirty="0"/>
              <a:t>)</a:t>
            </a:r>
            <a:r>
              <a:rPr lang="en-US" dirty="0"/>
              <a:t> on the number of steps </a:t>
            </a:r>
            <a:r>
              <a:rPr lang="en-US" dirty="0" smtClean="0"/>
              <a:t>in the </a:t>
            </a:r>
            <a:r>
              <a:rPr lang="en-US" i="1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execution of the </a:t>
            </a:r>
            <a:r>
              <a:rPr lang="en-US" dirty="0" smtClean="0"/>
              <a:t>loop’s test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Work out the total number of steps.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 in the number of other steps in the execution of the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Formulate as a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3: write a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a </a:t>
            </a:r>
            <a:r>
              <a:rPr lang="en-US" b="1" dirty="0"/>
              <a:t>recurrence </a:t>
            </a:r>
            <a:r>
              <a:rPr lang="en-US" dirty="0"/>
              <a:t>for the number T(n) of numbered steps executed by this </a:t>
            </a:r>
            <a:r>
              <a:rPr lang="en-US" dirty="0" smtClean="0"/>
              <a:t>algorithm on </a:t>
            </a:r>
            <a:r>
              <a:rPr lang="en-US" dirty="0"/>
              <a:t>a non-negative integer input n. </a:t>
            </a:r>
            <a:r>
              <a:rPr lang="en-US" dirty="0" smtClean="0"/>
              <a:t>(the </a:t>
            </a:r>
            <a:r>
              <a:rPr lang="en-US" dirty="0"/>
              <a:t>“Uniform Cost Criterion” is </a:t>
            </a:r>
            <a:r>
              <a:rPr lang="en-US" dirty="0" smtClean="0"/>
              <a:t>being used </a:t>
            </a:r>
            <a:r>
              <a:rPr lang="en-US" dirty="0"/>
              <a:t>to estimate a running time.)</a:t>
            </a:r>
          </a:p>
          <a:p>
            <a:r>
              <a:rPr lang="en-US" b="1" dirty="0"/>
              <a:t>Note: </a:t>
            </a:r>
            <a:r>
              <a:rPr lang="en-US" dirty="0"/>
              <a:t>If you have answered this question correctly then you should be able to use </a:t>
            </a:r>
            <a:r>
              <a:rPr lang="en-US" dirty="0" smtClean="0"/>
              <a:t>your answer </a:t>
            </a:r>
            <a:r>
              <a:rPr lang="en-US" dirty="0"/>
              <a:t>to confirm that T(0) = 5, T(1) = 11, T(2) = 17, and T(3) = 23.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integer</a:t>
            </a:r>
            <a:r>
              <a:rPr lang="en-US" dirty="0"/>
              <a:t>[]  </a:t>
            </a:r>
            <a:r>
              <a:rPr lang="en-US" dirty="0" err="1"/>
              <a:t>fibPair</a:t>
            </a:r>
            <a:r>
              <a:rPr lang="en-US" dirty="0"/>
              <a:t>  (integer  n)  {</a:t>
            </a:r>
          </a:p>
          <a:p>
            <a:pPr marL="0" indent="0">
              <a:buNone/>
            </a:pPr>
            <a:r>
              <a:rPr lang="en-US" dirty="0"/>
              <a:t>//  </a:t>
            </a:r>
            <a:r>
              <a:rPr lang="en-US" dirty="0" smtClean="0"/>
              <a:t>Assertion: A  </a:t>
            </a:r>
            <a:r>
              <a:rPr lang="en-US" dirty="0"/>
              <a:t>nonnegative  integer  n  </a:t>
            </a:r>
            <a:r>
              <a:rPr lang="en-US" dirty="0" smtClean="0"/>
              <a:t>is the input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   	integer</a:t>
            </a:r>
            <a:r>
              <a:rPr lang="en-US" dirty="0"/>
              <a:t>[]  F  =  new  integer[2]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  </a:t>
            </a:r>
            <a:r>
              <a:rPr lang="en-US" dirty="0" smtClean="0"/>
              <a:t>	if  </a:t>
            </a:r>
            <a:r>
              <a:rPr lang="en-US" dirty="0"/>
              <a:t>(n  ==  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   </a:t>
            </a:r>
            <a:r>
              <a:rPr lang="en-US" dirty="0" smtClean="0"/>
              <a:t>		F[0</a:t>
            </a:r>
            <a:r>
              <a:rPr lang="en-US" dirty="0"/>
              <a:t>]  :=  0</a:t>
            </a:r>
          </a:p>
          <a:p>
            <a:pPr marL="0" indent="0">
              <a:buNone/>
            </a:pPr>
            <a:r>
              <a:rPr lang="en-US" dirty="0"/>
              <a:t>4.     </a:t>
            </a:r>
            <a:r>
              <a:rPr lang="en-US" dirty="0" smtClean="0"/>
              <a:t>		F[1</a:t>
            </a:r>
            <a:r>
              <a:rPr lang="en-US" dirty="0"/>
              <a:t>]  := 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    		integer</a:t>
            </a:r>
            <a:r>
              <a:rPr lang="en-US" dirty="0"/>
              <a:t>[]  </a:t>
            </a:r>
            <a:r>
              <a:rPr lang="en-US" dirty="0" err="1"/>
              <a:t>oldF</a:t>
            </a:r>
            <a:r>
              <a:rPr lang="en-US" dirty="0"/>
              <a:t>  :=  </a:t>
            </a:r>
            <a:r>
              <a:rPr lang="en-US" dirty="0" err="1"/>
              <a:t>fibPair</a:t>
            </a:r>
            <a:r>
              <a:rPr lang="en-US" dirty="0"/>
              <a:t>(n − 1)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    </a:t>
            </a:r>
            <a:r>
              <a:rPr lang="en-US" dirty="0" smtClean="0"/>
              <a:t>		F[0</a:t>
            </a:r>
            <a:r>
              <a:rPr lang="en-US" dirty="0"/>
              <a:t>]  </a:t>
            </a:r>
            <a:r>
              <a:rPr lang="en-US" dirty="0" smtClean="0"/>
              <a:t>:= </a:t>
            </a:r>
            <a:r>
              <a:rPr lang="en-US" dirty="0" err="1" smtClean="0"/>
              <a:t>oldF</a:t>
            </a:r>
            <a:r>
              <a:rPr lang="en-US" dirty="0" smtClean="0"/>
              <a:t>[1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7.     </a:t>
            </a:r>
            <a:r>
              <a:rPr lang="en-US" dirty="0" smtClean="0"/>
              <a:t>		F[1</a:t>
            </a:r>
            <a:r>
              <a:rPr lang="en-US" dirty="0"/>
              <a:t>]  :=  </a:t>
            </a:r>
            <a:r>
              <a:rPr lang="en-US" dirty="0" err="1"/>
              <a:t>oldF</a:t>
            </a:r>
            <a:r>
              <a:rPr lang="en-US" dirty="0"/>
              <a:t>[0]  +  </a:t>
            </a:r>
            <a:r>
              <a:rPr lang="en-US" dirty="0" err="1"/>
              <a:t>oldF</a:t>
            </a:r>
            <a:r>
              <a:rPr lang="en-US" dirty="0"/>
              <a:t>[1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  </a:t>
            </a:r>
            <a:r>
              <a:rPr lang="en-US" dirty="0" smtClean="0"/>
              <a:t>	return  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9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in “special case” inputs.</a:t>
            </a:r>
          </a:p>
          <a:p>
            <a:r>
              <a:rPr lang="en-US" dirty="0"/>
              <a:t>Counting number of steps using a “typical” </a:t>
            </a:r>
            <a:r>
              <a:rPr lang="en-US" dirty="0" smtClean="0"/>
              <a:t>input.</a:t>
            </a:r>
          </a:p>
          <a:p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n-</a:t>
            </a:r>
            <a:r>
              <a:rPr lang="en-US" dirty="0" err="1"/>
              <a:t>i</a:t>
            </a:r>
            <a:r>
              <a:rPr lang="en-US" dirty="0"/>
              <a:t> is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loop body is executed, the </a:t>
            </a:r>
            <a:r>
              <a:rPr lang="en-US" u="sng" dirty="0"/>
              <a:t>value of this function is decreased by at least one </a:t>
            </a:r>
            <a:r>
              <a:rPr lang="en-US" dirty="0"/>
              <a:t>before the loop’s test is checked </a:t>
            </a:r>
            <a:r>
              <a:rPr lang="en-US" dirty="0" smtClean="0"/>
              <a:t>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60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n = 0 then 5 numbered steps are </a:t>
            </a:r>
            <a:r>
              <a:rPr lang="en-US" dirty="0" smtClean="0"/>
              <a:t>executed namely</a:t>
            </a:r>
            <a:r>
              <a:rPr lang="en-US" dirty="0"/>
              <a:t>, the steps at lines 1, 2, 3, 4, and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steps in “special case” input = 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inputs.</a:t>
            </a:r>
          </a:p>
          <a:p>
            <a:r>
              <a:rPr lang="en-US" dirty="0"/>
              <a:t>Counting number of steps using a “typical” </a:t>
            </a:r>
            <a:r>
              <a:rPr lang="en-US" dirty="0" smtClean="0"/>
              <a:t>input.</a:t>
            </a:r>
            <a:endParaRPr lang="en-US" dirty="0"/>
          </a:p>
          <a:p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7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Counting number of steps using a “typical” </a:t>
            </a:r>
            <a:r>
              <a:rPr lang="en-US" dirty="0" smtClean="0"/>
              <a:t>input.</a:t>
            </a:r>
            <a:endParaRPr lang="en-US" dirty="0"/>
          </a:p>
          <a:p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5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r>
              <a:rPr lang="en-US" dirty="0" smtClean="0"/>
              <a:t>When n </a:t>
            </a:r>
            <a:r>
              <a:rPr lang="en-US" dirty="0"/>
              <a:t>≥ 1 then 6 numbered steps are executed: these at lines 1, 2, 5, 6, 7 and 8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of steps using “typical” input = 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a “typical” </a:t>
            </a:r>
            <a:r>
              <a:rPr lang="en-US" dirty="0" smtClean="0"/>
              <a:t>input.</a:t>
            </a:r>
            <a:endParaRPr lang="en-US" dirty="0"/>
          </a:p>
          <a:p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a “typical” </a:t>
            </a:r>
            <a:r>
              <a:rPr lang="en-US" dirty="0" smtClean="0"/>
              <a:t>input.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95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Since the </a:t>
                </a:r>
                <a:r>
                  <a:rPr lang="en-US" dirty="0"/>
                  <a:t>step at line 5 also includes a </a:t>
                </a:r>
                <a:r>
                  <a:rPr lang="en-US" b="1" dirty="0"/>
                  <a:t>recursive application </a:t>
                </a:r>
                <a:r>
                  <a:rPr lang="en-US" dirty="0"/>
                  <a:t>of this algorithm with input n −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r>
                  <a:rPr lang="en-US" dirty="0" smtClean="0"/>
                  <a:t>then, </a:t>
                </a:r>
                <a:r>
                  <a:rPr lang="en-US" dirty="0"/>
                  <a:t>T(n), </a:t>
                </a:r>
                <a:r>
                  <a:rPr lang="en-US" dirty="0" smtClean="0"/>
                  <a:t>is </a:t>
                </a:r>
                <a:r>
                  <a:rPr lang="en-US" dirty="0"/>
                  <a:t>given by the following recurrence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−1)+6,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a “typical” input.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write a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Test this on the given inputs: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−1)+6,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700" dirty="0" smtClean="0"/>
                  <a:t>T(0) = 5</a:t>
                </a:r>
              </a:p>
              <a:p>
                <a:pPr marL="0" indent="0">
                  <a:buNone/>
                </a:pPr>
                <a:r>
                  <a:rPr lang="en-US" dirty="0"/>
                  <a:t>T(1) = </a:t>
                </a:r>
                <a:r>
                  <a:rPr lang="en-US" dirty="0" smtClean="0"/>
                  <a:t>11</a:t>
                </a:r>
              </a:p>
              <a:p>
                <a:pPr marL="0" indent="0">
                  <a:buNone/>
                </a:pPr>
                <a:r>
                  <a:rPr lang="en-US" dirty="0" smtClean="0"/>
                  <a:t>T(2</a:t>
                </a:r>
                <a:r>
                  <a:rPr lang="en-US" dirty="0"/>
                  <a:t>) = </a:t>
                </a:r>
                <a:r>
                  <a:rPr lang="en-US" dirty="0" smtClean="0"/>
                  <a:t>17</a:t>
                </a:r>
              </a:p>
              <a:p>
                <a:pPr marL="0" indent="0">
                  <a:buNone/>
                </a:pPr>
                <a:r>
                  <a:rPr lang="en-US" dirty="0" smtClean="0"/>
                  <a:t>T(3</a:t>
                </a:r>
                <a:r>
                  <a:rPr lang="en-US" dirty="0"/>
                  <a:t>) = </a:t>
                </a:r>
                <a:r>
                  <a:rPr lang="en-US" dirty="0" smtClean="0"/>
                  <a:t>23</a:t>
                </a:r>
              </a:p>
              <a:p>
                <a:pPr marL="0" indent="0"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729" y="2751138"/>
                <a:ext cx="5189856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350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in “special case” inputs.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Counting number of steps using a “typical” input.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Formulate as a function.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0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4: </a:t>
            </a:r>
            <a:r>
              <a:rPr lang="en-US" dirty="0"/>
              <a:t>Guess </a:t>
            </a:r>
            <a:r>
              <a:rPr lang="en-US" dirty="0" smtClean="0"/>
              <a:t>solution for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Guess</a:t>
            </a:r>
            <a:r>
              <a:rPr lang="en-US" dirty="0"/>
              <a:t> a </a:t>
            </a:r>
            <a:r>
              <a:rPr lang="en-US" sz="2400" dirty="0"/>
              <a:t>simple solution </a:t>
            </a:r>
            <a:r>
              <a:rPr lang="en-US" dirty="0"/>
              <a:t>for this </a:t>
            </a:r>
            <a:r>
              <a:rPr lang="en-US" sz="2400" dirty="0"/>
              <a:t>recurrence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integer</a:t>
            </a:r>
            <a:r>
              <a:rPr lang="en-US" dirty="0"/>
              <a:t>[]  </a:t>
            </a:r>
            <a:r>
              <a:rPr lang="en-US" dirty="0" err="1"/>
              <a:t>fibPair</a:t>
            </a:r>
            <a:r>
              <a:rPr lang="en-US" dirty="0"/>
              <a:t>  (integer  n)  {</a:t>
            </a:r>
          </a:p>
          <a:p>
            <a:pPr marL="0" indent="0">
              <a:buNone/>
            </a:pPr>
            <a:r>
              <a:rPr lang="en-US" dirty="0"/>
              <a:t>//  </a:t>
            </a:r>
            <a:r>
              <a:rPr lang="en-US" dirty="0" smtClean="0"/>
              <a:t>Assertion: A  </a:t>
            </a:r>
            <a:r>
              <a:rPr lang="en-US" dirty="0"/>
              <a:t>nonnegative  integer  n  </a:t>
            </a:r>
            <a:r>
              <a:rPr lang="en-US" dirty="0" smtClean="0"/>
              <a:t>is the input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   	integer</a:t>
            </a:r>
            <a:r>
              <a:rPr lang="en-US" dirty="0"/>
              <a:t>[]  F  =  new  integer[2]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  </a:t>
            </a:r>
            <a:r>
              <a:rPr lang="en-US" dirty="0" smtClean="0"/>
              <a:t>	if  </a:t>
            </a:r>
            <a:r>
              <a:rPr lang="en-US" dirty="0"/>
              <a:t>(n  ==  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   </a:t>
            </a:r>
            <a:r>
              <a:rPr lang="en-US" dirty="0" smtClean="0"/>
              <a:t>		F[0</a:t>
            </a:r>
            <a:r>
              <a:rPr lang="en-US" dirty="0"/>
              <a:t>]  :=  0</a:t>
            </a:r>
          </a:p>
          <a:p>
            <a:pPr marL="0" indent="0">
              <a:buNone/>
            </a:pPr>
            <a:r>
              <a:rPr lang="en-US" dirty="0"/>
              <a:t>4.     </a:t>
            </a:r>
            <a:r>
              <a:rPr lang="en-US" dirty="0" smtClean="0"/>
              <a:t>		F[1</a:t>
            </a:r>
            <a:r>
              <a:rPr lang="en-US" dirty="0"/>
              <a:t>]  := 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    		integer</a:t>
            </a:r>
            <a:r>
              <a:rPr lang="en-US" dirty="0"/>
              <a:t>[]  </a:t>
            </a:r>
            <a:r>
              <a:rPr lang="en-US" dirty="0" err="1"/>
              <a:t>oldF</a:t>
            </a:r>
            <a:r>
              <a:rPr lang="en-US" dirty="0"/>
              <a:t>  :=  </a:t>
            </a:r>
            <a:r>
              <a:rPr lang="en-US" dirty="0" err="1"/>
              <a:t>fibPair</a:t>
            </a:r>
            <a:r>
              <a:rPr lang="en-US" dirty="0"/>
              <a:t>(n − 1)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    </a:t>
            </a:r>
            <a:r>
              <a:rPr lang="en-US" dirty="0" smtClean="0"/>
              <a:t>		F[0</a:t>
            </a:r>
            <a:r>
              <a:rPr lang="en-US" dirty="0"/>
              <a:t>]  </a:t>
            </a:r>
            <a:r>
              <a:rPr lang="en-US" dirty="0" smtClean="0"/>
              <a:t>:= </a:t>
            </a:r>
            <a:r>
              <a:rPr lang="en-US" dirty="0" err="1" smtClean="0"/>
              <a:t>oldF</a:t>
            </a:r>
            <a:r>
              <a:rPr lang="en-US" dirty="0" smtClean="0"/>
              <a:t>[1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7.     </a:t>
            </a:r>
            <a:r>
              <a:rPr lang="en-US" dirty="0" smtClean="0"/>
              <a:t>		F[1</a:t>
            </a:r>
            <a:r>
              <a:rPr lang="en-US" dirty="0"/>
              <a:t>]  :=  </a:t>
            </a:r>
            <a:r>
              <a:rPr lang="en-US" dirty="0" err="1"/>
              <a:t>oldF</a:t>
            </a:r>
            <a:r>
              <a:rPr lang="en-US" dirty="0"/>
              <a:t>[0]  +  </a:t>
            </a:r>
            <a:r>
              <a:rPr lang="en-US" dirty="0" err="1"/>
              <a:t>oldF</a:t>
            </a:r>
            <a:r>
              <a:rPr lang="en-US" dirty="0"/>
              <a:t>[1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  </a:t>
            </a:r>
            <a:r>
              <a:rPr lang="en-US" dirty="0" smtClean="0"/>
              <a:t>	return  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2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Guess solution for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8"/>
                <a:ext cx="5194583" cy="335040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Search for pattern by applying multiple inputs: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5,                        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−1)+6,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8"/>
                <a:ext cx="5194583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Guess solution for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T(0) 	= 5</a:t>
            </a:r>
          </a:p>
          <a:p>
            <a:pPr marL="0" indent="0">
              <a:buNone/>
            </a:pPr>
            <a:r>
              <a:rPr lang="en-US" sz="1700" dirty="0" smtClean="0"/>
              <a:t>T(1) 	= T(0) + 6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 5 + 6 = 11</a:t>
            </a:r>
          </a:p>
          <a:p>
            <a:pPr marL="0" indent="0">
              <a:buNone/>
            </a:pPr>
            <a:r>
              <a:rPr lang="en-US" sz="1700" dirty="0" smtClean="0"/>
              <a:t>T(2) 	= T(1) </a:t>
            </a:r>
            <a:r>
              <a:rPr lang="en-US" sz="1700" dirty="0"/>
              <a:t>+ </a:t>
            </a:r>
            <a:r>
              <a:rPr lang="en-US" sz="1700" dirty="0" smtClean="0"/>
              <a:t>6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 </a:t>
            </a:r>
            <a:r>
              <a:rPr lang="en-US" sz="1700" dirty="0"/>
              <a:t>T(0) + </a:t>
            </a:r>
            <a:r>
              <a:rPr lang="en-US" sz="1700" dirty="0" smtClean="0"/>
              <a:t>6 + 6 = 5 + 6 + 6 = 17</a:t>
            </a:r>
          </a:p>
          <a:p>
            <a:pPr marL="0" indent="0">
              <a:buNone/>
            </a:pPr>
            <a:r>
              <a:rPr lang="en-US" sz="1700" dirty="0" smtClean="0"/>
              <a:t>…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8"/>
                <a:ext cx="5194583" cy="335040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Search for pattern by applying multiple inputs: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5,                        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−1)+6,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8"/>
                <a:ext cx="5194583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8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Guess solution for recurrence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350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T(0) 	= 5</a:t>
            </a:r>
          </a:p>
          <a:p>
            <a:pPr marL="0" indent="0">
              <a:buNone/>
            </a:pPr>
            <a:r>
              <a:rPr lang="en-US" sz="1700" dirty="0" smtClean="0"/>
              <a:t>T(1) 	= T(0) + 6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 5 + 6 = 11</a:t>
            </a:r>
          </a:p>
          <a:p>
            <a:pPr marL="0" indent="0">
              <a:buNone/>
            </a:pPr>
            <a:r>
              <a:rPr lang="en-US" sz="1700" dirty="0" smtClean="0"/>
              <a:t>T(2) 	= T(1) </a:t>
            </a:r>
            <a:r>
              <a:rPr lang="en-US" sz="1700" dirty="0"/>
              <a:t>+ </a:t>
            </a:r>
            <a:r>
              <a:rPr lang="en-US" sz="1700" dirty="0" smtClean="0"/>
              <a:t>6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 </a:t>
            </a:r>
            <a:r>
              <a:rPr lang="en-US" sz="1700" dirty="0"/>
              <a:t>T(0) + </a:t>
            </a:r>
            <a:r>
              <a:rPr lang="en-US" sz="1700" dirty="0" smtClean="0"/>
              <a:t>6 + 6 = 5 + 6 + 6 = 17</a:t>
            </a:r>
          </a:p>
          <a:p>
            <a:pPr marL="0" indent="0">
              <a:buNone/>
            </a:pPr>
            <a:r>
              <a:rPr lang="en-US" sz="1700" dirty="0" smtClean="0"/>
              <a:t>… 6 repeats n times and 5 is constant</a:t>
            </a:r>
          </a:p>
          <a:p>
            <a:pPr marL="0" indent="0">
              <a:buNone/>
            </a:pPr>
            <a:r>
              <a:rPr lang="en-US" sz="1700" dirty="0" smtClean="0"/>
              <a:t>T(n) 	= 6n + 5</a:t>
            </a: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buClr>
                <a:srgbClr val="9ECD33"/>
              </a:buClr>
            </a:pPr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>
                <a:solidFill>
                  <a:prstClr val="white"/>
                </a:solidFill>
              </a:rPr>
              <a:t>An upper bound function </a:t>
            </a:r>
            <a:r>
              <a:rPr lang="en-US" sz="1800" i="1" dirty="0">
                <a:solidFill>
                  <a:prstClr val="white"/>
                </a:solidFill>
              </a:rPr>
              <a:t>T(n)</a:t>
            </a:r>
            <a:r>
              <a:rPr lang="en-US" sz="1800" dirty="0">
                <a:solidFill>
                  <a:prstClr val="white"/>
                </a:solidFill>
              </a:rPr>
              <a:t> is obtained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7415" y="2751138"/>
                <a:ext cx="5194583" cy="335040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Search for pattern by applying multiple inputs: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5,                        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−1)+6,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7415" y="2751138"/>
                <a:ext cx="5194583" cy="3350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n-</a:t>
            </a:r>
            <a:r>
              <a:rPr lang="en-US" dirty="0" err="1"/>
              <a:t>i</a:t>
            </a:r>
            <a:r>
              <a:rPr lang="en-US" dirty="0"/>
              <a:t> is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Since </a:t>
            </a:r>
            <a:r>
              <a:rPr lang="en-US" sz="1700" i="1" dirty="0"/>
              <a:t>n</a:t>
            </a:r>
            <a:r>
              <a:rPr lang="en-US" sz="1700" dirty="0"/>
              <a:t> is an integer input, and </a:t>
            </a:r>
            <a:r>
              <a:rPr lang="en-US" sz="1700" i="1" dirty="0" err="1"/>
              <a:t>i</a:t>
            </a:r>
            <a:r>
              <a:rPr lang="en-US" sz="1700" dirty="0"/>
              <a:t> is an integer </a:t>
            </a:r>
            <a:r>
              <a:rPr lang="en-US" sz="1700" dirty="0" smtClean="0"/>
              <a:t>variable whose </a:t>
            </a:r>
            <a:r>
              <a:rPr lang="en-US" sz="1700" dirty="0"/>
              <a:t>value is defined before the while loop is </a:t>
            </a:r>
            <a:r>
              <a:rPr lang="en-US" sz="1700" dirty="0" smtClean="0"/>
              <a:t>reached then this </a:t>
            </a:r>
            <a:r>
              <a:rPr lang="en-US" sz="1700" dirty="0"/>
              <a:t>is certainly </a:t>
            </a:r>
            <a:r>
              <a:rPr lang="en-US" sz="1700" dirty="0" smtClean="0"/>
              <a:t>an integer-valued </a:t>
            </a:r>
            <a:r>
              <a:rPr lang="en-US" sz="1700" dirty="0"/>
              <a:t>total function of the inputs and local variables of this algorithm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loop body is executed, the </a:t>
            </a:r>
            <a:r>
              <a:rPr lang="en-US" u="sng" dirty="0"/>
              <a:t>value of this function is decreased by at least one </a:t>
            </a:r>
            <a:r>
              <a:rPr lang="en-US" dirty="0"/>
              <a:t>before the loop’s test is checked </a:t>
            </a:r>
            <a:r>
              <a:rPr lang="en-US" dirty="0" smtClean="0"/>
              <a:t>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1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n-</a:t>
            </a:r>
            <a:r>
              <a:rPr lang="en-US" dirty="0" err="1"/>
              <a:t>i</a:t>
            </a:r>
            <a:r>
              <a:rPr lang="en-US" dirty="0"/>
              <a:t> is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n-</a:t>
            </a:r>
            <a:r>
              <a:rPr lang="en-US" dirty="0" err="1"/>
              <a:t>i</a:t>
            </a:r>
            <a:r>
              <a:rPr lang="en-US" dirty="0"/>
              <a:t> is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The </a:t>
            </a:r>
            <a:r>
              <a:rPr lang="en-US" sz="1700" dirty="0"/>
              <a:t>value of </a:t>
            </a:r>
            <a:r>
              <a:rPr lang="en-US" sz="1700" i="1" dirty="0"/>
              <a:t>n</a:t>
            </a:r>
            <a:r>
              <a:rPr lang="en-US" sz="1700" dirty="0"/>
              <a:t> is not changed </a:t>
            </a:r>
            <a:r>
              <a:rPr lang="en-US" sz="1700" dirty="0" smtClean="0"/>
              <a:t>during loop execution</a:t>
            </a:r>
          </a:p>
          <a:p>
            <a:r>
              <a:rPr lang="en-US" sz="1700" dirty="0" smtClean="0"/>
              <a:t>The </a:t>
            </a:r>
            <a:r>
              <a:rPr lang="en-US" sz="1700" dirty="0"/>
              <a:t>value of </a:t>
            </a:r>
            <a:r>
              <a:rPr lang="en-US" sz="1700" i="1" dirty="0" err="1"/>
              <a:t>i</a:t>
            </a:r>
            <a:r>
              <a:rPr lang="en-US" sz="1700" dirty="0"/>
              <a:t> is increased by one, as a result of the execution of the step at line 10. </a:t>
            </a:r>
            <a:endParaRPr lang="en-US" sz="1700" dirty="0" smtClean="0"/>
          </a:p>
          <a:p>
            <a:r>
              <a:rPr lang="en-US" sz="1700" dirty="0" smtClean="0"/>
              <a:t>Thus </a:t>
            </a:r>
            <a:r>
              <a:rPr lang="en-US" sz="1700" dirty="0"/>
              <a:t>the </a:t>
            </a:r>
            <a:r>
              <a:rPr lang="en-US" sz="1700" dirty="0" smtClean="0"/>
              <a:t>function’s value </a:t>
            </a:r>
            <a:r>
              <a:rPr lang="en-US" sz="1700" i="1" dirty="0" smtClean="0"/>
              <a:t>f</a:t>
            </a:r>
            <a:r>
              <a:rPr lang="en-US" sz="1700" dirty="0" smtClean="0"/>
              <a:t> </a:t>
            </a:r>
            <a:r>
              <a:rPr lang="en-US" sz="1700" dirty="0"/>
              <a:t>is decreased by (at least) one whenever the body of the while loop is executed.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all.</a:t>
            </a:r>
          </a:p>
          <a:p>
            <a:r>
              <a:rPr lang="en-US" dirty="0" smtClean="0"/>
              <a:t>If </a:t>
            </a:r>
            <a:r>
              <a:rPr lang="en-US" dirty="0"/>
              <a:t>the value of this function is </a:t>
            </a:r>
            <a:r>
              <a:rPr lang="en-US" dirty="0" smtClean="0"/>
              <a:t>≤ 0 and </a:t>
            </a:r>
            <a:r>
              <a:rPr lang="en-US" dirty="0"/>
              <a:t>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n-</a:t>
            </a:r>
            <a:r>
              <a:rPr lang="en-US" dirty="0" err="1"/>
              <a:t>i</a:t>
            </a:r>
            <a:r>
              <a:rPr lang="en-US" dirty="0"/>
              <a:t> is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</a:t>
            </a:r>
            <a:r>
              <a:rPr lang="en-US" dirty="0" smtClean="0"/>
              <a:t>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value of this function is ≤ 0 and 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6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prove n-</a:t>
            </a:r>
            <a:r>
              <a:rPr lang="en-US" dirty="0" err="1"/>
              <a:t>i</a:t>
            </a:r>
            <a:r>
              <a:rPr lang="en-US" dirty="0"/>
              <a:t> is bound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Work Area: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Suppose that the value of this function is less than or equal to zero, that is, n−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smtClean="0"/>
              <a:t>≤ </a:t>
            </a:r>
            <a:r>
              <a:rPr lang="en-US" sz="1700" dirty="0"/>
              <a:t>0. Then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smtClean="0"/>
              <a:t>≥ </a:t>
            </a:r>
            <a:r>
              <a:rPr lang="en-US" sz="1700" dirty="0"/>
              <a:t>n and the loop test at line 6 </a:t>
            </a:r>
            <a:r>
              <a:rPr lang="en-US" sz="1700" dirty="0" smtClean="0"/>
              <a:t>fails, causing </a:t>
            </a:r>
            <a:r>
              <a:rPr lang="en-US" sz="1700" dirty="0"/>
              <a:t>the execution of the loop to </a:t>
            </a:r>
            <a:r>
              <a:rPr lang="en-US" sz="1700" dirty="0" smtClean="0"/>
              <a:t>stop.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 smtClean="0"/>
              <a:t>Thus, f(</a:t>
            </a:r>
            <a:r>
              <a:rPr lang="en-US" sz="1700" dirty="0" err="1" smtClean="0"/>
              <a:t>n,i</a:t>
            </a:r>
            <a:r>
              <a:rPr lang="en-US" sz="1700" dirty="0" smtClean="0"/>
              <a:t>)=n-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/>
              <a:t>bound function </a:t>
            </a:r>
            <a:r>
              <a:rPr lang="en-US" dirty="0"/>
              <a:t>for the while loop in this algorithm, </a:t>
            </a:r>
            <a:r>
              <a:rPr lang="en-US" dirty="0" smtClean="0"/>
              <a:t>because it </a:t>
            </a:r>
            <a:r>
              <a:rPr lang="en-US" dirty="0"/>
              <a:t>satisfies all the </a:t>
            </a:r>
            <a:r>
              <a:rPr lang="en-US" dirty="0" smtClean="0"/>
              <a:t>properties.</a:t>
            </a:r>
            <a:endParaRPr lang="en-US" sz="1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Background:</a:t>
            </a:r>
            <a:br>
              <a:rPr lang="en-US" sz="3200" dirty="0" smtClean="0"/>
            </a:br>
            <a:r>
              <a:rPr lang="en-US" sz="1800" dirty="0"/>
              <a:t>A bound function for a while loop </a:t>
            </a:r>
            <a:r>
              <a:rPr lang="en-US" sz="1800" dirty="0" smtClean="0"/>
              <a:t>is: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 integer-valued, total function of some of the inputs, variables and global data that are defined when the loop is </a:t>
            </a:r>
            <a:r>
              <a:rPr lang="en-US" dirty="0" smtClean="0"/>
              <a:t>reached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the loop body is executed, the </a:t>
            </a:r>
            <a:r>
              <a:rPr lang="en-US" u="sng" dirty="0"/>
              <a:t>value of this function is decreased by at least one</a:t>
            </a:r>
            <a:r>
              <a:rPr lang="en-US" dirty="0"/>
              <a:t> before the loop’s test is checked again, if at </a:t>
            </a:r>
            <a:r>
              <a:rPr lang="en-US" dirty="0" smtClean="0"/>
              <a:t>all.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 </a:t>
            </a:r>
            <a:r>
              <a:rPr lang="en-US" dirty="0"/>
              <a:t>the value of this function is ≤ 0 and the loop’s test is checked then the test fails (ending this execution of the loop).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2: provide an upper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Use this to </a:t>
            </a:r>
            <a:r>
              <a:rPr lang="en-US" sz="4200" dirty="0"/>
              <a:t>provide</a:t>
            </a:r>
            <a:r>
              <a:rPr lang="en-US" dirty="0"/>
              <a:t> an </a:t>
            </a:r>
            <a:r>
              <a:rPr lang="en-US" sz="4200" dirty="0"/>
              <a:t>upper bound </a:t>
            </a:r>
            <a:r>
              <a:rPr lang="en-US" dirty="0"/>
              <a:t>for the </a:t>
            </a:r>
            <a:r>
              <a:rPr lang="en-US" sz="4200" dirty="0"/>
              <a:t>number of steps </a:t>
            </a:r>
            <a:r>
              <a:rPr lang="en-US" dirty="0"/>
              <a:t>executed by this </a:t>
            </a:r>
            <a:r>
              <a:rPr lang="en-US" dirty="0" smtClean="0"/>
              <a:t>algorithm on </a:t>
            </a:r>
            <a:r>
              <a:rPr lang="en-US" dirty="0"/>
              <a:t>a non-negative integer n: “Uniform Cost Criterion” is being used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integer  </a:t>
            </a:r>
            <a:r>
              <a:rPr lang="en-US" dirty="0" err="1"/>
              <a:t>betterFibLoop</a:t>
            </a:r>
            <a:r>
              <a:rPr lang="en-US" dirty="0"/>
              <a:t>  (integer  n)</a:t>
            </a:r>
          </a:p>
          <a:p>
            <a:pPr marL="0" indent="0">
              <a:buNone/>
            </a:pPr>
            <a:r>
              <a:rPr lang="en-US" dirty="0"/>
              <a:t>//  Assertion:    A  nonnegative  integer  n  has  been  given  as  input. </a:t>
            </a:r>
          </a:p>
          <a:p>
            <a:pPr marL="0" indent="0">
              <a:buNone/>
            </a:pPr>
            <a:r>
              <a:rPr lang="en-US" dirty="0"/>
              <a:t>1.	if  (n  ==  0)</a:t>
            </a:r>
          </a:p>
          <a:p>
            <a:pPr marL="0" indent="0">
              <a:buNone/>
            </a:pPr>
            <a:r>
              <a:rPr lang="en-US" dirty="0"/>
              <a:t>2.    		return  0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3.		integer  oldest  :=  0</a:t>
            </a:r>
          </a:p>
          <a:p>
            <a:pPr marL="0" indent="0">
              <a:buNone/>
            </a:pPr>
            <a:r>
              <a:rPr lang="en-US" dirty="0"/>
              <a:t>4.    		integer  middle  :=  1</a:t>
            </a:r>
          </a:p>
          <a:p>
            <a:pPr marL="0" indent="0">
              <a:buNone/>
            </a:pPr>
            <a:r>
              <a:rPr lang="en-US" dirty="0"/>
              <a:t>5.    		integer  </a:t>
            </a:r>
            <a:r>
              <a:rPr lang="en-US" dirty="0" err="1"/>
              <a:t>i</a:t>
            </a:r>
            <a:r>
              <a:rPr lang="en-US" dirty="0"/>
              <a:t>  :=  1</a:t>
            </a:r>
          </a:p>
          <a:p>
            <a:pPr marL="0" indent="0">
              <a:buNone/>
            </a:pPr>
            <a:r>
              <a:rPr lang="en-US" dirty="0"/>
              <a:t>6.    		while  (</a:t>
            </a:r>
            <a:r>
              <a:rPr lang="en-US" dirty="0" err="1"/>
              <a:t>i</a:t>
            </a:r>
            <a:r>
              <a:rPr lang="en-US" dirty="0"/>
              <a:t> &lt; n)  {</a:t>
            </a:r>
          </a:p>
          <a:p>
            <a:pPr marL="0" indent="0">
              <a:buNone/>
            </a:pPr>
            <a:r>
              <a:rPr lang="en-US" dirty="0"/>
              <a:t>7.      			integer  youngest  :=  oldest  +  middle</a:t>
            </a:r>
          </a:p>
          <a:p>
            <a:pPr marL="0" indent="0">
              <a:buNone/>
            </a:pPr>
            <a:r>
              <a:rPr lang="en-US" dirty="0"/>
              <a:t>8.      			oldest  :=  middle</a:t>
            </a:r>
          </a:p>
          <a:p>
            <a:pPr marL="0" indent="0">
              <a:buNone/>
            </a:pPr>
            <a:r>
              <a:rPr lang="en-US" dirty="0"/>
              <a:t>9.      			middle  :=  youngest </a:t>
            </a:r>
          </a:p>
          <a:p>
            <a:pPr marL="0" indent="0">
              <a:buNone/>
            </a:pPr>
            <a:r>
              <a:rPr lang="en-US" dirty="0"/>
              <a:t>10.      			</a:t>
            </a:r>
            <a:r>
              <a:rPr lang="en-US" dirty="0" err="1"/>
              <a:t>i</a:t>
            </a:r>
            <a:r>
              <a:rPr lang="en-US" dirty="0"/>
              <a:t>  :=  </a:t>
            </a:r>
            <a:r>
              <a:rPr lang="en-US" dirty="0" err="1"/>
              <a:t>i</a:t>
            </a:r>
            <a:r>
              <a:rPr lang="en-US" dirty="0"/>
              <a:t>  +  1</a:t>
            </a:r>
          </a:p>
          <a:p>
            <a:pPr marL="0" indent="0">
              <a:buNone/>
            </a:pPr>
            <a:r>
              <a:rPr lang="en-US" dirty="0"/>
              <a:t>11.   	return  </a:t>
            </a:r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96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972</TotalTime>
  <Words>4463</Words>
  <Application>Microsoft Macintosh PowerPoint</Application>
  <PresentationFormat>宽屏</PresentationFormat>
  <Paragraphs>528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Calibri</vt:lpstr>
      <vt:lpstr>Cambria Math</vt:lpstr>
      <vt:lpstr>Century Gothic</vt:lpstr>
      <vt:lpstr>Wingdings</vt:lpstr>
      <vt:lpstr>Wingdings 2</vt:lpstr>
      <vt:lpstr>Quotable</vt:lpstr>
      <vt:lpstr>CPSC331 - Spring 2019  Tutorial 06</vt:lpstr>
      <vt:lpstr>Question 1: prove n-i is bound function</vt:lpstr>
      <vt:lpstr>Question 1: prove n-i is bound function</vt:lpstr>
      <vt:lpstr>Question 1: prove n-i is bound function</vt:lpstr>
      <vt:lpstr>Question 1: prove n-i is bound function</vt:lpstr>
      <vt:lpstr>Question 1: prove n-i is bound function</vt:lpstr>
      <vt:lpstr>Question 1: prove n-i is bound function</vt:lpstr>
      <vt:lpstr>Question 1: prove n-i is bound function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2: provide an upper bound</vt:lpstr>
      <vt:lpstr>Question 3: write a recurrence</vt:lpstr>
      <vt:lpstr>Question 3: write a recurrence</vt:lpstr>
      <vt:lpstr>Question 3: write a recurrence</vt:lpstr>
      <vt:lpstr>Question 3: write a recurrence</vt:lpstr>
      <vt:lpstr>Question 3: write a recurrence</vt:lpstr>
      <vt:lpstr>Question 3: write a recurrence</vt:lpstr>
      <vt:lpstr>Question 3: write a recurrence</vt:lpstr>
      <vt:lpstr>Question 3: write a recurrence</vt:lpstr>
      <vt:lpstr>Question 4: Guess solution for recurrence</vt:lpstr>
      <vt:lpstr>Question 4: Guess solution for recurrence</vt:lpstr>
      <vt:lpstr>Question 4: Guess solution for recurrence</vt:lpstr>
      <vt:lpstr>Question 4: Guess solution for recurrence</vt:lpstr>
    </vt:vector>
  </TitlesOfParts>
  <Company>Computer Science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Juwei Wang</cp:lastModifiedBy>
  <cp:revision>51</cp:revision>
  <dcterms:created xsi:type="dcterms:W3CDTF">2019-05-12T19:34:36Z</dcterms:created>
  <dcterms:modified xsi:type="dcterms:W3CDTF">2019-05-19T22:19:24Z</dcterms:modified>
</cp:coreProperties>
</file>