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  <p:sldId id="258" r:id="rId19"/>
    <p:sldId id="259" r:id="rId20"/>
    <p:sldId id="26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6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9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0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9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F83CE6-41AE-4347-92C8-3423E015EB3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67AF56-CBB6-4B91-94B8-434DAFA996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www.cse.hut.fi/en/research/SVG/TRAKLA2/tutorials/heap_tutorial/KekoTRAKLA-89_1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331, Tutorial #16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Taken from CPSC 331 course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we are just interested in </a:t>
            </a:r>
            <a:r>
              <a:rPr lang="en-US" b="1" dirty="0" smtClean="0"/>
              <a:t>removing</a:t>
            </a:r>
            <a:r>
              <a:rPr lang="en-US" dirty="0" smtClean="0"/>
              <a:t> the </a:t>
            </a:r>
            <a:r>
              <a:rPr lang="en-US" b="1" dirty="0" smtClean="0"/>
              <a:t>root</a:t>
            </a:r>
            <a:r>
              <a:rPr lang="en-US" dirty="0" smtClean="0"/>
              <a:t> from heaps.</a:t>
            </a:r>
          </a:p>
          <a:p>
            <a:r>
              <a:rPr lang="en-US" dirty="0" smtClean="0"/>
              <a:t>Take this heap: if we delete the root </a:t>
            </a:r>
          </a:p>
          <a:p>
            <a:r>
              <a:rPr lang="en-US" dirty="0" smtClean="0"/>
              <a:t>we need to replace it with the </a:t>
            </a:r>
            <a:r>
              <a:rPr lang="en-US" b="1" dirty="0" smtClean="0"/>
              <a:t>most recently added node</a:t>
            </a:r>
            <a:r>
              <a:rPr lang="en-US" dirty="0" smtClean="0"/>
              <a:t>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We need to know where is the most recently added node!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98" y="4006518"/>
            <a:ext cx="2246981" cy="16678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872789" y="5486400"/>
            <a:ext cx="1197143" cy="187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4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removed.</a:t>
            </a:r>
          </a:p>
          <a:p>
            <a:r>
              <a:rPr lang="en-US" dirty="0" smtClean="0"/>
              <a:t>Now we will move the last added node to its place.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98" y="4006518"/>
            <a:ext cx="2246981" cy="16678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343232" y="4360242"/>
            <a:ext cx="252831" cy="897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19866" y="4069080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5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13" y="3816417"/>
            <a:ext cx="2247900" cy="1666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is broken!</a:t>
            </a:r>
          </a:p>
          <a:p>
            <a:r>
              <a:rPr lang="en-US" dirty="0" smtClean="0"/>
              <a:t>Bubble down this value: switch with the smallest child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66392" y="3870558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>
            <a:off x="3483142" y="3816417"/>
            <a:ext cx="655721" cy="671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13" y="3816417"/>
            <a:ext cx="2247900" cy="1666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is broken!</a:t>
            </a:r>
          </a:p>
          <a:p>
            <a:r>
              <a:rPr lang="en-US" dirty="0" smtClean="0"/>
              <a:t>Bubble down this value: switch with the smallest child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66392" y="3870558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098132" y="4511490"/>
            <a:ext cx="354932" cy="674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34191" y="4511490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0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13" y="3816417"/>
            <a:ext cx="2247900" cy="1666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66392" y="3870558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34191" y="4511490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52232" y="5158179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9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both </a:t>
            </a:r>
            <a:r>
              <a:rPr lang="en-US" b="1" dirty="0" smtClean="0"/>
              <a:t>deleting</a:t>
            </a:r>
            <a:r>
              <a:rPr lang="en-US" dirty="0" smtClean="0"/>
              <a:t> and </a:t>
            </a:r>
            <a:r>
              <a:rPr lang="en-US" b="1" dirty="0" smtClean="0"/>
              <a:t>inserting</a:t>
            </a:r>
            <a:r>
              <a:rPr lang="en-US" dirty="0" smtClean="0"/>
              <a:t> we needed to know the </a:t>
            </a:r>
            <a:r>
              <a:rPr lang="en-US" b="1" dirty="0" smtClean="0"/>
              <a:t>location</a:t>
            </a:r>
            <a:r>
              <a:rPr lang="en-US" dirty="0" smtClean="0"/>
              <a:t> of the </a:t>
            </a:r>
            <a:r>
              <a:rPr lang="en-US" b="1" dirty="0" smtClean="0"/>
              <a:t>most recently added node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32" y="3152275"/>
            <a:ext cx="2246981" cy="16678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692315" y="4433637"/>
            <a:ext cx="318837" cy="33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arrays to impalement a heap solves this problem using Math!</a:t>
            </a:r>
          </a:p>
          <a:p>
            <a:r>
              <a:rPr lang="en-US" dirty="0" smtClean="0"/>
              <a:t>However using array might cause problems..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92315" y="4433637"/>
            <a:ext cx="318837" cy="33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se.hut.fi/en/research/SVG/TRAKLA2/tutorials/heap_tutorial/KekoTRAKLA-89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84" y="3389836"/>
            <a:ext cx="2902077" cy="27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0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goal of this exercise is to help you to implement an efficient </a:t>
            </a:r>
            <a:r>
              <a:rPr lang="en-US" b="1" dirty="0"/>
              <a:t>unbounded</a:t>
            </a:r>
            <a:r>
              <a:rPr lang="en-US" dirty="0"/>
              <a:t> binary heap </a:t>
            </a:r>
            <a:r>
              <a:rPr lang="en-US" dirty="0" smtClean="0"/>
              <a:t>using </a:t>
            </a:r>
            <a:r>
              <a:rPr lang="en-US" b="1" dirty="0"/>
              <a:t>a tree structure </a:t>
            </a:r>
            <a:r>
              <a:rPr lang="en-US" dirty="0"/>
              <a:t>instead of an </a:t>
            </a:r>
            <a:r>
              <a:rPr lang="en-US" dirty="0" smtClean="0"/>
              <a:t>array.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Why?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In order </a:t>
            </a:r>
            <a:r>
              <a:rPr lang="en-US" b="1" dirty="0"/>
              <a:t>to ensure </a:t>
            </a:r>
            <a:r>
              <a:rPr lang="en-US" dirty="0"/>
              <a:t>that </a:t>
            </a:r>
            <a:r>
              <a:rPr lang="en-US" b="1" dirty="0"/>
              <a:t>all operations </a:t>
            </a:r>
            <a:r>
              <a:rPr lang="en-US" dirty="0"/>
              <a:t>using a number of steps that is only </a:t>
            </a:r>
            <a:r>
              <a:rPr lang="en-US" b="1" dirty="0"/>
              <a:t>logarithmic</a:t>
            </a:r>
            <a:r>
              <a:rPr lang="en-US" dirty="0"/>
              <a:t> in the size of the heap, you should use a tree structure to implement this instead of an array or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16, 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5999"/>
            <a:ext cx="7290055" cy="437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Explain, briefly, why an </a:t>
            </a:r>
            <a:r>
              <a:rPr lang="en-US" b="1" dirty="0"/>
              <a:t>array </a:t>
            </a:r>
            <a:r>
              <a:rPr lang="en-US" dirty="0"/>
              <a:t>or </a:t>
            </a:r>
            <a:r>
              <a:rPr lang="en-US" b="1" dirty="0" err="1"/>
              <a:t>ArrayList</a:t>
            </a:r>
            <a:r>
              <a:rPr lang="en-US" dirty="0"/>
              <a:t> should </a:t>
            </a:r>
            <a:r>
              <a:rPr lang="en-US" sz="2400" b="1" dirty="0"/>
              <a:t>not</a:t>
            </a:r>
            <a:r>
              <a:rPr lang="en-US" dirty="0"/>
              <a:t> be used if operations are to be correctly performed using a number of steps that are </a:t>
            </a:r>
            <a:r>
              <a:rPr lang="en-US" b="1" dirty="0"/>
              <a:t>logarithmic</a:t>
            </a:r>
            <a:r>
              <a:rPr lang="en-US" dirty="0"/>
              <a:t> in the size of the heap in the </a:t>
            </a:r>
            <a:r>
              <a:rPr lang="en-US" sz="2400" b="1" dirty="0"/>
              <a:t>worst case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300" dirty="0">
                <a:hlinkClick r:id="rId2"/>
              </a:rPr>
              <a:t>http://www.cse.hut.fi/en/research/SVG/TRAKLA2/tutorials/heap_tutorial/KekoTRAKLA-89_1.gif</a:t>
            </a:r>
            <a:endParaRPr lang="en-US" sz="1300" dirty="0"/>
          </a:p>
        </p:txBody>
      </p:sp>
      <p:pic>
        <p:nvPicPr>
          <p:cNvPr id="4" name="Picture 2" descr="http://www.cse.hut.fi/en/research/SVG/TRAKLA2/tutorials/heap_tutorial/KekoTRAKLA-89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84" y="3560023"/>
            <a:ext cx="2902077" cy="27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4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16, 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903863"/>
            <a:ext cx="7290055" cy="4023360"/>
          </a:xfrm>
        </p:spPr>
        <p:txBody>
          <a:bodyPr/>
          <a:lstStyle/>
          <a:p>
            <a:r>
              <a:rPr lang="en-US" dirty="0"/>
              <a:t>1. Explain, briefly, why an </a:t>
            </a:r>
            <a:r>
              <a:rPr lang="en-US" b="1" dirty="0"/>
              <a:t>array </a:t>
            </a:r>
            <a:r>
              <a:rPr lang="en-US" dirty="0"/>
              <a:t>or </a:t>
            </a:r>
            <a:r>
              <a:rPr lang="en-US" b="1" dirty="0" err="1"/>
              <a:t>ArrayList</a:t>
            </a:r>
            <a:r>
              <a:rPr lang="en-US" dirty="0"/>
              <a:t> should </a:t>
            </a:r>
            <a:r>
              <a:rPr lang="en-US" sz="2400" b="1" dirty="0"/>
              <a:t>not</a:t>
            </a:r>
            <a:r>
              <a:rPr lang="en-US" dirty="0"/>
              <a:t> be used if operations are to be correctly performed using a number of steps that are </a:t>
            </a:r>
            <a:r>
              <a:rPr lang="en-US" b="1" dirty="0"/>
              <a:t>logarithmic</a:t>
            </a:r>
            <a:r>
              <a:rPr lang="en-US" dirty="0"/>
              <a:t> in the size of the heap in the </a:t>
            </a:r>
            <a:r>
              <a:rPr lang="en-US" sz="2400" b="1" dirty="0"/>
              <a:t>worst case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had this case before, the array might reach its limit and then we need to copy every element in it to a bigger array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5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heap? :-?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binary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Every heap of the </a:t>
            </a:r>
            <a:r>
              <a:rPr lang="en-US" b="1" dirty="0" smtClean="0"/>
              <a:t>same size </a:t>
            </a:r>
            <a:r>
              <a:rPr lang="en-US" dirty="0" smtClean="0"/>
              <a:t>has the </a:t>
            </a:r>
            <a:r>
              <a:rPr lang="en-US" b="1" dirty="0" smtClean="0"/>
              <a:t>same shape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98" y="3325860"/>
            <a:ext cx="5200650" cy="31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5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using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907005"/>
            <a:ext cx="7290055" cy="4023360"/>
          </a:xfrm>
        </p:spPr>
        <p:txBody>
          <a:bodyPr/>
          <a:lstStyle/>
          <a:p>
            <a:r>
              <a:rPr lang="en-US" sz="1400" dirty="0" smtClean="0"/>
              <a:t>When </a:t>
            </a:r>
            <a:r>
              <a:rPr lang="en-US" sz="1400" dirty="0"/>
              <a:t>maintaining a tree-based representation of a binary </a:t>
            </a:r>
            <a:r>
              <a:rPr lang="en-US" sz="1400" dirty="0" smtClean="0"/>
              <a:t>heap we </a:t>
            </a:r>
            <a:r>
              <a:rPr lang="en-US" sz="1400" dirty="0"/>
              <a:t>maintain an </a:t>
            </a:r>
            <a:r>
              <a:rPr lang="en-US" sz="1400" b="1" dirty="0"/>
              <a:t>additional data field</a:t>
            </a:r>
            <a:r>
              <a:rPr lang="en-US" sz="1400" dirty="0"/>
              <a:t>, namely, (a reference to) the node that was </a:t>
            </a:r>
            <a:r>
              <a:rPr lang="en-US" sz="1400" b="1" dirty="0"/>
              <a:t>most recently added</a:t>
            </a:r>
            <a:r>
              <a:rPr lang="en-US" sz="1400" dirty="0"/>
              <a:t> and still </a:t>
            </a:r>
            <a:r>
              <a:rPr lang="en-US" sz="1400" dirty="0" smtClean="0"/>
              <a:t>exists.</a:t>
            </a:r>
          </a:p>
          <a:p>
            <a:r>
              <a:rPr lang="en-US" sz="1400" dirty="0"/>
              <a:t>This is the node whose data must be copied and which must be removed when a “deletion of largest element” operation is performed. Once this part of the deletion operation is completed, one must update the value of this, by turning into a reference that now points to the node that was most recently added before the addition of the node now deleted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76" y="3821109"/>
            <a:ext cx="2246981" cy="166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54" y="3699952"/>
            <a:ext cx="2514851" cy="200938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51500" y="4560824"/>
            <a:ext cx="1413711" cy="941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6316" y="4253047"/>
            <a:ext cx="1784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After deleting the root</a:t>
            </a:r>
          </a:p>
          <a:p>
            <a:endParaRPr lang="en-US" sz="1400" dirty="0"/>
          </a:p>
          <a:p>
            <a:r>
              <a:rPr lang="en-US" sz="1400" dirty="0" smtClean="0"/>
              <a:t>Notice our reference </a:t>
            </a:r>
          </a:p>
          <a:p>
            <a:r>
              <a:rPr lang="en-US" sz="1400" dirty="0" smtClean="0"/>
              <a:t>is also updated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38662" y="5102830"/>
            <a:ext cx="318837" cy="33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88767" y="5158058"/>
            <a:ext cx="318837" cy="33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</a:t>
            </a:r>
            <a:r>
              <a:rPr lang="en-US" dirty="0"/>
              <a:t>why each of the </a:t>
            </a:r>
            <a:r>
              <a:rPr lang="en-US" dirty="0" smtClean="0"/>
              <a:t>cases </a:t>
            </a:r>
            <a:r>
              <a:rPr lang="en-US" dirty="0"/>
              <a:t>are “easy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Q2: </a:t>
            </a:r>
            <a:r>
              <a:rPr lang="en-US" dirty="0" smtClean="0"/>
              <a:t>explain </a:t>
            </a:r>
            <a:r>
              <a:rPr lang="en-US" dirty="0"/>
              <a:t>why each of the following cases are “easy</a:t>
            </a:r>
            <a:r>
              <a:rPr lang="en-US" dirty="0" smtClean="0"/>
              <a:t>” when we are </a:t>
            </a:r>
            <a:r>
              <a:rPr lang="en-US" b="1" dirty="0" smtClean="0"/>
              <a:t>deleting</a:t>
            </a:r>
            <a:r>
              <a:rPr lang="en-US" dirty="0" smtClean="0"/>
              <a:t> from the heap tree: </a:t>
            </a:r>
            <a:r>
              <a:rPr lang="en-US" dirty="0"/>
              <a:t>The </a:t>
            </a:r>
            <a:r>
              <a:rPr lang="en-US" dirty="0" smtClean="0"/>
              <a:t>reference can </a:t>
            </a:r>
            <a:r>
              <a:rPr lang="en-US" dirty="0"/>
              <a:t>be updated quickly and one can move on to the next part of the operation </a:t>
            </a:r>
            <a:r>
              <a:rPr lang="en-US" dirty="0" smtClean="0"/>
              <a:t>described during </a:t>
            </a:r>
            <a:r>
              <a:rPr lang="en-US" dirty="0"/>
              <a:t>Lecture #</a:t>
            </a:r>
            <a:r>
              <a:rPr lang="en-US" dirty="0" smtClean="0"/>
              <a:t>17: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) The reference to be updated was null before this operation began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case heap was already empty so it should not be changed and </a:t>
            </a:r>
            <a:r>
              <a:rPr lang="en-US" dirty="0" smtClean="0"/>
              <a:t>a </a:t>
            </a:r>
            <a:r>
              <a:rPr lang="en-US" dirty="0" err="1" smtClean="0"/>
              <a:t>NoSuchElementException</a:t>
            </a:r>
            <a:r>
              <a:rPr lang="en-US" dirty="0" smtClean="0"/>
              <a:t> </a:t>
            </a:r>
            <a:r>
              <a:rPr lang="en-US" dirty="0"/>
              <a:t>should immediately be returned.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/>
              <a:t>The reference was a reference to the root of the tree representing this binary heap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marL="0" indent="0">
              <a:buNone/>
            </a:pPr>
            <a:r>
              <a:rPr lang="en-US" dirty="0"/>
              <a:t>In this case the binary heap had size </a:t>
            </a:r>
            <a:r>
              <a:rPr lang="en-US" dirty="0" smtClean="0"/>
              <a:t>1 </a:t>
            </a:r>
            <a:r>
              <a:rPr lang="en-US" dirty="0"/>
              <a:t>before this operation, so </a:t>
            </a:r>
            <a:r>
              <a:rPr lang="en-US" dirty="0" smtClean="0"/>
              <a:t>it should </a:t>
            </a:r>
            <a:r>
              <a:rPr lang="en-US" dirty="0"/>
              <a:t>now be replaced with an empty </a:t>
            </a:r>
            <a:r>
              <a:rPr lang="en-US" dirty="0" smtClean="0"/>
              <a:t>heap:</a:t>
            </a:r>
          </a:p>
          <a:p>
            <a:r>
              <a:rPr lang="en-US" dirty="0" smtClean="0"/>
              <a:t>The </a:t>
            </a:r>
            <a:r>
              <a:rPr lang="en-US" dirty="0"/>
              <a:t>data at the root should be copied,</a:t>
            </a:r>
          </a:p>
          <a:p>
            <a:r>
              <a:rPr lang="en-US" dirty="0"/>
              <a:t>both the root of the tree and the reference being maintained should be set to null,</a:t>
            </a:r>
          </a:p>
          <a:p>
            <a:r>
              <a:rPr lang="en-US" dirty="0"/>
              <a:t>and the data that was at the root should be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/>
              <a:t>The reference was a reference to the left child of the root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marL="0" indent="0">
              <a:buNone/>
            </a:pPr>
            <a:r>
              <a:rPr lang="en-US" dirty="0"/>
              <a:t>In this case the binary heap had size two before this operation, so </a:t>
            </a:r>
            <a:r>
              <a:rPr lang="en-US" dirty="0" smtClean="0"/>
              <a:t>that it </a:t>
            </a:r>
            <a:r>
              <a:rPr lang="en-US" dirty="0"/>
              <a:t>be changed to a heap with size one: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storing the data to be reported </a:t>
            </a:r>
            <a:r>
              <a:rPr lang="en-US" dirty="0" smtClean="0"/>
              <a:t>and copying </a:t>
            </a:r>
            <a:r>
              <a:rPr lang="en-US" dirty="0"/>
              <a:t>data from the left child of the root to the root,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reference should </a:t>
            </a:r>
            <a:r>
              <a:rPr lang="en-US" dirty="0" smtClean="0"/>
              <a:t>become a </a:t>
            </a:r>
            <a:r>
              <a:rPr lang="en-US" dirty="0"/>
              <a:t>reference to the root and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left child should be deleted.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d) </a:t>
            </a:r>
            <a:r>
              <a:rPr lang="en-US" dirty="0"/>
              <a:t>The reference was a reference to a node that is not the root and is the right child </a:t>
            </a:r>
            <a:r>
              <a:rPr lang="en-US" dirty="0" smtClean="0"/>
              <a:t>of its </a:t>
            </a:r>
            <a:r>
              <a:rPr lang="en-US" dirty="0"/>
              <a:t>parent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97" y="3375955"/>
            <a:ext cx="2514851" cy="200938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11051" y="4833205"/>
            <a:ext cx="318837" cy="33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marL="0" indent="0">
              <a:buNone/>
            </a:pPr>
            <a:r>
              <a:rPr lang="en-US" dirty="0"/>
              <a:t>In this case, after storing and copying data as </a:t>
            </a:r>
            <a:r>
              <a:rPr lang="en-US" dirty="0" smtClean="0"/>
              <a:t>needed: </a:t>
            </a:r>
          </a:p>
          <a:p>
            <a:r>
              <a:rPr lang="en-US" dirty="0" smtClean="0"/>
              <a:t>The reference should </a:t>
            </a:r>
            <a:r>
              <a:rPr lang="en-US" dirty="0"/>
              <a:t>be updated </a:t>
            </a:r>
            <a:r>
              <a:rPr lang="en-US" dirty="0" smtClean="0"/>
              <a:t>by </a:t>
            </a:r>
            <a:r>
              <a:rPr lang="en-US" dirty="0"/>
              <a:t>setting it be </a:t>
            </a:r>
            <a:r>
              <a:rPr lang="en-US" dirty="0" smtClean="0"/>
              <a:t>a reference </a:t>
            </a:r>
            <a:r>
              <a:rPr lang="en-US" dirty="0"/>
              <a:t>to the sibling of the node that was originally pointed to— the left child </a:t>
            </a:r>
            <a:r>
              <a:rPr lang="en-US" dirty="0" smtClean="0"/>
              <a:t>of this </a:t>
            </a:r>
            <a:r>
              <a:rPr lang="en-US" dirty="0"/>
              <a:t>node’s parent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44" y="2487422"/>
            <a:ext cx="6156158" cy="3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6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to Q3 &amp; Q4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only remaining case is that the reference points to the left child of a node which is not the root of the tree representing the heap. </a:t>
            </a:r>
          </a:p>
          <a:p>
            <a:pPr marL="0" indent="0">
              <a:buNone/>
            </a:pPr>
            <a:r>
              <a:rPr lang="en-US" dirty="0"/>
              <a:t>In this case, one can proceed by moving up the chain of ancestors of this node in search of a node which is the right child of its parent p instead of its left. </a:t>
            </a:r>
          </a:p>
          <a:p>
            <a:pPr marL="0" indent="0">
              <a:buNone/>
            </a:pPr>
            <a:r>
              <a:rPr lang="en-US" dirty="0"/>
              <a:t>Two things can happen here: 1) No such ancestor exists, or 2) Such an ancestor exists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Where should the reference point to after 9 is gone?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92" y="285029"/>
            <a:ext cx="2246981" cy="166781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128710" y="1566750"/>
            <a:ext cx="318837" cy="33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r>
              <a:rPr lang="en-US" dirty="0"/>
              <a:t>) No such ancestor exists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Q3) If no </a:t>
            </a:r>
            <a:r>
              <a:rPr lang="en-US" dirty="0"/>
              <a:t>such ancestor is ever </a:t>
            </a:r>
            <a:r>
              <a:rPr lang="en-US" dirty="0" smtClean="0"/>
              <a:t>found, then answer </a:t>
            </a:r>
            <a:r>
              <a:rPr lang="en-US" dirty="0"/>
              <a:t>the </a:t>
            </a:r>
            <a:r>
              <a:rPr lang="en-US" dirty="0" smtClean="0"/>
              <a:t>following questions</a:t>
            </a:r>
            <a:r>
              <a:rPr lang="en-US" dirty="0"/>
              <a:t>:</a:t>
            </a:r>
          </a:p>
          <a:p>
            <a:r>
              <a:rPr lang="en-US" dirty="0"/>
              <a:t>What does this mean?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will </a:t>
            </a:r>
            <a:r>
              <a:rPr lang="en-US" dirty="0" smtClean="0"/>
              <a:t>the </a:t>
            </a:r>
            <a:r>
              <a:rPr lang="en-US" dirty="0"/>
              <a:t>node that should now be referenced be found?</a:t>
            </a:r>
          </a:p>
          <a:p>
            <a:r>
              <a:rPr lang="en-US" dirty="0"/>
              <a:t>How many steps (to within a linear factor) are needed for this?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73" y="4502217"/>
            <a:ext cx="2247900" cy="16668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404936" y="5777526"/>
            <a:ext cx="318837" cy="33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Q3) No such ancestor exists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Answers: </a:t>
            </a:r>
          </a:p>
          <a:p>
            <a:r>
              <a:rPr lang="en-US" dirty="0"/>
              <a:t>This means </a:t>
            </a:r>
            <a:r>
              <a:rPr lang="en-US" dirty="0" smtClean="0"/>
              <a:t>that </a:t>
            </a:r>
            <a:r>
              <a:rPr lang="en-US" i="1" dirty="0" smtClean="0"/>
              <a:t>every </a:t>
            </a:r>
            <a:r>
              <a:rPr lang="en-US" i="1" dirty="0"/>
              <a:t>ancestor is the left child of a parent </a:t>
            </a:r>
            <a:r>
              <a:rPr lang="en-US" dirty="0"/>
              <a:t>except for the root, which has no parent at all </a:t>
            </a:r>
            <a:r>
              <a:rPr lang="en-US" dirty="0" smtClean="0"/>
              <a:t>that </a:t>
            </a:r>
            <a:r>
              <a:rPr lang="en-US" dirty="0"/>
              <a:t>the </a:t>
            </a:r>
            <a:r>
              <a:rPr lang="en-US" dirty="0" smtClean="0"/>
              <a:t>node. This also means the node you started </a:t>
            </a:r>
            <a:r>
              <a:rPr lang="en-US" dirty="0"/>
              <a:t>with, is the leftmost node at </a:t>
            </a:r>
            <a:r>
              <a:rPr lang="en-US" dirty="0" smtClean="0"/>
              <a:t>the current </a:t>
            </a:r>
            <a:r>
              <a:rPr lang="en-US" dirty="0"/>
              <a:t>level, and that the next node that would be deleted, after this, is the </a:t>
            </a:r>
            <a:r>
              <a:rPr lang="en-US" dirty="0" smtClean="0"/>
              <a:t>rightmost node </a:t>
            </a:r>
            <a:r>
              <a:rPr lang="en-US" dirty="0"/>
              <a:t>at the level above.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reaching the root during the search, suggested above, </a:t>
            </a:r>
            <a:r>
              <a:rPr lang="en-US" dirty="0" smtClean="0"/>
              <a:t>you should </a:t>
            </a:r>
            <a:r>
              <a:rPr lang="en-US" dirty="0"/>
              <a:t>find this by moving from one right child to another until a node with no right </a:t>
            </a:r>
            <a:r>
              <a:rPr lang="en-US" dirty="0" smtClean="0"/>
              <a:t>child is </a:t>
            </a:r>
            <a:r>
              <a:rPr lang="en-US" dirty="0"/>
              <a:t>found.</a:t>
            </a:r>
          </a:p>
          <a:p>
            <a:r>
              <a:rPr lang="en-US" dirty="0"/>
              <a:t>Since this involves moving up from one leaf to a root and then down another path </a:t>
            </a:r>
            <a:r>
              <a:rPr lang="en-US" dirty="0" smtClean="0"/>
              <a:t>from the </a:t>
            </a:r>
            <a:r>
              <a:rPr lang="en-US" dirty="0"/>
              <a:t>root to another leaf, the cost of this will be linear in the depth of the heap, which </a:t>
            </a:r>
            <a:r>
              <a:rPr lang="en-US" dirty="0" smtClean="0"/>
              <a:t>is logarithmic </a:t>
            </a:r>
            <a:r>
              <a:rPr lang="en-US" dirty="0"/>
              <a:t>in its size.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Q4) </a:t>
            </a:r>
            <a:r>
              <a:rPr lang="en-US" dirty="0"/>
              <a:t>Such an ancestor exists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Q4) If such </a:t>
            </a:r>
            <a:r>
              <a:rPr lang="en-US" dirty="0"/>
              <a:t>ancestor </a:t>
            </a:r>
            <a:r>
              <a:rPr lang="en-US" dirty="0" smtClean="0"/>
              <a:t>exists, then </a:t>
            </a:r>
            <a:r>
              <a:rPr lang="en-US" i="1" dirty="0" smtClean="0"/>
              <a:t>a</a:t>
            </a:r>
            <a:r>
              <a:rPr lang="en-US" dirty="0" smtClean="0"/>
              <a:t>nswer </a:t>
            </a:r>
            <a:r>
              <a:rPr lang="en-US" dirty="0"/>
              <a:t>the </a:t>
            </a:r>
            <a:r>
              <a:rPr lang="en-US" dirty="0" smtClean="0"/>
              <a:t>following questions</a:t>
            </a:r>
            <a:r>
              <a:rPr lang="en-US" dirty="0"/>
              <a:t>:</a:t>
            </a:r>
          </a:p>
          <a:p>
            <a:r>
              <a:rPr lang="en-US" dirty="0"/>
              <a:t>What does this mean?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will </a:t>
            </a:r>
            <a:r>
              <a:rPr lang="en-US" dirty="0" smtClean="0"/>
              <a:t>the </a:t>
            </a:r>
            <a:r>
              <a:rPr lang="en-US" dirty="0"/>
              <a:t>node that should now be referenced be found?</a:t>
            </a:r>
          </a:p>
          <a:p>
            <a:r>
              <a:rPr lang="en-US" dirty="0"/>
              <a:t>How many steps (to within a linear factor) are needed for this?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71" y="4321624"/>
            <a:ext cx="2246981" cy="166781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15589" y="5603345"/>
            <a:ext cx="318837" cy="33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Q4) Such an ancestor exists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Answers: </a:t>
            </a:r>
          </a:p>
          <a:p>
            <a:r>
              <a:rPr lang="en-US" dirty="0"/>
              <a:t>This means that the </a:t>
            </a:r>
            <a:r>
              <a:rPr lang="en-US" dirty="0" smtClean="0"/>
              <a:t>node you </a:t>
            </a:r>
            <a:r>
              <a:rPr lang="en-US" dirty="0"/>
              <a:t>started with this is not the </a:t>
            </a:r>
            <a:r>
              <a:rPr lang="en-US" dirty="0" smtClean="0"/>
              <a:t>leftmost node </a:t>
            </a:r>
            <a:r>
              <a:rPr lang="en-US" dirty="0"/>
              <a:t>possible at its current level. The node you started with stores the smallest value </a:t>
            </a:r>
            <a:r>
              <a:rPr lang="en-US" dirty="0" smtClean="0"/>
              <a:t>in the </a:t>
            </a:r>
            <a:r>
              <a:rPr lang="en-US" dirty="0"/>
              <a:t>right subtree of the ancestor that is the “parent” p, described above.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node </a:t>
            </a:r>
            <a:r>
              <a:rPr lang="en-US" dirty="0" smtClean="0"/>
              <a:t>you are </a:t>
            </a:r>
            <a:r>
              <a:rPr lang="en-US" dirty="0"/>
              <a:t>looking for </a:t>
            </a:r>
            <a:r>
              <a:rPr lang="en-US" dirty="0" smtClean="0"/>
              <a:t>is </a:t>
            </a:r>
            <a:r>
              <a:rPr lang="en-US" dirty="0"/>
              <a:t>reached from this parent by moving to its left child and then following a path </a:t>
            </a:r>
            <a:r>
              <a:rPr lang="en-US" dirty="0" smtClean="0"/>
              <a:t>of right </a:t>
            </a:r>
            <a:r>
              <a:rPr lang="en-US" dirty="0"/>
              <a:t>children until a node with no right child is </a:t>
            </a:r>
            <a:r>
              <a:rPr lang="en-US" dirty="0" smtClean="0"/>
              <a:t>found.</a:t>
            </a:r>
          </a:p>
          <a:p>
            <a:r>
              <a:rPr lang="en-US" dirty="0" smtClean="0"/>
              <a:t>This </a:t>
            </a:r>
            <a:r>
              <a:rPr lang="en-US" dirty="0"/>
              <a:t>also involves moving up a path from a leaf to some node in the heap and </a:t>
            </a:r>
            <a:r>
              <a:rPr lang="en-US" dirty="0" smtClean="0"/>
              <a:t>then moving </a:t>
            </a:r>
            <a:r>
              <a:rPr lang="en-US" dirty="0"/>
              <a:t>down another path from that node to a different leaf. </a:t>
            </a:r>
            <a:r>
              <a:rPr lang="en-US" dirty="0" smtClean="0"/>
              <a:t>So, once </a:t>
            </a:r>
            <a:r>
              <a:rPr lang="en-US" dirty="0"/>
              <a:t>again, the cost of </a:t>
            </a:r>
            <a:r>
              <a:rPr lang="en-US" dirty="0" smtClean="0"/>
              <a:t>this is </a:t>
            </a:r>
            <a:r>
              <a:rPr lang="en-US" dirty="0"/>
              <a:t>at most linear in the depth of the heap, which is logarithmic in its size.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12" y="2165360"/>
            <a:ext cx="5609222" cy="276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646" y="5440813"/>
            <a:ext cx="3410953" cy="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2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this Min-Heap, we want to </a:t>
            </a:r>
            <a:r>
              <a:rPr lang="en-US" b="1" dirty="0" smtClean="0"/>
              <a:t>insert</a:t>
            </a:r>
            <a:r>
              <a:rPr lang="en-US" dirty="0" smtClean="0"/>
              <a:t> value </a:t>
            </a:r>
            <a:r>
              <a:rPr lang="en-US" b="1" dirty="0" smtClean="0"/>
              <a:t>0</a:t>
            </a:r>
            <a:r>
              <a:rPr lang="en-US" dirty="0" smtClean="0"/>
              <a:t> to it.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First to need to figure out the next available free space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639554"/>
            <a:ext cx="2246981" cy="16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this Min-Heap, we want to </a:t>
            </a:r>
            <a:r>
              <a:rPr lang="en-US" b="1" dirty="0" smtClean="0"/>
              <a:t>insert</a:t>
            </a:r>
            <a:r>
              <a:rPr lang="en-US" dirty="0" smtClean="0"/>
              <a:t> value </a:t>
            </a:r>
            <a:r>
              <a:rPr lang="en-US" b="1" dirty="0" smtClean="0"/>
              <a:t>0</a:t>
            </a:r>
            <a:r>
              <a:rPr lang="en-US" dirty="0" smtClean="0"/>
              <a:t> to it.</a:t>
            </a:r>
          </a:p>
          <a:p>
            <a:r>
              <a:rPr lang="en-US" dirty="0" smtClean="0"/>
              <a:t>Our next node should become right child of node 6.</a:t>
            </a:r>
          </a:p>
          <a:p>
            <a:r>
              <a:rPr lang="en-US" b="1" dirty="0" smtClean="0"/>
              <a:t>But this breaks the order!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639554"/>
            <a:ext cx="2246981" cy="166781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513596" y="3050005"/>
            <a:ext cx="514225" cy="186501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66865" y="4915021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5137484" y="4547937"/>
            <a:ext cx="252747" cy="367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8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order </a:t>
            </a:r>
            <a:r>
              <a:rPr lang="en-US" dirty="0"/>
              <a:t>is broken, we need to </a:t>
            </a:r>
            <a:r>
              <a:rPr lang="en-US" b="1" dirty="0"/>
              <a:t>Bubble it </a:t>
            </a:r>
            <a:r>
              <a:rPr lang="en-US" b="1" dirty="0" smtClean="0"/>
              <a:t>up </a:t>
            </a:r>
            <a:r>
              <a:rPr lang="en-US" dirty="0"/>
              <a:t>until order is restored</a:t>
            </a:r>
            <a:r>
              <a:rPr lang="en-US" dirty="0" smtClean="0"/>
              <a:t>!</a:t>
            </a:r>
          </a:p>
          <a:p>
            <a:r>
              <a:rPr lang="en-US" b="1" dirty="0" smtClean="0"/>
              <a:t>Switch the inserted node with its parent until 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639554"/>
            <a:ext cx="2246981" cy="166781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66865" y="4915021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5137484" y="4547937"/>
            <a:ext cx="252747" cy="367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221705" y="4337384"/>
            <a:ext cx="409074" cy="577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4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order </a:t>
            </a:r>
            <a:r>
              <a:rPr lang="en-US" dirty="0"/>
              <a:t>is broken, we need to </a:t>
            </a:r>
            <a:r>
              <a:rPr lang="en-US" b="1" dirty="0"/>
              <a:t>Bubble it </a:t>
            </a:r>
            <a:r>
              <a:rPr lang="en-US" b="1" dirty="0" smtClean="0"/>
              <a:t>up </a:t>
            </a:r>
            <a:r>
              <a:rPr lang="en-US" dirty="0" smtClean="0"/>
              <a:t>until order is restored!</a:t>
            </a:r>
          </a:p>
          <a:p>
            <a:r>
              <a:rPr lang="en-US" b="1" dirty="0" smtClean="0"/>
              <a:t>Switch the inserted node with its parent until 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639554"/>
            <a:ext cx="2246981" cy="166781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66865" y="4915021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5137484" y="4547937"/>
            <a:ext cx="252747" cy="367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44803" y="3699528"/>
            <a:ext cx="655805" cy="637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53877" y="4337384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7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is now restored!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639554"/>
            <a:ext cx="2246981" cy="166781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66865" y="4915021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5137484" y="4547937"/>
            <a:ext cx="252747" cy="367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53877" y="4337384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98072" y="3699528"/>
            <a:ext cx="246731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4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2732</TotalTime>
  <Words>1573</Words>
  <Application>Microsoft Office PowerPoint</Application>
  <PresentationFormat>On-screen Show (4:3)</PresentationFormat>
  <Paragraphs>169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Tw Cen MT</vt:lpstr>
      <vt:lpstr>Tw Cen MT Condensed</vt:lpstr>
      <vt:lpstr>Wingdings 3</vt:lpstr>
      <vt:lpstr>Integral</vt:lpstr>
      <vt:lpstr>CPSC 331, Tutorial #16</vt:lpstr>
      <vt:lpstr>What is a heap? :-?</vt:lpstr>
      <vt:lpstr>Max Heap</vt:lpstr>
      <vt:lpstr>Min heap</vt:lpstr>
      <vt:lpstr>Inserting into a heap</vt:lpstr>
      <vt:lpstr>Inserting into a heap</vt:lpstr>
      <vt:lpstr>Inserting into a heap</vt:lpstr>
      <vt:lpstr>Inserting into a heap</vt:lpstr>
      <vt:lpstr>Inserting into a heap</vt:lpstr>
      <vt:lpstr>Deleting the root</vt:lpstr>
      <vt:lpstr>Deleting the root</vt:lpstr>
      <vt:lpstr>Deleting the root</vt:lpstr>
      <vt:lpstr>Deleting the root</vt:lpstr>
      <vt:lpstr>Deleting the root</vt:lpstr>
      <vt:lpstr>Important note</vt:lpstr>
      <vt:lpstr>Important note</vt:lpstr>
      <vt:lpstr>Tutorial 16</vt:lpstr>
      <vt:lpstr>Tutorial 16, Q1</vt:lpstr>
      <vt:lpstr>Tutorial 16, Q1</vt:lpstr>
      <vt:lpstr>Heaps using trees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Leading to Q3 &amp; Q4</vt:lpstr>
      <vt:lpstr>Q3) No such ancestor exists</vt:lpstr>
      <vt:lpstr>Q3) No such ancestor exists</vt:lpstr>
      <vt:lpstr>Q4) Such an ancestor exists</vt:lpstr>
      <vt:lpstr>Q4) Such an ancestor exists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331, Tutorial #3</dc:title>
  <dc:creator>HoomanMain</dc:creator>
  <cp:lastModifiedBy>Hooman Khosravi</cp:lastModifiedBy>
  <cp:revision>103</cp:revision>
  <dcterms:created xsi:type="dcterms:W3CDTF">2019-05-14T02:40:57Z</dcterms:created>
  <dcterms:modified xsi:type="dcterms:W3CDTF">2019-06-05T01:31:28Z</dcterms:modified>
</cp:coreProperties>
</file>