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60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6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2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6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4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25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by </a:t>
                </a:r>
                <a:r>
                  <a:rPr lang="en-US" dirty="0"/>
                  <a:t>Claims 1 and 2, </a:t>
                </a:r>
                <a:r>
                  <a:rPr lang="en-US" dirty="0" smtClean="0"/>
                  <a:t>respectively,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</a:t>
                </a:r>
                <a:r>
                  <a:rPr lang="en-US" dirty="0"/>
                  <a:t>follows by the “alternative definition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</a:t>
                </a:r>
                <a:r>
                  <a:rPr lang="en-US" dirty="0" smtClean="0"/>
                  <a:t>1.b: </a:t>
                </a:r>
                <a:r>
                  <a:rPr lang="en-US" sz="3600" b="0" dirty="0" smtClean="0"/>
                  <a:t>limit test to prove </a:t>
                </a:r>
                <a:r>
                  <a:rPr lang="en-US" sz="3600" b="0" dirty="0"/>
                  <a:t>that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1) Consider the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4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a) </a:t>
                </a:r>
                <a:r>
                  <a:rPr lang="en-US" dirty="0"/>
                  <a:t>Use one or more </a:t>
                </a:r>
                <a:r>
                  <a:rPr lang="en-US" sz="3600" dirty="0"/>
                  <a:t>limit </a:t>
                </a:r>
                <a:r>
                  <a:rPr lang="en-US" sz="3600" dirty="0" smtClean="0"/>
                  <a:t>test </a:t>
                </a:r>
                <a:r>
                  <a:rPr lang="en-US" sz="2000" dirty="0" smtClean="0"/>
                  <a:t>to </a:t>
                </a:r>
                <a:r>
                  <a:rPr lang="en-US" sz="3600" dirty="0"/>
                  <a:t>prove that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, instead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1.b: </a:t>
                </a:r>
                <a:r>
                  <a:rPr lang="en-US" sz="3600" b="0" dirty="0"/>
                  <a:t>limit </a:t>
                </a:r>
                <a:r>
                  <a:rPr lang="en-US" sz="3600" b="0" dirty="0" smtClean="0"/>
                  <a:t>test to </a:t>
                </a:r>
                <a:r>
                  <a:rPr lang="en-US" sz="3600" b="0" dirty="0"/>
                  <a:t>prove that </a:t>
                </a:r>
                <a14:m>
                  <m:oMath xmlns:m="http://schemas.openxmlformats.org/officeDocument/2006/math">
                    <m:r>
                      <a:rPr lang="en-US" sz="3600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6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1600" dirty="0" smtClean="0"/>
                  <a:t> using Limits Test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</a:t>
                </a:r>
                <a:r>
                  <a:rPr lang="en-US" dirty="0" smtClean="0"/>
                  <a:t>that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exists and is not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and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1.b: </a:t>
                </a:r>
                <a:r>
                  <a:rPr lang="en-US" sz="3600" b="0" dirty="0"/>
                  <a:t>limit </a:t>
                </a:r>
                <a:r>
                  <a:rPr lang="en-US" sz="3600" b="0" dirty="0" smtClean="0"/>
                  <a:t>test to </a:t>
                </a:r>
                <a:r>
                  <a:rPr lang="en-US" sz="3600" b="0" dirty="0"/>
                  <a:t>prove that </a:t>
                </a:r>
                <a14:m>
                  <m:oMath xmlns:m="http://schemas.openxmlformats.org/officeDocument/2006/math">
                    <m:r>
                      <a:rPr lang="en-US" sz="3600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7"/>
                <a:ext cx="5189856" cy="31099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dirty="0" smtClean="0"/>
                  <a:t>Since 4 &gt; 0 and not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it follows by the </a:t>
                </a:r>
                <a:r>
                  <a:rPr lang="en-US" dirty="0" smtClean="0"/>
                  <a:t>Limit Test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and </a:t>
                </a:r>
              </a:p>
              <a:p>
                <a:r>
                  <a:rPr lang="en-US" dirty="0" smtClean="0"/>
                  <a:t>it also follows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as </a:t>
                </a:r>
                <a:r>
                  <a:rPr lang="en-US" dirty="0"/>
                  <a:t>well. </a:t>
                </a:r>
                <a:endParaRPr lang="en-US" dirty="0" smtClean="0"/>
              </a:p>
              <a:p>
                <a:r>
                  <a:rPr lang="en-US" dirty="0" smtClean="0"/>
                  <a:t>It </a:t>
                </a:r>
                <a:r>
                  <a:rPr lang="en-US" dirty="0"/>
                  <a:t>now follows by the </a:t>
                </a:r>
                <a:r>
                  <a:rPr lang="en-US" dirty="0" smtClean="0"/>
                  <a:t>alternative </a:t>
                </a:r>
                <a:r>
                  <a:rPr lang="en-US" dirty="0"/>
                  <a:t>definition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, as claimed.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endParaRPr lang="en-US" sz="17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7"/>
                <a:ext cx="5189856" cy="31099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6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1600" dirty="0" smtClean="0"/>
                  <a:t> using Limits Test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Show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exists and is </a:t>
                </a:r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and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2</a:t>
                </a:r>
                <a:r>
                  <a:rPr lang="en-US" dirty="0" smtClean="0"/>
                  <a:t>: </a:t>
                </a:r>
                <a:r>
                  <a:rPr lang="en-US" sz="3600" b="0" dirty="0"/>
                  <a:t>Prove </a:t>
                </a:r>
                <a:r>
                  <a:rPr lang="en-US" sz="3600" b="0" dirty="0" smtClean="0"/>
                  <a:t/>
                </a:r>
                <a:br>
                  <a:rPr lang="en-US" sz="3600" b="0" dirty="0" smtClean="0"/>
                </a:br>
                <a:r>
                  <a:rPr lang="en-US" sz="36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b="0" dirty="0"/>
                  <a:t> and </a:t>
                </a:r>
                <a14:m>
                  <m:oMath xmlns:m="http://schemas.openxmlformats.org/officeDocument/2006/math"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3600" b="0" dirty="0"/>
                  <a:t>then </a:t>
                </a:r>
                <a14:m>
                  <m:oMath xmlns:m="http://schemas.openxmlformats.org/officeDocument/2006/math"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2) </a:t>
                </a: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asymptotically positive </a:t>
                </a:r>
                <a:r>
                  <a:rPr lang="en-US" dirty="0" smtClean="0"/>
                  <a:t>functions.</a:t>
                </a:r>
                <a:r>
                  <a:rPr lang="en-US" sz="2000" dirty="0" smtClean="0"/>
                  <a:t> </a:t>
                </a:r>
                <a:r>
                  <a:rPr lang="en-US" sz="3200" dirty="0"/>
                  <a:t>Prove</a:t>
                </a:r>
                <a:r>
                  <a:rPr lang="en-US" dirty="0"/>
                  <a:t> </a:t>
                </a:r>
                <a:r>
                  <a:rPr lang="en-US" dirty="0" smtClean="0"/>
                  <a:t>that </a:t>
                </a:r>
                <a:br>
                  <a:rPr lang="en-US" dirty="0" smtClean="0"/>
                </a:br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dirty="0"/>
                  <a:t> and </a:t>
                </a:r>
                <a14:m>
                  <m:oMath xmlns:m="http://schemas.openxmlformats.org/officeDocument/2006/math">
                    <m:r>
                      <a:rPr lang="pt-BR" sz="32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3200" dirty="0"/>
                  <a:t>then </a:t>
                </a:r>
                <a14:m>
                  <m:oMath xmlns:m="http://schemas.openxmlformats.org/officeDocument/2006/math">
                    <m:r>
                      <a:rPr lang="pt-BR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2</a:t>
                </a:r>
                <a:r>
                  <a:rPr lang="en-US" dirty="0" smtClean="0"/>
                  <a:t>: </a:t>
                </a:r>
                <a:r>
                  <a:rPr lang="en-US" sz="3600" b="0" dirty="0"/>
                  <a:t>Prove </a:t>
                </a:r>
                <a:r>
                  <a:rPr lang="en-US" sz="3600" b="0" dirty="0" smtClean="0"/>
                  <a:t/>
                </a:r>
                <a:br>
                  <a:rPr lang="en-US" sz="3600" b="0" dirty="0" smtClean="0"/>
                </a:br>
                <a:r>
                  <a:rPr lang="en-US" sz="36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b="0" dirty="0"/>
                  <a:t> and </a:t>
                </a:r>
                <a14:m>
                  <m:oMath xmlns:m="http://schemas.openxmlformats.org/officeDocument/2006/math"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3600" b="0" dirty="0"/>
                  <a:t>then </a:t>
                </a:r>
                <a14:m>
                  <m:oMath xmlns:m="http://schemas.openxmlformats.org/officeDocument/2006/math"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/>
                  <a:t>it follows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there </a:t>
                </a:r>
                <a:r>
                  <a:rPr lang="en-US" dirty="0"/>
                  <a:t>exist constants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č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 smtClean="0"/>
                  <a:t>Ň</a:t>
                </a:r>
                <a:r>
                  <a:rPr lang="en-US" i="1" baseline="-25000" dirty="0" smtClean="0"/>
                  <a:t>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such </a:t>
                </a:r>
                <a:r>
                  <a:rPr lang="en-US" dirty="0"/>
                  <a:t>that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i="1" dirty="0"/>
                      <m:t>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i="1" dirty="0"/>
                      <m:t>Ň</m:t>
                    </m:r>
                    <m:r>
                      <m:rPr>
                        <m:nor/>
                      </m:rPr>
                      <a:rPr lang="en-US" i="1" baseline="-25000" dirty="0"/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/>
                  <a:t>it follows by the definition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</a:t>
                </a:r>
                <a:r>
                  <a:rPr lang="en-US" dirty="0" smtClean="0"/>
                  <a:t>there exist </a:t>
                </a:r>
                <a:r>
                  <a:rPr lang="en-US" dirty="0"/>
                  <a:t>constants </a:t>
                </a:r>
                <a:r>
                  <a:rPr lang="en-US" i="1" dirty="0" smtClean="0"/>
                  <a:t>ć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 smtClean="0"/>
                  <a:t>Ń</a:t>
                </a:r>
                <a:r>
                  <a:rPr lang="en-US" i="1" baseline="-25000" dirty="0" smtClean="0"/>
                  <a:t>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i="1" dirty="0"/>
                      <m:t>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i="1" dirty="0"/>
                      <m:t>Ń</m:t>
                    </m:r>
                    <m:r>
                      <m:rPr>
                        <m:nor/>
                      </m:rPr>
                      <a:rPr lang="en-US" i="1" baseline="-25000" dirty="0"/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In </a:t>
                </a:r>
                <a:r>
                  <a:rPr lang="en-US" dirty="0"/>
                  <a:t>order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we show there </a:t>
                </a:r>
                <a:r>
                  <a:rPr lang="en-US" dirty="0"/>
                  <a:t>exist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2</a:t>
                </a:r>
                <a:r>
                  <a:rPr lang="en-US" dirty="0" smtClean="0"/>
                  <a:t>: </a:t>
                </a:r>
                <a:r>
                  <a:rPr lang="en-US" sz="3600" b="0" dirty="0"/>
                  <a:t>Prove </a:t>
                </a:r>
                <a:r>
                  <a:rPr lang="en-US" sz="3600" b="0" dirty="0" smtClean="0"/>
                  <a:t/>
                </a:r>
                <a:br>
                  <a:rPr lang="en-US" sz="3600" b="0" dirty="0" smtClean="0"/>
                </a:br>
                <a:r>
                  <a:rPr lang="en-US" sz="36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b="0" dirty="0"/>
                  <a:t> and </a:t>
                </a:r>
                <a14:m>
                  <m:oMath xmlns:m="http://schemas.openxmlformats.org/officeDocument/2006/math"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3600" b="0" dirty="0"/>
                  <a:t>then </a:t>
                </a:r>
                <a14:m>
                  <m:oMath xmlns:m="http://schemas.openxmlformats.org/officeDocument/2006/math">
                    <m:r>
                      <a:rPr lang="pt-BR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6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i="1" dirty="0"/>
                      <m:t>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1" dirty="0"/>
                      <m:t>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1" dirty="0"/>
                              <m:t>Ň</m:t>
                            </m:r>
                            <m:r>
                              <m:rPr>
                                <m:nor/>
                              </m:rPr>
                              <a:rPr lang="en-US" i="1" baseline="-25000" dirty="0"/>
                              <m:t>0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Ń</m:t>
                            </m:r>
                            <m:r>
                              <m:rPr>
                                <m:nor/>
                              </m:rPr>
                              <a:rPr lang="en-US" i="1" baseline="-25000" dirty="0"/>
                              <m:t>0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constants. </a:t>
                </a:r>
                <a:br>
                  <a:rPr lang="en-US" dirty="0" smtClean="0"/>
                </a:br>
                <a:r>
                  <a:rPr lang="en-US" dirty="0" smtClean="0"/>
                  <a:t>Furthermore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Ň</m:t>
                    </m:r>
                    <m:r>
                      <m:rPr>
                        <m:nor/>
                      </m:rPr>
                      <a:rPr lang="en-US" i="1" baseline="-25000" dirty="0"/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Ń</m:t>
                    </m:r>
                    <m:r>
                      <m:rPr>
                        <m:nor/>
                      </m:rPr>
                      <a:rPr lang="en-US" i="1" baseline="-25000" dirty="0"/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i="1" dirty="0"/>
                      <m:t>0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i="1" dirty="0"/>
                      <m:t>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		(since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i="1" dirty="0"/>
                      <m:t>Ň</m:t>
                    </m:r>
                    <m:r>
                      <m:rPr>
                        <m:nor/>
                      </m:rPr>
                      <a:rPr lang="en-US" i="1" baseline="-25000" dirty="0"/>
                      <m:t>0</m:t>
                    </m:r>
                  </m:oMath>
                </a14:m>
                <a:r>
                  <a:rPr lang="en-US" i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i="1" dirty="0"/>
                      <m:t>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1" dirty="0"/>
                      <m:t>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		(since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č</m:t>
                    </m:r>
                  </m:oMath>
                </a14:m>
                <a:r>
                  <a:rPr lang="en-US" i="1" dirty="0" smtClean="0"/>
                  <a:t>&gt;0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i="1" dirty="0"/>
                      <m:t>Ń</m:t>
                    </m:r>
                    <m:r>
                      <m:rPr>
                        <m:nor/>
                      </m:rPr>
                      <a:rPr lang="en-US" i="1" baseline="-25000" dirty="0"/>
                      <m:t>0</m:t>
                    </m:r>
                  </m:oMath>
                </a14:m>
                <a:r>
                  <a:rPr lang="en-US" i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1" dirty="0"/>
                      <m:t>ć</m:t>
                    </m:r>
                  </m:oMath>
                </a14:m>
                <a:r>
                  <a:rPr lang="en-US" i="1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>
                  <a:buFont typeface="+mj-lt"/>
                  <a:buAutoNum type="arabicPeriod" startAt="5"/>
                </a:pPr>
                <a:r>
                  <a:rPr lang="en-US" dirty="0" smtClean="0"/>
                  <a:t>Since </a:t>
                </a:r>
                <a:r>
                  <a:rPr lang="en-US" dirty="0"/>
                  <a:t>x was arbitrarily chosen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it follows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such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+mj-lt"/>
                  <a:buAutoNum type="arabicPeriod" startAt="5"/>
                </a:pPr>
                <a:r>
                  <a:rPr lang="en-US" dirty="0" smtClean="0"/>
                  <a:t>It </a:t>
                </a:r>
                <a:r>
                  <a:rPr lang="en-US" dirty="0"/>
                  <a:t>now follows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									□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</a:t>
                </a:r>
                <a:r>
                  <a:rPr lang="en-US" dirty="0" smtClean="0"/>
                  <a:t>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1) Consider the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4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a) You were asked to use the definitions of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” and of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”, to </a:t>
                </a:r>
                <a:r>
                  <a:rPr lang="en-US" sz="3600" dirty="0"/>
                  <a:t>prove that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</a:t>
                </a:r>
                <a:r>
                  <a:rPr lang="en-US" dirty="0" smtClean="0"/>
                  <a:t>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:r>
                  <a:rPr lang="en-US" dirty="0"/>
                  <a:t>the question asks us to </a:t>
                </a:r>
                <a:r>
                  <a:rPr lang="en-US" dirty="0" smtClean="0"/>
                  <a:t>utilize the </a:t>
                </a:r>
                <a:r>
                  <a:rPr lang="en-US" dirty="0"/>
                  <a:t>definitions of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and of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</a:t>
                </a:r>
                <a:r>
                  <a:rPr lang="en-US" dirty="0" smtClean="0"/>
                  <a:t>; then we use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 smtClean="0"/>
                  <a:t>’s Equivalent Definition</a:t>
                </a:r>
                <a:r>
                  <a:rPr lang="en-US" dirty="0" smtClean="0"/>
                  <a:t>:</a:t>
                </a:r>
              </a:p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, and that </a:t>
                </a:r>
                <a:r>
                  <a:rPr lang="en-US" sz="2000" i="1" dirty="0" smtClean="0"/>
                  <a:t>f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g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are asymptotically </a:t>
                </a:r>
                <a:r>
                  <a:rPr lang="en-US" sz="2000" dirty="0"/>
                  <a:t>positive.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if and only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Prove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such </a:t>
                </a:r>
                <a:r>
                  <a:rPr lang="en-US" sz="1600" dirty="0" smtClean="0"/>
                  <a:t>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dirty="0" smtClean="0"/>
                  <a:t>Prove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Claim 1: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+1∈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700" dirty="0" smtClean="0"/>
                  <a:t> is true</a:t>
                </a:r>
                <a:r>
                  <a:rPr lang="en-US" sz="1700" dirty="0"/>
                  <a:t>. Thus</a:t>
                </a:r>
                <a:r>
                  <a:rPr lang="en-US" sz="17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+1≤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dirty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1600" dirty="0" smtClean="0">
                    <a:latin typeface="Cambria Math" panose="02040503050406030204" pitchFamily="18" charset="0"/>
                  </a:rPr>
                  <a:t>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i="1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≤4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dirty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</a:rPr>
                  <a:t> 1, only when n&gt;0)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6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</a:rPr>
                  <a:t>(See Q1A - f in O(g).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xlsx for visualization)</a:t>
                </a:r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Therefore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 smtClean="0"/>
                  <a:t> (since n&gt;0)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700" dirty="0"/>
                  <a:t>Since n was arbitrarily chosen from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/>
                  <a:t>, it follows that </a:t>
                </a: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pt-BR" sz="16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+1≤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7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 smtClean="0"/>
                  <a:t>.</a:t>
                </a:r>
                <a:endParaRPr lang="en-US" sz="17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Prove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Claim 1: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+1∈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It </a:t>
                </a:r>
                <a:r>
                  <a:rPr lang="en-US" dirty="0"/>
                  <a:t>follows by the definition of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                                   □</a:t>
                </a:r>
                <a:endParaRPr lang="en-US" sz="17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Prove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Prove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Claim 2: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then: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+1≥4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	(Since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		(Since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mtClean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n was arbitrarily chosen from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it follows that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pt-BR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+1≥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Prove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Question 1.a: </a:t>
                </a:r>
                <a:r>
                  <a:rPr lang="en-US" b="0" dirty="0"/>
                  <a:t>prove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Claim 2: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</a:t>
                </a:r>
                <a:r>
                  <a:rPr lang="en-US" dirty="0"/>
                  <a:t>follows by the 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                                  □</a:t>
                </a:r>
                <a:endParaRPr lang="en-US" sz="17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Background:</a:t>
                </a:r>
                <a:br>
                  <a:rPr lang="en-US" sz="3200" dirty="0" smtClean="0"/>
                </a:br>
                <a:r>
                  <a:rPr lang="en-US" sz="1800" dirty="0" smtClean="0"/>
                  <a:t>To prove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we need to: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Prove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Show that there exist 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1632</TotalTime>
  <Words>535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Century Gothic</vt:lpstr>
      <vt:lpstr>Wingdings</vt:lpstr>
      <vt:lpstr>Wingdings 2</vt:lpstr>
      <vt:lpstr>Quotable</vt:lpstr>
      <vt:lpstr>CPSC331 - Spring 2019  Tutorial 07</vt:lpstr>
      <vt:lpstr>Question 1.a: prove that f∈Θ(g)</vt:lpstr>
      <vt:lpstr>Question 1.a: prove that f∈Θ(g)</vt:lpstr>
      <vt:lpstr>Question 1.a: prove that f∈Θ(g)</vt:lpstr>
      <vt:lpstr>Question 1.a: prove that f∈Θ(g)</vt:lpstr>
      <vt:lpstr>Question 1.a: prove that f∈Θ(g)</vt:lpstr>
      <vt:lpstr>Question 1.a: prove that f∈Θ(g)</vt:lpstr>
      <vt:lpstr>Question 1.a: prove that f∈Θ(g)</vt:lpstr>
      <vt:lpstr>Question 1.a: prove that f∈Θ(g)</vt:lpstr>
      <vt:lpstr>Question 1.a: prove that f∈Θ(g)</vt:lpstr>
      <vt:lpstr>Question 1.b: limit test to prove that f∈Θ(g)</vt:lpstr>
      <vt:lpstr>Question 1.b: limit test to prove that f∈Θ(g)</vt:lpstr>
      <vt:lpstr>Question 1.b: limit test to prove that f∈Θ(g)</vt:lpstr>
      <vt:lpstr>Question 2: Prove  if f∈O(g) and g∈O(h) then f∈O(h)</vt:lpstr>
      <vt:lpstr>Question 2: Prove  if f∈O(g) and g∈O(h) then f∈O(h)</vt:lpstr>
      <vt:lpstr>Question 2: Prove  if f∈O(g) and g∈O(h) then f∈O(h)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80</cp:revision>
  <dcterms:created xsi:type="dcterms:W3CDTF">2019-05-12T19:34:36Z</dcterms:created>
  <dcterms:modified xsi:type="dcterms:W3CDTF">2019-05-23T15:36:52Z</dcterms:modified>
</cp:coreProperties>
</file>