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9"/>
  </p:notesMasterIdLst>
  <p:sldIdLst>
    <p:sldId id="256" r:id="rId2"/>
    <p:sldId id="260" r:id="rId3"/>
    <p:sldId id="319" r:id="rId4"/>
    <p:sldId id="320" r:id="rId5"/>
    <p:sldId id="321" r:id="rId6"/>
    <p:sldId id="322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3" r:id="rId25"/>
    <p:sldId id="341" r:id="rId26"/>
    <p:sldId id="342" r:id="rId27"/>
    <p:sldId id="34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Basis: we consider </a:t>
            </a:r>
            <a:r>
              <a:rPr lang="en-US" dirty="0"/>
              <a:t>the case that the subtree with root x has size </a:t>
            </a:r>
            <a:r>
              <a:rPr lang="en-US" dirty="0" smtClean="0"/>
              <a:t>0 </a:t>
            </a:r>
          </a:p>
          <a:p>
            <a:pPr lvl="1"/>
            <a:r>
              <a:rPr lang="en-US" dirty="0" smtClean="0"/>
              <a:t>i.e. node </a:t>
            </a:r>
            <a:r>
              <a:rPr lang="en-US" dirty="0"/>
              <a:t>x </a:t>
            </a:r>
            <a:r>
              <a:rPr lang="en-US" dirty="0" smtClean="0"/>
              <a:t>is null </a:t>
            </a:r>
          </a:p>
          <a:p>
            <a:r>
              <a:rPr lang="en-US" dirty="0" smtClean="0"/>
              <a:t>In this case, the subtree </a:t>
            </a:r>
            <a:r>
              <a:rPr lang="en-US" dirty="0"/>
              <a:t>with root </a:t>
            </a:r>
            <a:r>
              <a:rPr lang="en-US" dirty="0" smtClean="0"/>
              <a:t>x </a:t>
            </a:r>
            <a:r>
              <a:rPr lang="en-US" dirty="0"/>
              <a:t>is the empty tree and </a:t>
            </a:r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A should not be changed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by </a:t>
            </a:r>
            <a:r>
              <a:rPr lang="en-US" dirty="0"/>
              <a:t>inspection of the </a:t>
            </a:r>
            <a:r>
              <a:rPr lang="en-US" dirty="0" smtClean="0"/>
              <a:t>code, the </a:t>
            </a:r>
            <a:r>
              <a:rPr lang="en-US" dirty="0"/>
              <a:t>test at line </a:t>
            </a:r>
            <a:r>
              <a:rPr lang="en-US" dirty="0" smtClean="0"/>
              <a:t>1 fails </a:t>
            </a:r>
            <a:r>
              <a:rPr lang="en-US" dirty="0"/>
              <a:t>and the execution ends immediately after that without any </a:t>
            </a:r>
            <a:r>
              <a:rPr lang="en-US" dirty="0" smtClean="0"/>
              <a:t>changes.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proof technique that can be used to prove this claim.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to proved what is needed for the basis.</a:t>
            </a:r>
          </a:p>
          <a:p>
            <a:r>
              <a:rPr lang="en-US" dirty="0"/>
              <a:t>Explanation of how the inductive step is completed. Mention any useful properties of binary search trees and describe how they are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proof technique that can be used to prove this claim.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to proved what is needed for the basis.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Explanation of how the inductive step is completed. Mention any useful properties of binary search trees and describe how they are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Introduce </a:t>
                </a:r>
                <a:r>
                  <a:rPr lang="en-US" dirty="0"/>
                  <a:t>an integer k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 smtClean="0"/>
                  <a:t>Inductive Hypothesis:</a:t>
                </a:r>
                <a:r>
                  <a:rPr lang="en-US" dirty="0" smtClean="0"/>
                  <a:t> the </a:t>
                </a:r>
                <a:r>
                  <a:rPr lang="en-US" dirty="0"/>
                  <a:t>conditions in the claim hold if </a:t>
                </a:r>
                <a:r>
                  <a:rPr lang="en-US" dirty="0" smtClean="0"/>
                  <a:t>the subtree </a:t>
                </a:r>
                <a:r>
                  <a:rPr lang="en-US" dirty="0"/>
                  <a:t>of x has size h for any integer h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b="1" dirty="0" smtClean="0"/>
                  <a:t>Inductive Claim: </a:t>
                </a:r>
                <a:r>
                  <a:rPr lang="en-US" dirty="0" smtClean="0"/>
                  <a:t>the conditions hold if </a:t>
                </a:r>
                <a:r>
                  <a:rPr lang="en-US" dirty="0"/>
                  <a:t>the subtree of x </a:t>
                </a:r>
                <a:r>
                  <a:rPr lang="en-US" dirty="0" smtClean="0"/>
                  <a:t>has size </a:t>
                </a:r>
                <a:r>
                  <a:rPr lang="en-US" dirty="0"/>
                  <a:t>k + 1.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proof technique that can be used to prove this claim.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to proved what is needed for the basis.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the inductive step is completed. Mention any useful properties of binary search trees and describe how they are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proof technique that can be used to prove this claim.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to proved what is needed for the basis.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the inductive step is completed. Mention any useful properties of binary search trees and describe how they are used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Considering </a:t>
                </a:r>
                <a:r>
                  <a:rPr lang="en-US" dirty="0"/>
                  <a:t>the execution of the algorithm when </a:t>
                </a:r>
                <a:r>
                  <a:rPr lang="en-US" dirty="0" smtClean="0"/>
                  <a:t>the subtree </a:t>
                </a:r>
                <a:r>
                  <a:rPr lang="en-US" dirty="0"/>
                  <a:t>with root x has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x is not null. So the </a:t>
                </a:r>
                <a:r>
                  <a:rPr lang="en-US" dirty="0"/>
                  <a:t>subtree </a:t>
                </a:r>
                <a:r>
                  <a:rPr lang="en-US" dirty="0" smtClean="0"/>
                  <a:t>is </a:t>
                </a:r>
                <a:r>
                  <a:rPr lang="en-US" dirty="0"/>
                  <a:t>nonempty and the </a:t>
                </a:r>
                <a:r>
                  <a:rPr lang="en-US" dirty="0" err="1"/>
                  <a:t>ArrayList</a:t>
                </a:r>
                <a:r>
                  <a:rPr lang="en-US" dirty="0"/>
                  <a:t> A </a:t>
                </a:r>
                <a:r>
                  <a:rPr lang="en-US" dirty="0" smtClean="0"/>
                  <a:t>should be </a:t>
                </a:r>
                <a:r>
                  <a:rPr lang="en-US" dirty="0"/>
                  <a:t>changed. </a:t>
                </a:r>
                <a:endParaRPr lang="en-US" dirty="0" smtClean="0"/>
              </a:p>
              <a:p>
                <a:r>
                  <a:rPr lang="en-US" dirty="0" smtClean="0"/>
                  <a:t>One </a:t>
                </a:r>
                <a:r>
                  <a:rPr lang="en-US" dirty="0"/>
                  <a:t>can see by inspection of the code that the test at line 1 </a:t>
                </a:r>
                <a:r>
                  <a:rPr lang="en-US" dirty="0" smtClean="0"/>
                  <a:t>passes, </a:t>
                </a:r>
                <a:r>
                  <a:rPr lang="en-US" dirty="0"/>
                  <a:t>so that the steps at lines 2, 3 and 4 are executed.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proof technique that can be used to prove this claim.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to proved what is needed for the basis.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the inductive step is completed. Mention any useful properties of binary search trees and describe how they are used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follows </a:t>
            </a:r>
            <a:r>
              <a:rPr lang="en-US" dirty="0" smtClean="0"/>
              <a:t>by the Binary </a:t>
            </a:r>
            <a:r>
              <a:rPr lang="en-US" dirty="0"/>
              <a:t>Search Tree </a:t>
            </a:r>
            <a:r>
              <a:rPr lang="en-US" dirty="0" smtClean="0"/>
              <a:t>Invariant Property </a:t>
            </a:r>
            <a:r>
              <a:rPr lang="en-US" dirty="0"/>
              <a:t>#3 that the subtree with root x is also a binary search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It also follows that Property </a:t>
            </a:r>
            <a:r>
              <a:rPr lang="en-US" dirty="0"/>
              <a:t>#2: All of the nodes in the left subtree of the subtree with root </a:t>
            </a:r>
            <a:r>
              <a:rPr lang="en-US" dirty="0" smtClean="0"/>
              <a:t>x store </a:t>
            </a:r>
            <a:r>
              <a:rPr lang="en-US" dirty="0"/>
              <a:t>values that are less than the value stored at x, and all the nodes of the </a:t>
            </a:r>
            <a:r>
              <a:rPr lang="en-US" dirty="0" smtClean="0"/>
              <a:t>right subtree </a:t>
            </a:r>
            <a:r>
              <a:rPr lang="en-US" dirty="0"/>
              <a:t>of the subtree with root x store values that are greater than x.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proof technique that can be used to prove this claim.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to proved what is needed for the basis.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the inductive step is completed. Mention any useful properties of binary search trees and describe how they are used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</a:t>
            </a:r>
            <a:r>
              <a:rPr lang="en-US" dirty="0" smtClean="0"/>
              <a:t>follows that </a:t>
            </a:r>
            <a:r>
              <a:rPr lang="en-US" dirty="0"/>
              <a:t>all the elements stored in the subtree with root x have been added in </a:t>
            </a:r>
            <a:r>
              <a:rPr lang="en-US" dirty="0" smtClean="0"/>
              <a:t>increasing order </a:t>
            </a:r>
            <a:r>
              <a:rPr lang="en-US" dirty="0"/>
              <a:t>if they have been added as follows:</a:t>
            </a:r>
          </a:p>
          <a:p>
            <a:pPr marL="0" indent="0">
              <a:buNone/>
            </a:pPr>
            <a:r>
              <a:rPr lang="en-US" dirty="0"/>
              <a:t>a) First, all the elements stored in the left subtree were added, in increasing order.</a:t>
            </a:r>
          </a:p>
          <a:p>
            <a:pPr marL="0" indent="0">
              <a:buNone/>
            </a:pPr>
            <a:r>
              <a:rPr lang="en-US" dirty="0"/>
              <a:t>b) Then, the element stored at the root (that is, at x) was added.</a:t>
            </a:r>
          </a:p>
          <a:p>
            <a:pPr marL="0" indent="0">
              <a:buNone/>
            </a:pPr>
            <a:r>
              <a:rPr lang="en-US" dirty="0"/>
              <a:t>c) Finally, all the elements stored in the right subtree were added in </a:t>
            </a:r>
            <a:r>
              <a:rPr lang="en-US" dirty="0" smtClean="0"/>
              <a:t>increasing order</a:t>
            </a:r>
            <a:r>
              <a:rPr lang="en-US" dirty="0"/>
              <a:t>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proof technique that can be used to prove this claim.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to proved what is needed for the basis.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the inductive step is completed. Mention any useful properties of binary search trees and describe how they are used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Q1.b: prove that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dirty="0" smtClean="0"/>
                  <a:t>Background</a:t>
                </a:r>
                <a:endParaRPr lang="en-US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Note that the left and right subtrees of the </a:t>
            </a:r>
            <a:r>
              <a:rPr lang="en-US" sz="1200" dirty="0" smtClean="0"/>
              <a:t>subtree with root of x both </a:t>
            </a:r>
            <a:r>
              <a:rPr lang="en-US" sz="1200" dirty="0"/>
              <a:t>have </a:t>
            </a:r>
            <a:r>
              <a:rPr lang="en-US" sz="1200" dirty="0" smtClean="0"/>
              <a:t>sizes that </a:t>
            </a:r>
            <a:r>
              <a:rPr lang="en-US" sz="1200" dirty="0"/>
              <a:t>are strictly </a:t>
            </a:r>
            <a:r>
              <a:rPr lang="en-US" sz="1200" b="1" dirty="0"/>
              <a:t>less than </a:t>
            </a:r>
            <a:r>
              <a:rPr lang="en-US" sz="1200" dirty="0"/>
              <a:t>the size </a:t>
            </a:r>
            <a:r>
              <a:rPr lang="en-US" sz="1200" dirty="0" smtClean="0"/>
              <a:t>of the subtree </a:t>
            </a:r>
            <a:r>
              <a:rPr lang="en-US" sz="1200" dirty="0"/>
              <a:t>with root x.</a:t>
            </a:r>
          </a:p>
          <a:p>
            <a:r>
              <a:rPr lang="en-US" sz="1200" dirty="0" smtClean="0"/>
              <a:t>Therefore, It follows </a:t>
            </a:r>
            <a:r>
              <a:rPr lang="en-US" sz="1200" dirty="0"/>
              <a:t>by the </a:t>
            </a:r>
            <a:r>
              <a:rPr lang="en-US" sz="1200" dirty="0" smtClean="0"/>
              <a:t>IH that </a:t>
            </a:r>
            <a:r>
              <a:rPr lang="en-US" sz="1200" dirty="0"/>
              <a:t>the execution of the step at line </a:t>
            </a:r>
            <a:r>
              <a:rPr lang="en-US" sz="1200" dirty="0" smtClean="0"/>
              <a:t>2 eventually </a:t>
            </a:r>
            <a:r>
              <a:rPr lang="en-US" sz="1200" dirty="0"/>
              <a:t>ends, and all the elements stored in the left subtree </a:t>
            </a:r>
            <a:r>
              <a:rPr lang="en-US" sz="1200" dirty="0" smtClean="0"/>
              <a:t>have been added </a:t>
            </a:r>
            <a:r>
              <a:rPr lang="en-US" sz="1200" dirty="0"/>
              <a:t>to </a:t>
            </a:r>
            <a:r>
              <a:rPr lang="en-US" sz="1200" dirty="0" smtClean="0"/>
              <a:t>A: Part </a:t>
            </a:r>
            <a:r>
              <a:rPr lang="en-US" sz="1200" dirty="0"/>
              <a:t>(a) </a:t>
            </a:r>
            <a:r>
              <a:rPr lang="en-US" sz="1200" dirty="0" smtClean="0"/>
              <a:t>carried </a:t>
            </a:r>
            <a:r>
              <a:rPr lang="en-US" sz="1200" dirty="0"/>
              <a:t>out.</a:t>
            </a:r>
          </a:p>
          <a:p>
            <a:r>
              <a:rPr lang="en-US" sz="1200" dirty="0" smtClean="0"/>
              <a:t>By inspecting the </a:t>
            </a:r>
            <a:r>
              <a:rPr lang="en-US" sz="1200" dirty="0"/>
              <a:t>code </a:t>
            </a:r>
            <a:r>
              <a:rPr lang="en-US" sz="1200" dirty="0" smtClean="0"/>
              <a:t>the </a:t>
            </a:r>
            <a:r>
              <a:rPr lang="en-US" sz="1200" dirty="0"/>
              <a:t>execution of the step at line </a:t>
            </a:r>
            <a:r>
              <a:rPr lang="en-US" sz="1200" dirty="0" smtClean="0"/>
              <a:t>3 also </a:t>
            </a:r>
            <a:r>
              <a:rPr lang="en-US" sz="1200" dirty="0"/>
              <a:t>eventually ends, and the element stored at x has been added to A: Part (b</a:t>
            </a:r>
            <a:r>
              <a:rPr lang="en-US" sz="1200" dirty="0" smtClean="0"/>
              <a:t>) carried </a:t>
            </a:r>
            <a:r>
              <a:rPr lang="en-US" sz="1200" dirty="0"/>
              <a:t>out.</a:t>
            </a:r>
          </a:p>
          <a:p>
            <a:r>
              <a:rPr lang="en-US" sz="1200" dirty="0" smtClean="0"/>
              <a:t>It </a:t>
            </a:r>
            <a:r>
              <a:rPr lang="en-US" sz="1200" dirty="0"/>
              <a:t>also follows by the </a:t>
            </a:r>
            <a:r>
              <a:rPr lang="en-US" sz="1200" dirty="0" smtClean="0"/>
              <a:t>IH that </a:t>
            </a:r>
            <a:r>
              <a:rPr lang="en-US" sz="1200" dirty="0"/>
              <a:t>the execution of the step at line </a:t>
            </a:r>
            <a:r>
              <a:rPr lang="en-US" sz="1200" dirty="0" smtClean="0"/>
              <a:t>4 eventually </a:t>
            </a:r>
            <a:r>
              <a:rPr lang="en-US" sz="1200" dirty="0"/>
              <a:t>ends, and all the elements stored in the right subtree </a:t>
            </a:r>
            <a:r>
              <a:rPr lang="en-US" sz="1200" dirty="0" smtClean="0"/>
              <a:t>have </a:t>
            </a:r>
            <a:r>
              <a:rPr lang="en-US" sz="1200" dirty="0"/>
              <a:t>been added to A: Part (c) </a:t>
            </a:r>
            <a:r>
              <a:rPr lang="en-US" sz="1200" dirty="0" smtClean="0"/>
              <a:t>carried </a:t>
            </a:r>
            <a:r>
              <a:rPr lang="en-US" sz="1200" dirty="0"/>
              <a:t>out.</a:t>
            </a:r>
          </a:p>
          <a:p>
            <a:r>
              <a:rPr lang="en-US" sz="1200" dirty="0"/>
              <a:t>The computation now </a:t>
            </a:r>
            <a:r>
              <a:rPr lang="en-US" sz="1200" dirty="0" smtClean="0"/>
              <a:t>ends, </a:t>
            </a:r>
            <a:r>
              <a:rPr lang="en-US" sz="1200" dirty="0"/>
              <a:t>and all the elements stored in the subtree with root </a:t>
            </a:r>
            <a:r>
              <a:rPr lang="en-US" sz="1200" dirty="0" smtClean="0"/>
              <a:t>x have </a:t>
            </a:r>
            <a:r>
              <a:rPr lang="en-US" sz="1200" dirty="0"/>
              <a:t>been added to A as needed to complete the Inductive Step and complete </a:t>
            </a:r>
            <a:r>
              <a:rPr lang="en-US" sz="1200" dirty="0" smtClean="0"/>
              <a:t>the proof.</a:t>
            </a:r>
            <a:r>
              <a:rPr lang="en-US" sz="1200" dirty="0"/>
              <a:t>	 </a:t>
            </a:r>
            <a:r>
              <a:rPr lang="en-US" sz="1200" dirty="0" smtClean="0"/>
              <a:t>     □</a:t>
            </a:r>
            <a:endParaRPr lang="en-US" sz="12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proof technique that can be used to prove this claim.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to proved what is needed for the basis.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Explanation of how the inductive step is completed. Mention any useful properties of binary search trees and describe how they are used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Q1.b: </a:t>
                </a:r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the number of steps used by this algorithm </a:t>
                </a:r>
                <a:r>
                  <a:rPr lang="en-US" dirty="0"/>
                  <a:t>when the subtree </a:t>
                </a:r>
                <a:r>
                  <a:rPr lang="en-US" dirty="0" smtClean="0"/>
                  <a:t>with root </a:t>
                </a:r>
                <a:r>
                  <a:rPr lang="en-US" dirty="0"/>
                  <a:t>x has size </a:t>
                </a:r>
                <a:r>
                  <a:rPr lang="en-US" dirty="0" smtClean="0"/>
                  <a:t>n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:r>
                  <a:rPr lang="en-US" dirty="0"/>
                  <a:t>the left subtree has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some integer k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and the </a:t>
                </a:r>
                <a:r>
                  <a:rPr lang="en-US" dirty="0"/>
                  <a:t>right subtree has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This can </a:t>
                </a:r>
                <a:r>
                  <a:rPr lang="en-US" dirty="0"/>
                  <a:t>be used to establish that, for every non-negative integer 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+4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Use </a:t>
                </a:r>
                <a:r>
                  <a:rPr lang="en-US" dirty="0"/>
                  <a:t>this to prove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for every non-negative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Q1.b: prove that 𝑇(𝑛</a:t>
            </a:r>
            <a:r>
              <a:rPr lang="en-US" sz="3200" dirty="0" smtClean="0"/>
              <a:t>) ≤ 5</a:t>
            </a:r>
            <a:r>
              <a:rPr lang="en-US" sz="3200" dirty="0"/>
              <a:t>𝑛 + </a:t>
            </a:r>
            <a:r>
              <a:rPr lang="en-US" sz="3200" dirty="0" smtClean="0"/>
              <a:t>1</a:t>
            </a:r>
            <a:br>
              <a:rPr lang="en-US" sz="3200" dirty="0" smtClean="0"/>
            </a:b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Algorithm: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private  void  </a:t>
            </a:r>
            <a:r>
              <a:rPr lang="en-US" dirty="0" err="1"/>
              <a:t>addToArray</a:t>
            </a:r>
            <a:r>
              <a:rPr lang="en-US" dirty="0"/>
              <a:t>(</a:t>
            </a:r>
            <a:r>
              <a:rPr lang="en-US" sz="1200" dirty="0" err="1"/>
              <a:t>BSTNode</a:t>
            </a:r>
            <a:r>
              <a:rPr lang="en-US" sz="1200" dirty="0"/>
              <a:t>  x,  </a:t>
            </a:r>
            <a:r>
              <a:rPr lang="en-US" sz="1200" dirty="0" err="1"/>
              <a:t>ArrayList</a:t>
            </a:r>
            <a:r>
              <a:rPr lang="en-US" sz="1200" dirty="0"/>
              <a:t>&lt;E&gt;  A</a:t>
            </a:r>
            <a:r>
              <a:rPr lang="en-US" dirty="0"/>
              <a:t>)  {</a:t>
            </a:r>
          </a:p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 	if (x != null) {</a:t>
            </a:r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		</a:t>
            </a:r>
            <a:r>
              <a:rPr lang="en-US" dirty="0" err="1"/>
              <a:t>addToArray</a:t>
            </a:r>
            <a:r>
              <a:rPr lang="en-US" dirty="0"/>
              <a:t>(</a:t>
            </a:r>
            <a:r>
              <a:rPr lang="en-US" dirty="0" err="1"/>
              <a:t>x.left</a:t>
            </a:r>
            <a:r>
              <a:rPr lang="en-US" dirty="0"/>
              <a:t>,  A);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dirty="0"/>
              <a:t>		</a:t>
            </a:r>
            <a:r>
              <a:rPr lang="en-US" dirty="0" err="1"/>
              <a:t>A.add</a:t>
            </a:r>
            <a:r>
              <a:rPr lang="en-US" dirty="0"/>
              <a:t>(</a:t>
            </a:r>
            <a:r>
              <a:rPr lang="en-US" dirty="0" err="1"/>
              <a:t>x.element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		</a:t>
            </a:r>
            <a:r>
              <a:rPr lang="en-US" dirty="0" err="1"/>
              <a:t>addToArray</a:t>
            </a:r>
            <a:r>
              <a:rPr lang="en-US" dirty="0"/>
              <a:t>(</a:t>
            </a:r>
            <a:r>
              <a:rPr lang="en-US" dirty="0" err="1"/>
              <a:t>x.right</a:t>
            </a:r>
            <a:r>
              <a:rPr lang="en-US" dirty="0"/>
              <a:t>,  A);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3200" dirty="0"/>
              <a:t>Proof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 2" charset="2"/>
              <a:buAutoNum type="arabicPeriod"/>
            </a:pPr>
            <a:r>
              <a:rPr lang="en-US" dirty="0"/>
              <a:t>Basis</a:t>
            </a:r>
          </a:p>
          <a:p>
            <a:pPr>
              <a:buFont typeface="Wingdings 2" charset="2"/>
              <a:buAutoNum type="arabicPeriod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Inductive Claim</a:t>
            </a:r>
          </a:p>
          <a:p>
            <a:pPr>
              <a:buFont typeface="Wingdings 2" charset="2"/>
              <a:buAutoNum type="arabicPeriod"/>
            </a:pPr>
            <a:r>
              <a:rPr lang="en-US" dirty="0"/>
              <a:t>Proof Steps</a:t>
            </a:r>
          </a:p>
          <a:p>
            <a:pPr>
              <a:buFont typeface="Wingdings 2" charset="2"/>
              <a:buAutoNum type="arabicPeriod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Q1.a</a:t>
            </a:r>
            <a:r>
              <a:rPr lang="en-US" dirty="0"/>
              <a:t>: Sketch a </a:t>
            </a:r>
            <a:r>
              <a:rPr lang="en-US" dirty="0" smtClean="0"/>
              <a:t>proof of correctness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(a) Sketch a proof (not a complete proof) that the </a:t>
            </a:r>
            <a:r>
              <a:rPr lang="en-US" dirty="0" err="1"/>
              <a:t>addToArray</a:t>
            </a:r>
            <a:r>
              <a:rPr lang="en-US" dirty="0"/>
              <a:t> </a:t>
            </a:r>
            <a:r>
              <a:rPr lang="en-US" dirty="0" smtClean="0"/>
              <a:t>algorithm </a:t>
            </a:r>
            <a:r>
              <a:rPr lang="en-US" dirty="0"/>
              <a:t>solves the problem it is supposed to. Your answer should include each of the following:</a:t>
            </a:r>
          </a:p>
          <a:p>
            <a:r>
              <a:rPr lang="en-US" dirty="0" smtClean="0"/>
              <a:t>The </a:t>
            </a:r>
            <a:r>
              <a:rPr lang="en-US" dirty="0"/>
              <a:t>claim about </a:t>
            </a:r>
            <a:r>
              <a:rPr lang="en-US" dirty="0" err="1"/>
              <a:t>addToArray</a:t>
            </a:r>
            <a:r>
              <a:rPr lang="en-US" dirty="0"/>
              <a:t> that should be established.</a:t>
            </a:r>
          </a:p>
          <a:p>
            <a:r>
              <a:rPr lang="en-US" dirty="0" smtClean="0"/>
              <a:t>The </a:t>
            </a:r>
            <a:r>
              <a:rPr lang="en-US" dirty="0"/>
              <a:t>proof technique that can be used to prove this claim.</a:t>
            </a:r>
          </a:p>
          <a:p>
            <a:r>
              <a:rPr lang="en-US" dirty="0" smtClean="0"/>
              <a:t>Explanation </a:t>
            </a:r>
            <a:r>
              <a:rPr lang="en-US" dirty="0"/>
              <a:t>of how to </a:t>
            </a:r>
            <a:r>
              <a:rPr lang="en-US" dirty="0" smtClean="0"/>
              <a:t>prove </a:t>
            </a:r>
            <a:r>
              <a:rPr lang="en-US" dirty="0"/>
              <a:t>what is needed for the basis.</a:t>
            </a:r>
          </a:p>
          <a:p>
            <a:r>
              <a:rPr lang="en-US" dirty="0" smtClean="0"/>
              <a:t>Explanation </a:t>
            </a:r>
            <a:r>
              <a:rPr lang="en-US" dirty="0"/>
              <a:t>of how the inductive step is completed. Mention any useful properties of binary search trees and describe how they are used.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You may assume that the “Binary Search Tree Invariant” (given in Lecture #9) is satisfied when any execution of the </a:t>
            </a:r>
            <a:r>
              <a:rPr lang="en-US" dirty="0" err="1"/>
              <a:t>addToArray</a:t>
            </a:r>
            <a:r>
              <a:rPr lang="en-US" dirty="0"/>
              <a:t> method begins.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Q1.b: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Claim: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function satisfying the recurrence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for every non-negative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Proof by </a:t>
                </a:r>
                <a:r>
                  <a:rPr lang="en-US" dirty="0"/>
                  <a:t>induction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b="1" dirty="0"/>
                  <a:t>strong form of mathematical induction</a:t>
                </a:r>
                <a:r>
                  <a:rPr lang="en-US" dirty="0"/>
                  <a:t> will be </a:t>
                </a:r>
                <a:r>
                  <a:rPr lang="en-US" dirty="0" smtClean="0"/>
                  <a:t>used.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3200" dirty="0"/>
              <a:t>Proof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 2" charset="2"/>
              <a:buAutoNum type="arabicPeriod"/>
            </a:pPr>
            <a:r>
              <a:rPr lang="en-US" dirty="0"/>
              <a:t>Basis</a:t>
            </a:r>
          </a:p>
          <a:p>
            <a:pPr>
              <a:buFont typeface="Wingdings 2" charset="2"/>
              <a:buAutoNum type="arabicPeriod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Inductive Claim</a:t>
            </a:r>
          </a:p>
          <a:p>
            <a:pPr>
              <a:buFont typeface="Wingdings 2" charset="2"/>
              <a:buAutoNum type="arabicPeriod"/>
            </a:pPr>
            <a:r>
              <a:rPr lang="en-US" dirty="0"/>
              <a:t>Proof Steps</a:t>
            </a:r>
          </a:p>
          <a:p>
            <a:pPr>
              <a:buFont typeface="Wingdings 2" charset="2"/>
              <a:buAutoNum type="arabicPeriod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Q1.b: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3200" dirty="0"/>
              <a:t>Proof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Inductive Claim</a:t>
            </a:r>
          </a:p>
          <a:p>
            <a:pPr>
              <a:buFont typeface="Wingdings 2" charset="2"/>
              <a:buAutoNum type="arabicPeriod" startAt="2"/>
            </a:pPr>
            <a:r>
              <a:rPr lang="en-US" dirty="0"/>
              <a:t>Proof Steps</a:t>
            </a:r>
          </a:p>
          <a:p>
            <a:pPr>
              <a:buFont typeface="Wingdings 2" charset="2"/>
              <a:buAutoNum type="arabicPeriod" startAt="2"/>
            </a:pPr>
            <a:r>
              <a:rPr lang="en-US" dirty="0"/>
              <a:t>Proof </a:t>
            </a:r>
            <a:r>
              <a:rPr lang="en-US" dirty="0" smtClean="0"/>
              <a:t>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Q1.b: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Basis:</a:t>
                </a:r>
                <a:r>
                  <a:rPr lang="en-US" dirty="0" smtClean="0"/>
                  <a:t> Suppose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 smtClean="0"/>
                  <a:t>				(since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					(by the recurrence)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			(</a:t>
                </a: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establishing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in this </a:t>
                </a:r>
                <a:r>
                  <a:rPr lang="en-US" dirty="0" smtClean="0"/>
                  <a:t>case.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3200" dirty="0"/>
              <a:t>Proof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Inductive Claim</a:t>
            </a:r>
          </a:p>
          <a:p>
            <a:pPr>
              <a:buFont typeface="Wingdings 2" charset="2"/>
              <a:buAutoNum type="arabicPeriod" startAt="2"/>
            </a:pPr>
            <a:r>
              <a:rPr lang="en-US" dirty="0"/>
              <a:t>Proof Steps</a:t>
            </a:r>
          </a:p>
          <a:p>
            <a:pPr>
              <a:buFont typeface="Wingdings 2" charset="2"/>
              <a:buAutoNum type="arabicPeriod" startAt="2"/>
            </a:pPr>
            <a:r>
              <a:rPr lang="en-US" dirty="0"/>
              <a:t>Proof Closure</a:t>
            </a:r>
          </a:p>
        </p:txBody>
      </p:sp>
    </p:spTree>
    <p:extLst>
      <p:ext uri="{BB962C8B-B14F-4D97-AF65-F5344CB8AC3E}">
        <p14:creationId xmlns:p14="http://schemas.microsoft.com/office/powerpoint/2010/main" val="77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Q1.b: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3200" dirty="0"/>
              <a:t>Proof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Inductive Claim</a:t>
            </a:r>
          </a:p>
          <a:p>
            <a:pPr>
              <a:buFont typeface="+mj-lt"/>
              <a:buAutoNum type="arabicPeriod" startAt="3"/>
            </a:pPr>
            <a:r>
              <a:rPr lang="en-US" dirty="0"/>
              <a:t>Proof Steps</a:t>
            </a:r>
          </a:p>
          <a:p>
            <a:pPr>
              <a:buFont typeface="Wingdings 2" charset="2"/>
              <a:buAutoNum type="arabicPeriod" startAt="3"/>
            </a:pPr>
            <a:r>
              <a:rPr lang="en-US" dirty="0"/>
              <a:t>Proof Closure</a:t>
            </a:r>
          </a:p>
        </p:txBody>
      </p:sp>
    </p:spTree>
    <p:extLst>
      <p:ext uri="{BB962C8B-B14F-4D97-AF65-F5344CB8AC3E}">
        <p14:creationId xmlns:p14="http://schemas.microsoft.com/office/powerpoint/2010/main" val="27651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Q1.b: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Inductive Step: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an integer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b="1" dirty="0" smtClean="0"/>
                  <a:t>Inductive Hypothesis: </a:t>
                </a:r>
                <a:r>
                  <a:rPr lang="en-US" dirty="0" smtClean="0"/>
                  <a:t>Assume </a:t>
                </a: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satisfies the </a:t>
                </a:r>
                <a:r>
                  <a:rPr lang="en-US" dirty="0" smtClean="0"/>
                  <a:t>recurrence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every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Inductive Claim: </a:t>
                </a:r>
                <a:r>
                  <a:rPr lang="en-US" dirty="0" smtClean="0"/>
                  <a:t>We show </a:t>
                </a: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satisfies the recurrence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+1)≤5(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+1)+1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3200" dirty="0"/>
              <a:t>Proof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Proof Closure</a:t>
            </a:r>
          </a:p>
        </p:txBody>
      </p:sp>
    </p:spTree>
    <p:extLst>
      <p:ext uri="{BB962C8B-B14F-4D97-AF65-F5344CB8AC3E}">
        <p14:creationId xmlns:p14="http://schemas.microsoft.com/office/powerpoint/2010/main" val="17992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Q1.b: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Proof: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…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+1)≤5(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+1)+1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+1≥1</m:t>
                    </m:r>
                  </m:oMath>
                </a14:m>
                <a:r>
                  <a:rPr lang="en-US" dirty="0"/>
                  <a:t>, and it follows by this recurrence </a:t>
                </a:r>
                <a:r>
                  <a:rPr lang="en-US" dirty="0" smtClean="0"/>
                  <a:t>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by IH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+1+5(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)+1+4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by IH </a:t>
                </a: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an integer between 0 and </a:t>
                </a:r>
                <a:r>
                  <a:rPr lang="en-US" dirty="0" smtClean="0"/>
                  <a:t>h </a:t>
                </a:r>
                <a:r>
                  <a:rPr lang="en-US" dirty="0"/>
                  <a:t>(inclusive)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3200" dirty="0"/>
              <a:t>Proof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Inductive </a:t>
            </a:r>
            <a:r>
              <a:rPr lang="en-US" dirty="0"/>
              <a:t>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Proof Closure</a:t>
            </a:r>
          </a:p>
        </p:txBody>
      </p:sp>
    </p:spTree>
    <p:extLst>
      <p:ext uri="{BB962C8B-B14F-4D97-AF65-F5344CB8AC3E}">
        <p14:creationId xmlns:p14="http://schemas.microsoft.com/office/powerpoint/2010/main" val="39637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Q1.b: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Proof: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…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+1)≤5(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+1)+1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+1+5(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)+1+4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by IH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an integer between 0 and h (inclusive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3200" dirty="0"/>
              <a:t>Proof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Inductive </a:t>
            </a:r>
            <a:r>
              <a:rPr lang="en-US" dirty="0"/>
              <a:t>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Proof Steps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Proof Closure</a:t>
            </a:r>
          </a:p>
        </p:txBody>
      </p:sp>
    </p:spTree>
    <p:extLst>
      <p:ext uri="{BB962C8B-B14F-4D97-AF65-F5344CB8AC3E}">
        <p14:creationId xmlns:p14="http://schemas.microsoft.com/office/powerpoint/2010/main" val="8702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Q1.b: prove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required to establish the Inductive Claim and complete the proof</a:t>
            </a:r>
            <a:r>
              <a:rPr lang="en-US" dirty="0" smtClean="0"/>
              <a:t>.				 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3200" dirty="0"/>
              <a:t>Proof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Inductive </a:t>
            </a:r>
            <a:r>
              <a:rPr lang="en-US" dirty="0"/>
              <a:t>Step: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Inductive Claim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Proof Steps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Proof Closure</a:t>
            </a:r>
          </a:p>
        </p:txBody>
      </p:sp>
    </p:spTree>
    <p:extLst>
      <p:ext uri="{BB962C8B-B14F-4D97-AF65-F5344CB8AC3E}">
        <p14:creationId xmlns:p14="http://schemas.microsoft.com/office/powerpoint/2010/main" val="34076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</a:t>
            </a:r>
            <a:r>
              <a:rPr lang="en-US" sz="3200" dirty="0" smtClean="0"/>
              <a:t>correctness</a:t>
            </a:r>
            <a:br>
              <a:rPr lang="en-US" sz="3200" dirty="0" smtClean="0"/>
            </a:b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Algorithm: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private  void  </a:t>
            </a:r>
            <a:r>
              <a:rPr lang="en-US" dirty="0" err="1"/>
              <a:t>addToArray</a:t>
            </a:r>
            <a:r>
              <a:rPr lang="en-US" dirty="0"/>
              <a:t>(</a:t>
            </a:r>
            <a:r>
              <a:rPr lang="en-US" sz="1200" dirty="0" err="1"/>
              <a:t>BSTNode</a:t>
            </a:r>
            <a:r>
              <a:rPr lang="en-US" sz="1200" dirty="0"/>
              <a:t>  x,  </a:t>
            </a:r>
            <a:r>
              <a:rPr lang="en-US" sz="1200" dirty="0" err="1"/>
              <a:t>ArrayList</a:t>
            </a:r>
            <a:r>
              <a:rPr lang="en-US" sz="1200" dirty="0"/>
              <a:t>&lt;E&gt;  A</a:t>
            </a:r>
            <a:r>
              <a:rPr lang="en-US" dirty="0"/>
              <a:t>)  {</a:t>
            </a:r>
          </a:p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 	if (x != null) {</a:t>
            </a:r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		</a:t>
            </a:r>
            <a:r>
              <a:rPr lang="en-US" dirty="0" err="1"/>
              <a:t>addToArray</a:t>
            </a:r>
            <a:r>
              <a:rPr lang="en-US" dirty="0"/>
              <a:t>(</a:t>
            </a:r>
            <a:r>
              <a:rPr lang="en-US" dirty="0" err="1"/>
              <a:t>x.left</a:t>
            </a:r>
            <a:r>
              <a:rPr lang="en-US" dirty="0"/>
              <a:t>,  A);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dirty="0"/>
              <a:t>		</a:t>
            </a:r>
            <a:r>
              <a:rPr lang="en-US" dirty="0" err="1"/>
              <a:t>A.add</a:t>
            </a:r>
            <a:r>
              <a:rPr lang="en-US" dirty="0"/>
              <a:t>(</a:t>
            </a:r>
            <a:r>
              <a:rPr lang="en-US" dirty="0" err="1"/>
              <a:t>x.element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		</a:t>
            </a:r>
            <a:r>
              <a:rPr lang="en-US" dirty="0" err="1"/>
              <a:t>addToArray</a:t>
            </a:r>
            <a:r>
              <a:rPr lang="en-US" dirty="0"/>
              <a:t>(</a:t>
            </a:r>
            <a:r>
              <a:rPr lang="en-US" dirty="0" err="1"/>
              <a:t>x.right</a:t>
            </a:r>
            <a:r>
              <a:rPr lang="en-US" dirty="0"/>
              <a:t>,  A);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800" dirty="0"/>
              <a:t>Binary Search Tree </a:t>
            </a:r>
            <a:r>
              <a:rPr lang="en-US" sz="2800" dirty="0" smtClean="0"/>
              <a:t>Invariant:</a:t>
            </a:r>
            <a:endParaRPr lang="en-US" sz="2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is a binary tree whose nodes each store </a:t>
            </a:r>
            <a:r>
              <a:rPr lang="en-US" dirty="0" smtClean="0"/>
              <a:t>distinct values </a:t>
            </a:r>
            <a:r>
              <a:rPr lang="en-US" dirty="0"/>
              <a:t>belonging to a set E that has a total order. The </a:t>
            </a:r>
            <a:r>
              <a:rPr lang="en-US" dirty="0" smtClean="0"/>
              <a:t>finite set </a:t>
            </a:r>
            <a:r>
              <a:rPr lang="en-US" dirty="0"/>
              <a:t>represented is the set of values stored at nodes.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this binary search tree is not empty then every </a:t>
            </a:r>
            <a:r>
              <a:rPr lang="en-US" dirty="0" smtClean="0"/>
              <a:t>value stored </a:t>
            </a:r>
            <a:r>
              <a:rPr lang="en-US" dirty="0"/>
              <a:t>in the left subtree of the root is </a:t>
            </a:r>
            <a:r>
              <a:rPr lang="en-US" b="1" dirty="0"/>
              <a:t>less than </a:t>
            </a:r>
            <a:r>
              <a:rPr lang="en-US" dirty="0"/>
              <a:t>the </a:t>
            </a:r>
            <a:r>
              <a:rPr lang="en-US" dirty="0" smtClean="0"/>
              <a:t>value stored </a:t>
            </a:r>
            <a:r>
              <a:rPr lang="en-US" dirty="0"/>
              <a:t>at the root, and every value stored in the </a:t>
            </a:r>
            <a:r>
              <a:rPr lang="en-US" dirty="0" smtClean="0"/>
              <a:t>right subtree </a:t>
            </a:r>
            <a:r>
              <a:rPr lang="en-US" dirty="0"/>
              <a:t>is </a:t>
            </a:r>
            <a:r>
              <a:rPr lang="en-US" b="1" dirty="0"/>
              <a:t>greater than </a:t>
            </a:r>
            <a:r>
              <a:rPr lang="en-US" dirty="0"/>
              <a:t>the value stored at the root.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this binary search tree is not empty then the left and </a:t>
            </a:r>
            <a:r>
              <a:rPr lang="en-US" dirty="0" smtClean="0"/>
              <a:t>right subtrees </a:t>
            </a:r>
            <a:r>
              <a:rPr lang="en-US" dirty="0"/>
              <a:t>are also binary search trees (so that, in </a:t>
            </a:r>
            <a:r>
              <a:rPr lang="en-US" dirty="0" smtClean="0"/>
              <a:t>particular, they </a:t>
            </a:r>
            <a:r>
              <a:rPr lang="en-US" dirty="0"/>
              <a:t>and their subtrees also satisfy this “Binary </a:t>
            </a:r>
            <a:r>
              <a:rPr lang="en-US" dirty="0" smtClean="0"/>
              <a:t>Search Tree </a:t>
            </a:r>
            <a:r>
              <a:rPr lang="en-US" dirty="0"/>
              <a:t>Invariant”).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/>
              <a:t>Background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outline: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 smtClean="0"/>
              <a:t>Basis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Inductive Step: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Inductive Hypothesis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Inductive Claim</a:t>
            </a:r>
          </a:p>
          <a:p>
            <a:pPr>
              <a:buAutoNum type="arabicPeriod"/>
            </a:pPr>
            <a:r>
              <a:rPr lang="en-US" dirty="0"/>
              <a:t>Proof Steps</a:t>
            </a:r>
          </a:p>
          <a:p>
            <a:pPr>
              <a:buAutoNum type="arabicPeriod"/>
            </a:pPr>
            <a:r>
              <a:rPr lang="en-US" dirty="0"/>
              <a:t>Proof Closure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A recursive algorithm is correct if: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precondition is satisfied and algorithm is executed, then: </a:t>
            </a:r>
          </a:p>
          <a:p>
            <a:r>
              <a:rPr lang="en-US" dirty="0"/>
              <a:t>eventually the execution ends, and</a:t>
            </a:r>
          </a:p>
          <a:p>
            <a:r>
              <a:rPr lang="en-US" dirty="0" err="1"/>
              <a:t>postcondition</a:t>
            </a:r>
            <a:r>
              <a:rPr lang="en-US" dirty="0"/>
              <a:t> is satisfied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r>
              <a:rPr lang="en-US" dirty="0"/>
              <a:t>The proof technique that can be used to prove this claim.</a:t>
            </a:r>
          </a:p>
          <a:p>
            <a:r>
              <a:rPr lang="en-US" dirty="0"/>
              <a:t>Explanation of how to proved what is needed for the basis.</a:t>
            </a:r>
          </a:p>
          <a:p>
            <a:r>
              <a:rPr lang="en-US" dirty="0"/>
              <a:t>Explanation of how the inductive step is completed. Mention any useful properties of binary search trees and describe how they are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Claim: </a:t>
            </a:r>
            <a:r>
              <a:rPr lang="en-US" dirty="0" smtClean="0"/>
              <a:t>If </a:t>
            </a:r>
            <a:r>
              <a:rPr lang="en-US" dirty="0"/>
              <a:t>the “Binary Search Tree” invariant is </a:t>
            </a:r>
            <a:r>
              <a:rPr lang="en-US" dirty="0" smtClean="0"/>
              <a:t>satisfied</a:t>
            </a:r>
            <a:r>
              <a:rPr lang="en-US" dirty="0"/>
              <a:t>, and </a:t>
            </a:r>
            <a:r>
              <a:rPr lang="en-US" dirty="0" smtClean="0"/>
              <a:t>the </a:t>
            </a:r>
            <a:r>
              <a:rPr lang="en-US" i="1" dirty="0" err="1" smtClean="0"/>
              <a:t>addToArray</a:t>
            </a:r>
            <a:r>
              <a:rPr lang="en-US" dirty="0" smtClean="0"/>
              <a:t> </a:t>
            </a:r>
            <a:r>
              <a:rPr lang="en-US" dirty="0"/>
              <a:t>algorithm is executed with</a:t>
            </a:r>
          </a:p>
          <a:p>
            <a:r>
              <a:rPr lang="en-US" dirty="0" smtClean="0"/>
              <a:t>a node </a:t>
            </a:r>
            <a:r>
              <a:rPr lang="en-US" dirty="0"/>
              <a:t>x in this binary search tree, and</a:t>
            </a:r>
          </a:p>
          <a:p>
            <a:r>
              <a:rPr lang="en-US" dirty="0" smtClean="0"/>
              <a:t>an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smtClean="0"/>
              <a:t>A, storing values with the same type as are stored in this binary search tree,</a:t>
            </a:r>
          </a:p>
          <a:p>
            <a:pPr marL="0" indent="0">
              <a:buNone/>
            </a:pPr>
            <a:r>
              <a:rPr lang="en-US" dirty="0" smtClean="0"/>
              <a:t>Then: </a:t>
            </a:r>
          </a:p>
          <a:p>
            <a:r>
              <a:rPr lang="en-US" dirty="0" smtClean="0"/>
              <a:t>the execution of this algorithm eventually halts, and</a:t>
            </a:r>
          </a:p>
          <a:p>
            <a:r>
              <a:rPr lang="en-US" dirty="0" smtClean="0"/>
              <a:t>all </a:t>
            </a:r>
            <a:r>
              <a:rPr lang="en-US" dirty="0"/>
              <a:t>the elements stored in the subtree with root x </a:t>
            </a:r>
            <a:r>
              <a:rPr lang="en-US" dirty="0" smtClean="0"/>
              <a:t>have been </a:t>
            </a:r>
            <a:r>
              <a:rPr lang="en-US" dirty="0"/>
              <a:t>added to A, in increasing order.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r>
              <a:rPr lang="en-US" dirty="0"/>
              <a:t>The proof technique that can be used to prove this claim.</a:t>
            </a:r>
          </a:p>
          <a:p>
            <a:r>
              <a:rPr lang="en-US" dirty="0"/>
              <a:t>Explanation of how to proved what is needed for the basis.</a:t>
            </a:r>
          </a:p>
          <a:p>
            <a:r>
              <a:rPr lang="en-US" dirty="0"/>
              <a:t>Explanation of how the inductive step is completed. Mention any useful properties of binary search trees and describe how they are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proof technique that can be used to prove this claim.</a:t>
            </a:r>
          </a:p>
          <a:p>
            <a:r>
              <a:rPr lang="en-US" dirty="0"/>
              <a:t>Explanation of how to proved what is needed for the basis.</a:t>
            </a:r>
          </a:p>
          <a:p>
            <a:r>
              <a:rPr lang="en-US" dirty="0"/>
              <a:t>Explanation of how the inductive step is completed. Mention any useful properties of binary search trees and describe how they are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claim can be proved </a:t>
            </a:r>
            <a:r>
              <a:rPr lang="en-US" dirty="0" smtClean="0"/>
              <a:t>by </a:t>
            </a:r>
            <a:r>
              <a:rPr lang="en-US" b="1" dirty="0" smtClean="0"/>
              <a:t>mathematical </a:t>
            </a:r>
            <a:r>
              <a:rPr lang="en-US" b="1" dirty="0"/>
              <a:t>induction</a:t>
            </a:r>
            <a:r>
              <a:rPr lang="en-US" dirty="0"/>
              <a:t>. </a:t>
            </a:r>
          </a:p>
          <a:p>
            <a:r>
              <a:rPr lang="en-US" dirty="0"/>
              <a:t>One can use </a:t>
            </a:r>
            <a:r>
              <a:rPr lang="en-US" b="1" dirty="0"/>
              <a:t>induction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either the </a:t>
            </a:r>
            <a:r>
              <a:rPr lang="en-US" b="1" dirty="0"/>
              <a:t>size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dirty="0"/>
              <a:t>depth</a:t>
            </a:r>
            <a:r>
              <a:rPr lang="en-US" dirty="0"/>
              <a:t> of the subtree with root 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will use induction on the size</a:t>
            </a:r>
            <a:endParaRPr lang="en-US" dirty="0"/>
          </a:p>
          <a:p>
            <a:r>
              <a:rPr lang="en-US" dirty="0"/>
              <a:t>In either case, the </a:t>
            </a:r>
            <a:r>
              <a:rPr lang="en-US" b="1" dirty="0"/>
              <a:t>strong form</a:t>
            </a:r>
            <a:r>
              <a:rPr lang="en-US" dirty="0"/>
              <a:t> of </a:t>
            </a:r>
            <a:r>
              <a:rPr lang="en-US" b="1" dirty="0"/>
              <a:t>mathematical</a:t>
            </a:r>
            <a:r>
              <a:rPr lang="en-US" dirty="0"/>
              <a:t> </a:t>
            </a:r>
            <a:r>
              <a:rPr lang="en-US" b="1" dirty="0"/>
              <a:t>induction</a:t>
            </a:r>
            <a:r>
              <a:rPr lang="en-US" dirty="0"/>
              <a:t> should be used.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proof technique that can be used to prove this claim.</a:t>
            </a:r>
          </a:p>
          <a:p>
            <a:r>
              <a:rPr lang="en-US" dirty="0"/>
              <a:t>Explanation of how to proved what is needed for the basis.</a:t>
            </a:r>
          </a:p>
          <a:p>
            <a:r>
              <a:rPr lang="en-US" dirty="0"/>
              <a:t>Explanation of how the inductive step is completed. Mention any useful properties of binary search trees and describe how they are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Q1.a: Sketch a proof of correctness</a:t>
            </a:r>
            <a:br>
              <a:rPr lang="en-US" sz="3200" dirty="0"/>
            </a:br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Proof sketch: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400" dirty="0" smtClean="0"/>
              <a:t>Question requires at least: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claim about </a:t>
            </a:r>
            <a:r>
              <a:rPr lang="en-US" i="1" dirty="0" err="1"/>
              <a:t>addToArray</a:t>
            </a:r>
            <a:r>
              <a:rPr lang="en-US" dirty="0"/>
              <a:t> that should be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proof technique that can be used to prove this claim.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Explanation of how to proved what is needed for the basis.</a:t>
            </a:r>
          </a:p>
          <a:p>
            <a:r>
              <a:rPr lang="en-US" dirty="0"/>
              <a:t>Explanation of how the inductive step is completed. Mention any useful properties of binary search trees and describe how they are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1720</TotalTime>
  <Words>2496</Words>
  <Application>Microsoft Office PowerPoint</Application>
  <PresentationFormat>Widescreen</PresentationFormat>
  <Paragraphs>333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 Math</vt:lpstr>
      <vt:lpstr>Century Gothic</vt:lpstr>
      <vt:lpstr>Wingdings</vt:lpstr>
      <vt:lpstr>Wingdings 2</vt:lpstr>
      <vt:lpstr>Quotable</vt:lpstr>
      <vt:lpstr>CPSC331 - Spring 2019  Tutorial 10</vt:lpstr>
      <vt:lpstr>Q1.a: Sketch a proof of correctness</vt:lpstr>
      <vt:lpstr>Q1.a: Sketch a proof of correctness Background</vt:lpstr>
      <vt:lpstr>Q1.a: Sketch a proof of correctness Background</vt:lpstr>
      <vt:lpstr>Q1.a: Sketch a proof of correctness Proof sketch</vt:lpstr>
      <vt:lpstr>Q1.a: Sketch a proof of correctness Proof sketch</vt:lpstr>
      <vt:lpstr>Q1.a: Sketch a proof of correctness Proof sketch</vt:lpstr>
      <vt:lpstr>Q1.a: Sketch a proof of correctness Proof sketch</vt:lpstr>
      <vt:lpstr>Q1.a: Sketch a proof of correctness Proof sketch</vt:lpstr>
      <vt:lpstr>Q1.a: Sketch a proof of correctness Proof sketch</vt:lpstr>
      <vt:lpstr>Q1.a: Sketch a proof of correctness Proof sketch</vt:lpstr>
      <vt:lpstr>Q1.a: Sketch a proof of correctness Proof sketch</vt:lpstr>
      <vt:lpstr>Q1.a: Sketch a proof of correctness Proof sketch</vt:lpstr>
      <vt:lpstr>Q1.a: Sketch a proof of correctness Proof sketch</vt:lpstr>
      <vt:lpstr>Q1.a: Sketch a proof of correctness Proof sketch</vt:lpstr>
      <vt:lpstr>Q1.a: Sketch a proof of correctness Proof sketch</vt:lpstr>
      <vt:lpstr>Q1.b: prove that T(n)≤5n + 1 Background</vt:lpstr>
      <vt:lpstr>Q1.b: prove that T(n)≤5n + 1</vt:lpstr>
      <vt:lpstr>Q1.b: prove that 𝑇(𝑛) ≤ 5𝑛 + 1 Background</vt:lpstr>
      <vt:lpstr>Q1.b: prove that T(n)≤5n + 1</vt:lpstr>
      <vt:lpstr>Q1.b: prove that T(n)≤5n + 1</vt:lpstr>
      <vt:lpstr>Q1.b: prove that T(n)≤5n + 1</vt:lpstr>
      <vt:lpstr>Q1.b: prove that T(n)≤5n + 1</vt:lpstr>
      <vt:lpstr>Q1.b: prove that T(n)≤5n + 1</vt:lpstr>
      <vt:lpstr>Q1.b: prove that T(n)≤5n + 1</vt:lpstr>
      <vt:lpstr>Q1.b: prove that T(n)≤5n + 1</vt:lpstr>
      <vt:lpstr>Q1.b: prove that T(n)≤5n + 1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78</cp:revision>
  <dcterms:created xsi:type="dcterms:W3CDTF">2019-05-12T19:34:36Z</dcterms:created>
  <dcterms:modified xsi:type="dcterms:W3CDTF">2019-05-27T20:42:36Z</dcterms:modified>
</cp:coreProperties>
</file>