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26"/>
  </p:notesMasterIdLst>
  <p:sldIdLst>
    <p:sldId id="256" r:id="rId2"/>
    <p:sldId id="260" r:id="rId3"/>
    <p:sldId id="321" r:id="rId4"/>
    <p:sldId id="320" r:id="rId5"/>
    <p:sldId id="323" r:id="rId6"/>
    <p:sldId id="322" r:id="rId7"/>
    <p:sldId id="324" r:id="rId8"/>
    <p:sldId id="325" r:id="rId9"/>
    <p:sldId id="326" r:id="rId10"/>
    <p:sldId id="330" r:id="rId11"/>
    <p:sldId id="327" r:id="rId12"/>
    <p:sldId id="329" r:id="rId13"/>
    <p:sldId id="328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obaib Zaamout" initials="KZ" lastIdx="4" clrIdx="0">
    <p:extLst>
      <p:ext uri="{19B8F6BF-5375-455C-9EA6-DF929625EA0E}">
        <p15:presenceInfo xmlns:p15="http://schemas.microsoft.com/office/powerpoint/2012/main" userId="S-1-5-21-3301140893-251976240-2502399031-24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6395" autoAdjust="0"/>
  </p:normalViewPr>
  <p:slideViewPr>
    <p:cSldViewPr snapToGrid="0">
      <p:cViewPr varScale="1">
        <p:scale>
          <a:sx n="95" d="100"/>
          <a:sy n="95" d="100"/>
        </p:scale>
        <p:origin x="7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6A059-0F1A-44A9-BB9D-565D3E06FC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BB3A2-C21F-4E3A-9A5B-5FEF7E8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5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9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4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0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5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1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60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CPSC331 - Spring 2019 </a:t>
            </a:r>
            <a:br>
              <a:rPr lang="en-US" dirty="0"/>
            </a:br>
            <a:r>
              <a:rPr lang="en-US" dirty="0"/>
              <a:t>Tutorial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Khobaib Zaamout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7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761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(d) </a:t>
            </a:r>
            <a:r>
              <a:rPr lang="en-US" dirty="0"/>
              <a:t>Explain </a:t>
            </a:r>
            <a:r>
              <a:rPr lang="en-US" sz="2000" b="1" dirty="0"/>
              <a:t>why</a:t>
            </a:r>
            <a:r>
              <a:rPr lang="en-US" dirty="0"/>
              <a:t> the </a:t>
            </a:r>
            <a:r>
              <a:rPr lang="en-US" sz="2000" b="1" dirty="0"/>
              <a:t>black-height</a:t>
            </a:r>
            <a:r>
              <a:rPr lang="en-US" dirty="0"/>
              <a:t> of </a:t>
            </a:r>
            <a:r>
              <a:rPr lang="en-US" sz="2000" b="1" dirty="0"/>
              <a:t>every other node</a:t>
            </a:r>
            <a:r>
              <a:rPr lang="en-US" dirty="0"/>
              <a:t> in this red-black tree is also </a:t>
            </a:r>
            <a:r>
              <a:rPr lang="en-US" sz="2000" b="1" dirty="0" smtClean="0"/>
              <a:t>well-defined</a:t>
            </a:r>
            <a:r>
              <a:rPr lang="en-US" dirty="0" smtClean="0"/>
              <a:t> and </a:t>
            </a:r>
            <a:r>
              <a:rPr lang="en-US" dirty="0"/>
              <a:t>unchanged by this adjustment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810000" y="3002786"/>
                <a:ext cx="10554574" cy="3198510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 smtClean="0"/>
                  <a:t>ANS: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the root of this tree then there are no other nodes to </a:t>
                </a:r>
                <a:r>
                  <a:rPr lang="en-US" dirty="0" smtClean="0"/>
                  <a:t>consider. Otherwise</a:t>
                </a:r>
                <a:r>
                  <a:rPr lang="en-US" dirty="0"/>
                  <a:t>,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was originally </a:t>
                </a:r>
                <a:r>
                  <a:rPr lang="en-US" b="1" dirty="0"/>
                  <a:t>black </a:t>
                </a:r>
                <a:r>
                  <a:rPr lang="en-US" dirty="0"/>
                  <a:t>its black-height must have been the </a:t>
                </a:r>
                <a:r>
                  <a:rPr lang="en-US" dirty="0" smtClean="0"/>
                  <a:t>same as </a:t>
                </a:r>
                <a:r>
                  <a:rPr lang="en-US" dirty="0"/>
                  <a:t>the black-height of its sibling, if the sibling was </a:t>
                </a:r>
                <a:r>
                  <a:rPr lang="en-US" b="1" dirty="0"/>
                  <a:t>black</a:t>
                </a:r>
                <a:r>
                  <a:rPr lang="en-US" dirty="0"/>
                  <a:t>, or it must have been </a:t>
                </a:r>
                <a:r>
                  <a:rPr lang="en-US" dirty="0" smtClean="0"/>
                  <a:t>one less </a:t>
                </a:r>
                <a:r>
                  <a:rPr lang="en-US" dirty="0"/>
                  <a:t>than the black-height of its sibling if the sibling was </a:t>
                </a:r>
                <a:r>
                  <a:rPr lang="en-US" b="1" dirty="0"/>
                  <a:t>red</a:t>
                </a:r>
                <a:r>
                  <a:rPr lang="en-US" dirty="0"/>
                  <a:t>: The </a:t>
                </a:r>
                <a:r>
                  <a:rPr lang="en-US" dirty="0" smtClean="0"/>
                  <a:t>black-height of the </a:t>
                </a:r>
                <a:r>
                  <a:rPr lang="en-US" dirty="0"/>
                  <a:t>parent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would not have been well-defined </a:t>
                </a:r>
                <a:r>
                  <a:rPr lang="en-US" dirty="0" smtClean="0"/>
                  <a:t>otherwise. </a:t>
                </a:r>
              </a:p>
              <a:p>
                <a:r>
                  <a:rPr lang="en-US" dirty="0" smtClean="0"/>
                  <a:t>As noted previously, </a:t>
                </a:r>
                <a:r>
                  <a:rPr lang="en-US" dirty="0"/>
                  <a:t>the black-height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has been increased by one — but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now </a:t>
                </a:r>
                <a:r>
                  <a:rPr lang="en-US" dirty="0" smtClean="0"/>
                  <a:t>has </a:t>
                </a:r>
                <a:r>
                  <a:rPr lang="en-US" dirty="0" err="1" smtClean="0"/>
                  <a:t>colour</a:t>
                </a:r>
                <a:r>
                  <a:rPr lang="en-US" dirty="0" smtClean="0"/>
                  <a:t> </a:t>
                </a:r>
                <a:r>
                  <a:rPr lang="en-US" b="1" dirty="0"/>
                  <a:t>red </a:t>
                </a:r>
                <a:r>
                  <a:rPr lang="en-US" dirty="0"/>
                  <a:t>instead of </a:t>
                </a:r>
                <a:r>
                  <a:rPr lang="en-US" b="1" dirty="0" smtClean="0"/>
                  <a:t>black, </a:t>
                </a:r>
                <a:r>
                  <a:rPr lang="en-US" dirty="0" smtClean="0"/>
                  <a:t>so </a:t>
                </a:r>
                <a:r>
                  <a:rPr lang="en-US" dirty="0"/>
                  <a:t>that the number of black nodes (including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on any </a:t>
                </a:r>
                <a:r>
                  <a:rPr lang="en-US" dirty="0"/>
                  <a:t>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down to a leaf </a:t>
                </a:r>
                <a:r>
                  <a:rPr lang="en-US" u="sng" dirty="0"/>
                  <a:t>has not been </a:t>
                </a:r>
                <a:r>
                  <a:rPr lang="en-US" u="sng" dirty="0" smtClean="0"/>
                  <a:t>changed</a:t>
                </a:r>
                <a:r>
                  <a:rPr lang="en-US" dirty="0" smtClean="0"/>
                  <a:t>. Therefore, it remains equal </a:t>
                </a:r>
                <a:r>
                  <a:rPr lang="en-US" dirty="0"/>
                  <a:t>to </a:t>
                </a:r>
                <a:r>
                  <a:rPr lang="en-US" dirty="0" smtClean="0"/>
                  <a:t>the black-height of the sibling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, including </a:t>
                </a:r>
                <a:r>
                  <a:rPr lang="en-US" dirty="0"/>
                  <a:t>the sibling if the sibling has </a:t>
                </a:r>
                <a:r>
                  <a:rPr lang="en-US" dirty="0" err="1"/>
                  <a:t>colour</a:t>
                </a:r>
                <a:r>
                  <a:rPr lang="en-US" dirty="0"/>
                  <a:t> </a:t>
                </a:r>
                <a:r>
                  <a:rPr lang="en-US" b="1" dirty="0" smtClean="0"/>
                  <a:t>black </a:t>
                </a:r>
                <a:r>
                  <a:rPr lang="en-US" dirty="0" smtClean="0"/>
                  <a:t>because this subtree was not affected by the adjustment. </a:t>
                </a:r>
                <a:r>
                  <a:rPr lang="en-US" dirty="0"/>
                  <a:t>It follows </a:t>
                </a:r>
                <a:r>
                  <a:rPr lang="en-US" dirty="0" smtClean="0"/>
                  <a:t>that the </a:t>
                </a:r>
                <a:r>
                  <a:rPr lang="en-US" dirty="0"/>
                  <a:t>black-height of the </a:t>
                </a:r>
                <a:r>
                  <a:rPr lang="en-US" b="1" dirty="0"/>
                  <a:t>parent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still well-defined and has not </a:t>
                </a:r>
                <a:r>
                  <a:rPr lang="en-US" dirty="0" smtClean="0"/>
                  <a:t>changed.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" y="3002786"/>
                <a:ext cx="10554574" cy="31985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103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761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(d) </a:t>
            </a:r>
            <a:r>
              <a:rPr lang="en-US" dirty="0"/>
              <a:t>Explain </a:t>
            </a:r>
            <a:r>
              <a:rPr lang="en-US" sz="2000" b="1" dirty="0"/>
              <a:t>why</a:t>
            </a:r>
            <a:r>
              <a:rPr lang="en-US" dirty="0"/>
              <a:t> the </a:t>
            </a:r>
            <a:r>
              <a:rPr lang="en-US" sz="2000" b="1" dirty="0"/>
              <a:t>black-height</a:t>
            </a:r>
            <a:r>
              <a:rPr lang="en-US" dirty="0"/>
              <a:t> of </a:t>
            </a:r>
            <a:r>
              <a:rPr lang="en-US" sz="2000" b="1" dirty="0"/>
              <a:t>every other node</a:t>
            </a:r>
            <a:r>
              <a:rPr lang="en-US" dirty="0"/>
              <a:t> in this red-black tree is also </a:t>
            </a:r>
            <a:r>
              <a:rPr lang="en-US" sz="2000" b="1" dirty="0" smtClean="0"/>
              <a:t>well-defined</a:t>
            </a:r>
            <a:r>
              <a:rPr lang="en-US" dirty="0" smtClean="0"/>
              <a:t> and </a:t>
            </a:r>
            <a:r>
              <a:rPr lang="en-US" dirty="0"/>
              <a:t>unchanged by this adjustment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810000" y="3002786"/>
                <a:ext cx="10554574" cy="3198510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 smtClean="0"/>
                  <a:t>ANS: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…</a:t>
                </a:r>
              </a:p>
              <a:p>
                <a:r>
                  <a:rPr lang="en-US" dirty="0" smtClean="0"/>
                  <a:t>It </a:t>
                </a:r>
                <a:r>
                  <a:rPr lang="en-US" dirty="0"/>
                  <a:t>is now easy to prove that the black-height of every </a:t>
                </a:r>
                <a:r>
                  <a:rPr lang="en-US" b="1" dirty="0"/>
                  <a:t>ancestor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still </a:t>
                </a:r>
                <a:r>
                  <a:rPr lang="en-US" dirty="0" smtClean="0"/>
                  <a:t>well-defined and </a:t>
                </a:r>
                <a:r>
                  <a:rPr lang="en-US" dirty="0"/>
                  <a:t>has not been changed. This could be proved by mathematical </a:t>
                </a:r>
                <a:r>
                  <a:rPr lang="en-US" dirty="0" smtClean="0"/>
                  <a:t>induction, specifically</a:t>
                </a:r>
                <a:r>
                  <a:rPr lang="en-US" dirty="0"/>
                  <a:t>, induction on the number of edges on the simple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up to </a:t>
                </a:r>
                <a:r>
                  <a:rPr lang="en-US" dirty="0"/>
                  <a:t>the ancestor in the tree. The standard form of mathematical induction could </a:t>
                </a:r>
                <a:r>
                  <a:rPr lang="en-US" dirty="0" smtClean="0"/>
                  <a:t>be used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only other nodes that must be considered are nodes that are not in the </a:t>
                </a:r>
                <a:r>
                  <a:rPr lang="en-US" dirty="0" smtClean="0"/>
                  <a:t>subtree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and </a:t>
                </a:r>
                <a:r>
                  <a:rPr lang="en-US" dirty="0" smtClean="0"/>
                  <a:t>that </a:t>
                </a:r>
                <a:r>
                  <a:rPr lang="en-US" dirty="0"/>
                  <a:t>are also not ancestors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. The black-heights of all these nodes </a:t>
                </a:r>
                <a:r>
                  <a:rPr lang="en-US" dirty="0" smtClean="0"/>
                  <a:t>are still </a:t>
                </a:r>
                <a:r>
                  <a:rPr lang="en-US" dirty="0"/>
                  <a:t>well-defined and unchanged because the subtrees with these nodes have </a:t>
                </a:r>
                <a:r>
                  <a:rPr lang="en-US" dirty="0" smtClean="0"/>
                  <a:t>root that were </a:t>
                </a:r>
                <a:r>
                  <a:rPr lang="en-US" dirty="0"/>
                  <a:t>not changed by the operation.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" y="3002786"/>
                <a:ext cx="10554574" cy="31985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6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8"/>
                <a:ext cx="10554574" cy="76198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(e) </a:t>
                </a:r>
                <a:r>
                  <a:rPr lang="en-US" dirty="0" smtClean="0"/>
                  <a:t>Confirm </a:t>
                </a:r>
                <a:r>
                  <a:rPr lang="en-US" dirty="0"/>
                  <a:t>that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pointed to the only </a:t>
                </a:r>
                <a:r>
                  <a:rPr lang="en-US" b="1" dirty="0"/>
                  <a:t>red </a:t>
                </a:r>
                <a:r>
                  <a:rPr lang="en-US" dirty="0"/>
                  <a:t>node in this tree with a </a:t>
                </a:r>
                <a:r>
                  <a:rPr lang="en-US" b="1" dirty="0"/>
                  <a:t>red </a:t>
                </a:r>
                <a:r>
                  <a:rPr lang="en-US" dirty="0" smtClean="0"/>
                  <a:t>parent before </a:t>
                </a:r>
                <a:r>
                  <a:rPr lang="en-US" dirty="0"/>
                  <a:t>this adjustment,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points to the only </a:t>
                </a:r>
                <a:r>
                  <a:rPr lang="en-US" b="1" dirty="0"/>
                  <a:t>red </a:t>
                </a:r>
                <a:r>
                  <a:rPr lang="en-US" dirty="0"/>
                  <a:t>node that might be at the </a:t>
                </a:r>
                <a:r>
                  <a:rPr lang="en-US" dirty="0" smtClean="0"/>
                  <a:t>root or </a:t>
                </a:r>
                <a:r>
                  <a:rPr lang="en-US" dirty="0"/>
                  <a:t>have a </a:t>
                </a:r>
                <a:r>
                  <a:rPr lang="en-US" b="1" dirty="0"/>
                  <a:t>red </a:t>
                </a:r>
                <a:r>
                  <a:rPr lang="en-US" dirty="0"/>
                  <a:t>parent, after the adjustment, as well.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8"/>
                <a:ext cx="10554574" cy="76198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10000" y="3002786"/>
            <a:ext cx="10554574" cy="319851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114" y="3726583"/>
            <a:ext cx="3592668" cy="2134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679" y="3726583"/>
            <a:ext cx="3612053" cy="21247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17767" y="604136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58759" y="604736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8"/>
                <a:ext cx="10554574" cy="76198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(e) </a:t>
                </a:r>
                <a:r>
                  <a:rPr lang="en-US" dirty="0"/>
                  <a:t>Confirm that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pointed to the only </a:t>
                </a:r>
                <a:r>
                  <a:rPr lang="en-US" b="1" dirty="0"/>
                  <a:t>red </a:t>
                </a:r>
                <a:r>
                  <a:rPr lang="en-US" dirty="0"/>
                  <a:t>node in this tree with a </a:t>
                </a:r>
                <a:r>
                  <a:rPr lang="en-US" b="1" dirty="0"/>
                  <a:t>red </a:t>
                </a:r>
                <a:r>
                  <a:rPr lang="en-US" dirty="0"/>
                  <a:t>parent before this adjustment,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points to the only </a:t>
                </a:r>
                <a:r>
                  <a:rPr lang="en-US" b="1" dirty="0"/>
                  <a:t>red </a:t>
                </a:r>
                <a:r>
                  <a:rPr lang="en-US" dirty="0"/>
                  <a:t>node that might be at the root or have a </a:t>
                </a:r>
                <a:r>
                  <a:rPr lang="en-US" b="1" dirty="0"/>
                  <a:t>red </a:t>
                </a:r>
                <a:r>
                  <a:rPr lang="en-US" dirty="0"/>
                  <a:t>parent, after the adjustment, as well.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8"/>
                <a:ext cx="10554574" cy="76198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810000" y="3002786"/>
                <a:ext cx="10554574" cy="3198510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 smtClean="0"/>
                  <a:t>ANS: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Before </a:t>
                </a:r>
                <a:r>
                  <a:rPr lang="en-US" dirty="0"/>
                  <a:t>this operation, the only </a:t>
                </a:r>
                <a:r>
                  <a:rPr lang="en-US" b="1" dirty="0"/>
                  <a:t>red </a:t>
                </a:r>
                <a:r>
                  <a:rPr lang="en-US" dirty="0"/>
                  <a:t>node with a red parent was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’s </a:t>
                </a:r>
                <a:r>
                  <a:rPr lang="en-US" dirty="0"/>
                  <a:t>parent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 is now </a:t>
                </a:r>
                <a:r>
                  <a:rPr lang="en-US" b="1" dirty="0"/>
                  <a:t>black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no longer a red node with a red </a:t>
                </a:r>
                <a:r>
                  <a:rPr lang="en-US" dirty="0" smtClean="0"/>
                  <a:t>parent. The </a:t>
                </a:r>
                <a:r>
                  <a:rPr lang="en-US" dirty="0"/>
                  <a:t>only nodes that could become red nodes with red parents, as a result of </a:t>
                </a:r>
                <a:r>
                  <a:rPr lang="en-US" dirty="0" smtClean="0"/>
                  <a:t>this operation</a:t>
                </a:r>
                <a:r>
                  <a:rPr lang="en-US" dirty="0"/>
                  <a:t>, are </a:t>
                </a:r>
                <a:r>
                  <a:rPr lang="en-US" dirty="0" smtClean="0"/>
                  <a:t>either</a:t>
                </a:r>
              </a:p>
              <a:p>
                <a:pPr lvl="1"/>
                <a:r>
                  <a:rPr lang="en-US" dirty="0" smtClean="0"/>
                  <a:t>red </a:t>
                </a:r>
                <a:r>
                  <a:rPr lang="en-US" dirty="0"/>
                  <a:t>nodes whose </a:t>
                </a:r>
                <a:r>
                  <a:rPr lang="en-US" dirty="0" err="1"/>
                  <a:t>colours</a:t>
                </a:r>
                <a:r>
                  <a:rPr lang="en-US" dirty="0"/>
                  <a:t> were not changed, but whose parents’ </a:t>
                </a:r>
                <a:r>
                  <a:rPr lang="en-US" dirty="0" err="1"/>
                  <a:t>colours</a:t>
                </a:r>
                <a:r>
                  <a:rPr lang="en-US" dirty="0"/>
                  <a:t> </a:t>
                </a:r>
                <a:r>
                  <a:rPr lang="en-US" dirty="0" smtClean="0"/>
                  <a:t>have been </a:t>
                </a:r>
                <a:r>
                  <a:rPr lang="en-US" dirty="0"/>
                  <a:t>changed from </a:t>
                </a:r>
                <a:r>
                  <a:rPr lang="en-US" b="1" dirty="0"/>
                  <a:t>black </a:t>
                </a:r>
                <a:r>
                  <a:rPr lang="en-US" dirty="0"/>
                  <a:t>to </a:t>
                </a:r>
                <a:r>
                  <a:rPr lang="en-US" b="1" dirty="0"/>
                  <a:t>red</a:t>
                </a:r>
                <a:r>
                  <a:rPr lang="en-US" dirty="0"/>
                  <a:t>, </a:t>
                </a:r>
                <a:r>
                  <a:rPr lang="en-US" dirty="0" smtClean="0"/>
                  <a:t>or</a:t>
                </a:r>
              </a:p>
              <a:p>
                <a:pPr lvl="1"/>
                <a:r>
                  <a:rPr lang="en-US" dirty="0" smtClean="0"/>
                  <a:t>nodes </a:t>
                </a:r>
                <a:r>
                  <a:rPr lang="en-US" dirty="0"/>
                  <a:t>whose </a:t>
                </a:r>
                <a:r>
                  <a:rPr lang="en-US" dirty="0" err="1"/>
                  <a:t>colours</a:t>
                </a:r>
                <a:r>
                  <a:rPr lang="en-US" dirty="0"/>
                  <a:t> have been changed from </a:t>
                </a:r>
                <a:r>
                  <a:rPr lang="en-US" b="1" dirty="0"/>
                  <a:t>black </a:t>
                </a:r>
                <a:r>
                  <a:rPr lang="en-US" dirty="0"/>
                  <a:t>to </a:t>
                </a:r>
                <a:r>
                  <a:rPr lang="en-US" b="1" dirty="0"/>
                  <a:t>red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One can see by an examination of the trees in Figures 1 and 2 that there are no </a:t>
                </a:r>
                <a:r>
                  <a:rPr lang="en-US" dirty="0" smtClean="0"/>
                  <a:t>red nodes</a:t>
                </a:r>
                <a:r>
                  <a:rPr lang="en-US" dirty="0"/>
                  <a:t>, whose parents’ </a:t>
                </a:r>
                <a:r>
                  <a:rPr lang="en-US" dirty="0" err="1"/>
                  <a:t>colour</a:t>
                </a:r>
                <a:r>
                  <a:rPr lang="en-US" dirty="0"/>
                  <a:t> has been changed from black to red, at all. There </a:t>
                </a:r>
                <a:r>
                  <a:rPr lang="en-US" dirty="0" smtClean="0"/>
                  <a:t>is only </a:t>
                </a:r>
                <a:r>
                  <a:rPr lang="en-US" dirty="0"/>
                  <a:t>one node whose </a:t>
                </a:r>
                <a:r>
                  <a:rPr lang="en-US" dirty="0" err="1"/>
                  <a:t>colour</a:t>
                </a:r>
                <a:r>
                  <a:rPr lang="en-US" dirty="0"/>
                  <a:t> was changed from black to red, namely, the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, which is now </a:t>
                </a:r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as claimed.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" y="3002786"/>
                <a:ext cx="10554574" cy="31985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47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18712" y="3726583"/>
            <a:ext cx="5185873" cy="21344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87415" y="3726583"/>
            <a:ext cx="5194583" cy="21344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8"/>
              <p:cNvSpPr txBox="1">
                <a:spLocks/>
              </p:cNvSpPr>
              <p:nvPr/>
            </p:nvSpPr>
            <p:spPr>
              <a:xfrm>
                <a:off x="818712" y="2222288"/>
                <a:ext cx="10554574" cy="1510128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Consider </a:t>
                </a:r>
                <a:r>
                  <a:rPr lang="en-US" dirty="0"/>
                  <a:t>the effects of the adjustment that is used, during the execution of </a:t>
                </a:r>
                <a:r>
                  <a:rPr lang="en-US" dirty="0" smtClean="0"/>
                  <a:t>the while </a:t>
                </a:r>
                <a:r>
                  <a:rPr lang="en-US" dirty="0"/>
                  <a:t>loop in the insertion algorithm for a red-black tree, if subcase 2 is detected: </a:t>
                </a:r>
                <a:r>
                  <a:rPr lang="en-US" dirty="0" smtClean="0"/>
                  <a:t>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its parent are </a:t>
                </a:r>
                <a:r>
                  <a:rPr lang="en-US" b="1" dirty="0"/>
                  <a:t>left </a:t>
                </a:r>
                <a:r>
                  <a:rPr lang="en-US" dirty="0"/>
                  <a:t>children and the sibling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of the parent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black </a:t>
                </a:r>
                <a:r>
                  <a:rPr lang="en-US" dirty="0"/>
                  <a:t>— as </a:t>
                </a:r>
                <a:r>
                  <a:rPr lang="en-US" dirty="0" smtClean="0"/>
                  <a:t>shown in </a:t>
                </a:r>
                <a:r>
                  <a:rPr lang="en-US" dirty="0"/>
                  <a:t>Figure 3. In this case, one adjusts the tree by rotating right at the node with </a:t>
                </a:r>
                <a:r>
                  <a:rPr lang="en-US" dirty="0" smtClean="0"/>
                  <a:t>label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and </a:t>
                </a:r>
                <a:r>
                  <a:rPr lang="en-US" dirty="0" err="1"/>
                  <a:t>recolouring</a:t>
                </a:r>
                <a:r>
                  <a:rPr lang="en-US" dirty="0"/>
                  <a:t> the nodes with labels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— resulting in the tree shown in Figure 4.</a:t>
                </a:r>
              </a:p>
            </p:txBody>
          </p:sp>
        </mc:Choice>
        <mc:Fallback xmlns="">
          <p:sp>
            <p:nvSpPr>
              <p:cNvPr id="10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12" y="2222288"/>
                <a:ext cx="10554574" cy="1510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917767" y="604136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58759" y="604736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832" y="3707737"/>
            <a:ext cx="3914775" cy="2333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542" y="3707737"/>
            <a:ext cx="39052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8"/>
                <a:ext cx="10554574" cy="7619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(a) </a:t>
                </a:r>
                <a:r>
                  <a:rPr lang="en-US" dirty="0" smtClean="0"/>
                  <a:t>Explain </a:t>
                </a:r>
                <a:r>
                  <a:rPr lang="en-US" sz="2000" b="1" dirty="0" smtClean="0"/>
                  <a:t>why</a:t>
                </a:r>
                <a:r>
                  <a:rPr lang="en-US" dirty="0" smtClean="0"/>
                  <a:t> </a:t>
                </a:r>
                <a:r>
                  <a:rPr lang="en-US" dirty="0"/>
                  <a:t>the </a:t>
                </a:r>
                <a:r>
                  <a:rPr lang="en-US" sz="2000" b="1" dirty="0"/>
                  <a:t>black-heights</a:t>
                </a:r>
                <a:r>
                  <a:rPr lang="en-US" dirty="0"/>
                  <a:t> of all nodes in the subtrees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/>
                  <a:t>still </a:t>
                </a:r>
                <a:r>
                  <a:rPr lang="en-US" sz="2000" b="1" dirty="0"/>
                  <a:t>well-defined</a:t>
                </a:r>
                <a:r>
                  <a:rPr lang="en-US" dirty="0"/>
                  <a:t>, and unchanged by </a:t>
                </a:r>
                <a:r>
                  <a:rPr lang="en-US" dirty="0" smtClean="0"/>
                  <a:t>this adjustment.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8"/>
                <a:ext cx="10554574" cy="76198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10000" y="3002783"/>
            <a:ext cx="10554574" cy="17853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7767" y="604136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58759" y="604736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832" y="3707737"/>
            <a:ext cx="3914775" cy="2333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542" y="3707737"/>
            <a:ext cx="39052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8"/>
                <a:ext cx="10554574" cy="7619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(a) </a:t>
                </a:r>
                <a:r>
                  <a:rPr lang="en-US" dirty="0" smtClean="0"/>
                  <a:t>Explain </a:t>
                </a:r>
                <a:r>
                  <a:rPr lang="en-US" sz="2000" b="1" dirty="0" smtClean="0"/>
                  <a:t>why</a:t>
                </a:r>
                <a:r>
                  <a:rPr lang="en-US" dirty="0" smtClean="0"/>
                  <a:t> </a:t>
                </a:r>
                <a:r>
                  <a:rPr lang="en-US" dirty="0"/>
                  <a:t>the </a:t>
                </a:r>
                <a:r>
                  <a:rPr lang="en-US" sz="2000" b="1" dirty="0"/>
                  <a:t>black-heights</a:t>
                </a:r>
                <a:r>
                  <a:rPr lang="en-US" dirty="0"/>
                  <a:t> of all nodes in the subtrees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/>
                  <a:t>still </a:t>
                </a:r>
                <a:r>
                  <a:rPr lang="en-US" sz="2000" b="1" dirty="0"/>
                  <a:t>well-defined</a:t>
                </a:r>
                <a:r>
                  <a:rPr lang="en-US" dirty="0"/>
                  <a:t>, and unchanged by </a:t>
                </a:r>
                <a:r>
                  <a:rPr lang="en-US" dirty="0" smtClean="0"/>
                  <a:t>this adjustment.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8"/>
                <a:ext cx="10554574" cy="76198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10000" y="3002783"/>
            <a:ext cx="10554574" cy="20394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ANS: </a:t>
            </a:r>
          </a:p>
          <a:p>
            <a:r>
              <a:rPr lang="en-US" dirty="0"/>
              <a:t>Since, black-heights of all nodes in these subtrees were well-defined  before the operation, and</a:t>
            </a:r>
          </a:p>
          <a:p>
            <a:r>
              <a:rPr lang="en-US" dirty="0"/>
              <a:t>None of these subtrees have been changed by this operation,</a:t>
            </a:r>
          </a:p>
          <a:p>
            <a:r>
              <a:rPr lang="en-US" dirty="0"/>
              <a:t>Then, black-heights of all nodes in these subtrees are well-defined after this operation.</a:t>
            </a:r>
          </a:p>
        </p:txBody>
      </p:sp>
    </p:spTree>
    <p:extLst>
      <p:ext uri="{BB962C8B-B14F-4D97-AF65-F5344CB8AC3E}">
        <p14:creationId xmlns:p14="http://schemas.microsoft.com/office/powerpoint/2010/main" val="2507447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10554574" cy="124372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(b) </a:t>
                </a:r>
                <a:r>
                  <a:rPr lang="en-US" dirty="0"/>
                  <a:t>Assuming that the black-heights of nodes were all initially well-defined, you </a:t>
                </a:r>
                <a:r>
                  <a:rPr lang="en-US" dirty="0" smtClean="0"/>
                  <a:t>are asked </a:t>
                </a:r>
                <a:r>
                  <a:rPr lang="en-US" dirty="0"/>
                  <a:t>to confirm </a:t>
                </a:r>
                <a:r>
                  <a:rPr lang="en-US" dirty="0" smtClean="0"/>
                  <a:t>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)+1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/>
                  <a:t>before </a:t>
                </a:r>
                <a:r>
                  <a:rPr lang="en-US" dirty="0"/>
                  <a:t>this </a:t>
                </a:r>
                <a:r>
                  <a:rPr lang="en-US" dirty="0" smtClean="0"/>
                  <a:t>adjustment.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10554574" cy="1243723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10000" y="3466010"/>
            <a:ext cx="10554574" cy="17853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7767" y="604136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58759" y="604736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1832" y="3707737"/>
            <a:ext cx="3914775" cy="2333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2542" y="3707737"/>
            <a:ext cx="39052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2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10554574" cy="124372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(b) </a:t>
                </a:r>
                <a:r>
                  <a:rPr lang="en-US" dirty="0"/>
                  <a:t>Assuming that the black-heights of nodes were all initially well-defined, you </a:t>
                </a:r>
                <a:r>
                  <a:rPr lang="en-US" dirty="0" smtClean="0"/>
                  <a:t>were asked </a:t>
                </a:r>
                <a:r>
                  <a:rPr lang="en-US" dirty="0"/>
                  <a:t>to confirm </a:t>
                </a:r>
                <a:r>
                  <a:rPr lang="en-US" dirty="0" smtClean="0"/>
                  <a:t>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)+1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/>
                  <a:t>before </a:t>
                </a:r>
                <a:r>
                  <a:rPr lang="en-US" dirty="0"/>
                  <a:t>this </a:t>
                </a:r>
                <a:r>
                  <a:rPr lang="en-US" dirty="0" smtClean="0"/>
                  <a:t>adjustment.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10554574" cy="12437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810000" y="3466010"/>
                <a:ext cx="10554574" cy="2449878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ANS: 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black-heights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initially the same, as claimed, </a:t>
                </a:r>
                <a:r>
                  <a:rPr lang="en-US" dirty="0" smtClean="0"/>
                  <a:t>because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b="1" dirty="0"/>
                  <a:t>red </a:t>
                </a:r>
                <a:r>
                  <a:rPr lang="en-US" dirty="0"/>
                  <a:t>and is a child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It </a:t>
                </a:r>
                <a:r>
                  <a:rPr lang="en-US" dirty="0"/>
                  <a:t>must be true that </a:t>
                </a:r>
                <a:r>
                  <a:rPr lang="en-US" dirty="0" err="1"/>
                  <a:t>bh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 = </a:t>
                </a:r>
                <a:r>
                  <a:rPr lang="en-US" dirty="0" err="1"/>
                  <a:t>bh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), initially, because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b="1" dirty="0"/>
                  <a:t>red </a:t>
                </a:r>
                <a:r>
                  <a:rPr lang="en-US" dirty="0"/>
                  <a:t>and is a child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initially a </a:t>
                </a:r>
                <a:r>
                  <a:rPr lang="en-US" b="1" dirty="0"/>
                  <a:t>black </a:t>
                </a:r>
                <a:r>
                  <a:rPr lang="en-US" dirty="0"/>
                  <a:t>child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:r>
                  <a:rPr lang="en-US" dirty="0" smtClean="0"/>
                  <a:t>it must </a:t>
                </a:r>
                <a:r>
                  <a:rPr lang="en-US" dirty="0"/>
                  <a:t>initially be true that </a:t>
                </a:r>
                <a:r>
                  <a:rPr lang="en-US" dirty="0" err="1"/>
                  <a:t>bh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 = </a:t>
                </a:r>
                <a:r>
                  <a:rPr lang="en-US" dirty="0" err="1"/>
                  <a:t>bh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) + 1. </a:t>
                </a:r>
                <a:endParaRPr lang="en-US" dirty="0" smtClean="0"/>
              </a:p>
              <a:p>
                <a:r>
                  <a:rPr lang="en-US" dirty="0" smtClean="0"/>
                  <a:t>Thus </a:t>
                </a:r>
                <a:r>
                  <a:rPr lang="en-US" dirty="0"/>
                  <a:t>(initially)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)+1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 claimed.</a:t>
                </a:r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" y="3466010"/>
                <a:ext cx="10554574" cy="24498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175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10554574" cy="7590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(c) </a:t>
                </a:r>
                <a:r>
                  <a:rPr lang="en-US" dirty="0"/>
                  <a:t>Using this information, confirm that the black-heights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are both </a:t>
                </a:r>
                <a:r>
                  <a:rPr lang="en-US" dirty="0" smtClean="0"/>
                  <a:t>well-defined, and </a:t>
                </a:r>
                <a:r>
                  <a:rPr lang="en-US" dirty="0"/>
                  <a:t>unchanged, after this operation is carried </a:t>
                </a:r>
                <a:r>
                  <a:rPr lang="en-US" dirty="0" smtClean="0"/>
                  <a:t>out.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10554574" cy="7590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10000" y="3466010"/>
            <a:ext cx="10554574" cy="17853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7767" y="604136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58759" y="604736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832" y="3707737"/>
            <a:ext cx="3914775" cy="2333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542" y="3707737"/>
            <a:ext cx="39052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0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18712" y="3726583"/>
            <a:ext cx="5185873" cy="21344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87415" y="3726583"/>
            <a:ext cx="5194583" cy="21344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14" y="3726583"/>
            <a:ext cx="3592668" cy="2134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8"/>
              <p:cNvSpPr txBox="1">
                <a:spLocks/>
              </p:cNvSpPr>
              <p:nvPr/>
            </p:nvSpPr>
            <p:spPr>
              <a:xfrm>
                <a:off x="818712" y="2222288"/>
                <a:ext cx="10554574" cy="1510128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charset="2"/>
                  <a:buNone/>
                </a:pPr>
                <a:r>
                  <a:rPr lang="en-US" dirty="0" smtClean="0"/>
                  <a:t>Consider </a:t>
                </a:r>
                <a:r>
                  <a:rPr lang="en-US" dirty="0"/>
                  <a:t>the effects of the adjustment that is </a:t>
                </a:r>
                <a:r>
                  <a:rPr lang="en-US" dirty="0" smtClean="0"/>
                  <a:t>used, during </a:t>
                </a:r>
                <a:r>
                  <a:rPr lang="en-US" dirty="0"/>
                  <a:t>the execution of the </a:t>
                </a:r>
                <a:r>
                  <a:rPr lang="en-US" dirty="0" smtClean="0"/>
                  <a:t>while loop </a:t>
                </a:r>
                <a:r>
                  <a:rPr lang="en-US" dirty="0"/>
                  <a:t>in the insertion algorithm for a red-black tree, if subcase 1(a) is detected: Both </a:t>
                </a:r>
                <a:r>
                  <a:rPr lang="en-US" dirty="0" smtClean="0"/>
                  <a:t>z and </a:t>
                </a:r>
                <a:r>
                  <a:rPr lang="en-US" dirty="0"/>
                  <a:t>its parent are </a:t>
                </a:r>
                <a:r>
                  <a:rPr lang="en-US" b="1" dirty="0"/>
                  <a:t>left </a:t>
                </a:r>
                <a:r>
                  <a:rPr lang="en-US" dirty="0"/>
                  <a:t>children and the sibling y of the parent of z is </a:t>
                </a:r>
                <a:r>
                  <a:rPr lang="en-US" b="1" dirty="0"/>
                  <a:t>red</a:t>
                </a:r>
                <a:r>
                  <a:rPr lang="en-US" dirty="0"/>
                  <a:t>, as </a:t>
                </a:r>
                <a:r>
                  <a:rPr lang="en-US" dirty="0" smtClean="0"/>
                  <a:t>shown in </a:t>
                </a:r>
                <a:r>
                  <a:rPr lang="en-US" dirty="0"/>
                  <a:t>Figure </a:t>
                </a:r>
                <a:r>
                  <a:rPr lang="en-US" dirty="0" smtClean="0"/>
                  <a:t>1. </a:t>
                </a:r>
                <a:r>
                  <a:rPr lang="en-US" dirty="0"/>
                  <a:t>In this case, one adjusts the tree by </a:t>
                </a:r>
                <a:r>
                  <a:rPr lang="en-US" dirty="0" err="1"/>
                  <a:t>recolouring</a:t>
                </a:r>
                <a:r>
                  <a:rPr lang="en-US" dirty="0"/>
                  <a:t> the nodes </a:t>
                </a:r>
                <a:r>
                  <a:rPr lang="en-US" dirty="0" smtClean="0"/>
                  <a:t>with labels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to point to its current grandparent. The result is as </a:t>
                </a:r>
                <a:r>
                  <a:rPr lang="en-US" dirty="0" smtClean="0"/>
                  <a:t>shown in </a:t>
                </a:r>
                <a:r>
                  <a:rPr lang="en-US" dirty="0"/>
                  <a:t>Figure 2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0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12" y="2222288"/>
                <a:ext cx="10554574" cy="15101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679" y="3726583"/>
            <a:ext cx="3612053" cy="21247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17767" y="604136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58759" y="604736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56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8"/>
                <a:ext cx="10554574" cy="6637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(c) </a:t>
                </a:r>
                <a:r>
                  <a:rPr lang="en-US" dirty="0"/>
                  <a:t>Using this information, confirm that the black-heights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are both well-defined, and unchanged, after this operation is carried </a:t>
                </a:r>
                <a:r>
                  <a:rPr lang="en-US" dirty="0" smtClean="0"/>
                  <a:t>out.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8"/>
                <a:ext cx="10554574" cy="6637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810000" y="3466010"/>
                <a:ext cx="10554574" cy="1372690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ANS: </a:t>
                </a:r>
              </a:p>
              <a:p>
                <a:r>
                  <a:rPr lang="en-US" dirty="0"/>
                  <a:t>The subtrees with roots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have </a:t>
                </a:r>
                <a:r>
                  <a:rPr lang="en-US" dirty="0"/>
                  <a:t>not been </a:t>
                </a:r>
                <a:r>
                  <a:rPr lang="en-US" dirty="0" smtClean="0"/>
                  <a:t>changed. So, </a:t>
                </a:r>
                <a:r>
                  <a:rPr lang="en-US" dirty="0"/>
                  <a:t>the </a:t>
                </a:r>
                <a:r>
                  <a:rPr lang="en-US" dirty="0" smtClean="0"/>
                  <a:t>black-heights</a:t>
                </a:r>
                <a:r>
                  <a:rPr lang="en-US" dirty="0"/>
                  <a:t>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are </a:t>
                </a:r>
                <a:r>
                  <a:rPr lang="en-US" dirty="0"/>
                  <a:t>well-defined and unchanged as well.</a:t>
                </a:r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" y="3466010"/>
                <a:ext cx="10554574" cy="13726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802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10554574" cy="7590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(d) Using </a:t>
                </a:r>
                <a:r>
                  <a:rPr lang="en-US" dirty="0"/>
                  <a:t>the above information, confirm that the black-height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also </a:t>
                </a:r>
                <a:r>
                  <a:rPr lang="en-US" dirty="0" smtClean="0"/>
                  <a:t>well-defined and </a:t>
                </a:r>
                <a:r>
                  <a:rPr lang="en-US" dirty="0"/>
                  <a:t>unchanged by this adjustment.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10554574" cy="7590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10000" y="3466010"/>
            <a:ext cx="10554574" cy="17853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7767" y="604136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58759" y="604736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832" y="3707737"/>
            <a:ext cx="3914775" cy="2333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542" y="3707737"/>
            <a:ext cx="39052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42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8"/>
                <a:ext cx="10554574" cy="6637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(d) Using the above information, confirm that the black-height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also well-defined and unchanged by this adjustment.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8"/>
                <a:ext cx="10554574" cy="6637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810000" y="3028950"/>
                <a:ext cx="10554574" cy="3012412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 smtClean="0"/>
                  <a:t>ANS: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initially the right subtree of the subtree with root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the </a:t>
                </a:r>
                <a:r>
                  <a:rPr lang="en-US" dirty="0" smtClean="0"/>
                  <a:t>number of </a:t>
                </a:r>
                <a:r>
                  <a:rPr lang="en-US" dirty="0"/>
                  <a:t>nodes from the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down to any leaf (including the root of this subtree, </a:t>
                </a:r>
                <a:r>
                  <a:rPr lang="en-US" dirty="0" smtClean="0"/>
                  <a:t>itself) is </a:t>
                </a:r>
                <a:r>
                  <a:rPr lang="en-US" dirty="0"/>
                  <a:t>equal to the initial black-height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 This is equal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both before </a:t>
                </a:r>
                <a:r>
                  <a:rPr lang="en-US" dirty="0" smtClean="0"/>
                  <a:t>and after </a:t>
                </a:r>
                <a:r>
                  <a:rPr lang="en-US" dirty="0"/>
                  <a:t>this operation, as noted above. </a:t>
                </a:r>
                <a:endParaRPr lang="en-US" dirty="0" smtClean="0"/>
              </a:p>
              <a:p>
                <a:r>
                  <a:rPr lang="en-US" dirty="0" smtClean="0"/>
                  <a:t>It </a:t>
                </a:r>
                <a:r>
                  <a:rPr lang="en-US" dirty="0"/>
                  <a:t>follows that the black-height of their parent</a:t>
                </a:r>
                <a:r>
                  <a:rPr lang="en-US" dirty="0" smtClean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is well-defined, and equal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; so </a:t>
                </a:r>
                <a:r>
                  <a:rPr lang="en-US" dirty="0"/>
                  <a:t>that it is </a:t>
                </a:r>
                <a:r>
                  <a:rPr lang="en-US" dirty="0" smtClean="0"/>
                  <a:t>unchanged, </a:t>
                </a:r>
                <a:r>
                  <a:rPr lang="en-US" dirty="0"/>
                  <a:t>too.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" y="3028950"/>
                <a:ext cx="10554574" cy="30124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588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759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(e) </a:t>
            </a:r>
            <a:r>
              <a:rPr lang="en-US" dirty="0"/>
              <a:t>Using this information, as well, confirm that the black-height of  is still </a:t>
            </a:r>
            <a:r>
              <a:rPr lang="en-US" dirty="0" smtClean="0"/>
              <a:t>well-defined and </a:t>
            </a:r>
            <a:r>
              <a:rPr lang="en-US" dirty="0"/>
              <a:t>also unchanged by this adjustment.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10000" y="3466010"/>
            <a:ext cx="10554574" cy="17853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7767" y="604136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58759" y="604736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832" y="3707737"/>
            <a:ext cx="3914775" cy="2333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542" y="3707737"/>
            <a:ext cx="39052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41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663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(e) Using this information, as well, confirm that the black-height of  is still well-defined and also unchanged by this adjustment.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810000" y="3028950"/>
                <a:ext cx="10554574" cy="3012412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 smtClean="0"/>
                  <a:t>ANS: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𝛼𝛽𝛿𝛾</m:t>
                    </m:r>
                  </m:oMath>
                </a14:m>
                <a:endParaRPr lang="en-US" b="1" dirty="0" smtClean="0"/>
              </a:p>
              <a:p>
                <a:r>
                  <a:rPr lang="en-US" dirty="0"/>
                  <a:t>As noted above, the black-heights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are still well-defined </a:t>
                </a:r>
                <a:r>
                  <a:rPr lang="en-US" dirty="0" smtClean="0"/>
                  <a:t>and have </a:t>
                </a:r>
                <a:r>
                  <a:rPr lang="en-US" dirty="0"/>
                  <a:t>not changed. </a:t>
                </a:r>
                <a:endParaRPr lang="en-US" dirty="0" smtClean="0"/>
              </a:p>
              <a:p>
                <a:r>
                  <a:rPr lang="en-US" dirty="0" smtClean="0"/>
                  <a:t>Since </a:t>
                </a:r>
                <a:r>
                  <a:rPr lang="en-US" dirty="0"/>
                  <a:t>they are now both </a:t>
                </a:r>
                <a:r>
                  <a:rPr lang="en-US" b="1" dirty="0"/>
                  <a:t>red</a:t>
                </a:r>
                <a:r>
                  <a:rPr lang="en-US" dirty="0"/>
                  <a:t>, and the children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this </a:t>
                </a:r>
                <a:r>
                  <a:rPr lang="en-US" dirty="0" smtClean="0"/>
                  <a:t>implies that </a:t>
                </a:r>
                <a:r>
                  <a:rPr lang="en-US" dirty="0"/>
                  <a:t>the black-height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still well-defined and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so that </a:t>
                </a:r>
                <a:r>
                  <a:rPr lang="en-US" dirty="0"/>
                  <a:t>the black-height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unchanged as well.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" y="3028950"/>
                <a:ext cx="10554574" cy="30124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84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8"/>
                <a:ext cx="10554574" cy="7619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(a) </a:t>
                </a:r>
                <a:r>
                  <a:rPr lang="en-US" dirty="0" smtClean="0"/>
                  <a:t>Explain </a:t>
                </a:r>
                <a:r>
                  <a:rPr lang="en-US" sz="2000" b="1" dirty="0" smtClean="0"/>
                  <a:t>why</a:t>
                </a:r>
                <a:r>
                  <a:rPr lang="en-US" dirty="0" smtClean="0"/>
                  <a:t> </a:t>
                </a:r>
                <a:r>
                  <a:rPr lang="en-US" dirty="0"/>
                  <a:t>the </a:t>
                </a:r>
                <a:r>
                  <a:rPr lang="en-US" sz="2000" b="1" dirty="0"/>
                  <a:t>black-heights</a:t>
                </a:r>
                <a:r>
                  <a:rPr lang="en-US" dirty="0"/>
                  <a:t> of all nodes in the subtrees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/>
                  <a:t>still </a:t>
                </a:r>
                <a:r>
                  <a:rPr lang="en-US" sz="2000" b="1" dirty="0"/>
                  <a:t>well-defined</a:t>
                </a:r>
                <a:r>
                  <a:rPr lang="en-US" dirty="0"/>
                  <a:t>, and unchanged by the operation that is carried out.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8"/>
                <a:ext cx="10554574" cy="76198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10000" y="3002783"/>
            <a:ext cx="10554574" cy="17853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114" y="3726583"/>
            <a:ext cx="3592668" cy="2134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679" y="3726583"/>
            <a:ext cx="3612053" cy="21247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17767" y="604136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58759" y="604736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5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8"/>
                <a:ext cx="10554574" cy="7619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(a) </a:t>
                </a:r>
                <a:r>
                  <a:rPr lang="en-US" dirty="0" smtClean="0"/>
                  <a:t>Explain </a:t>
                </a:r>
                <a:r>
                  <a:rPr lang="en-US" sz="2000" b="1" dirty="0"/>
                  <a:t>why</a:t>
                </a:r>
                <a:r>
                  <a:rPr lang="en-US" dirty="0"/>
                  <a:t> the </a:t>
                </a:r>
                <a:r>
                  <a:rPr lang="en-US" sz="2000" b="1" dirty="0"/>
                  <a:t>black-heights</a:t>
                </a:r>
                <a:r>
                  <a:rPr lang="en-US" dirty="0"/>
                  <a:t> of all nodes in the subtrees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/>
                  <a:t>still </a:t>
                </a:r>
                <a:r>
                  <a:rPr lang="en-US" sz="2000" b="1" dirty="0"/>
                  <a:t>well-defined</a:t>
                </a:r>
                <a:r>
                  <a:rPr lang="en-US" dirty="0"/>
                  <a:t>, and unchanged by the operation that is carried out.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8"/>
                <a:ext cx="10554574" cy="76198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10000" y="3002783"/>
            <a:ext cx="10554574" cy="17853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ANS: </a:t>
            </a:r>
          </a:p>
          <a:p>
            <a:r>
              <a:rPr lang="en-US" dirty="0" smtClean="0"/>
              <a:t>Since, black-heights </a:t>
            </a:r>
            <a:r>
              <a:rPr lang="en-US" dirty="0"/>
              <a:t>of all nodes in these subtrees </a:t>
            </a:r>
            <a:r>
              <a:rPr lang="en-US" dirty="0" smtClean="0"/>
              <a:t>were well-defined  before the operation, and</a:t>
            </a:r>
          </a:p>
          <a:p>
            <a:r>
              <a:rPr lang="en-US" dirty="0"/>
              <a:t>N</a:t>
            </a:r>
            <a:r>
              <a:rPr lang="en-US" dirty="0" smtClean="0"/>
              <a:t>one </a:t>
            </a:r>
            <a:r>
              <a:rPr lang="en-US" dirty="0"/>
              <a:t>of these subtrees have been changed by this </a:t>
            </a:r>
            <a:r>
              <a:rPr lang="en-US" dirty="0" smtClean="0"/>
              <a:t>operation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Then, </a:t>
            </a:r>
            <a:r>
              <a:rPr lang="en-US" dirty="0"/>
              <a:t>black-heights of all nodes in these subtrees </a:t>
            </a:r>
            <a:r>
              <a:rPr lang="en-US" dirty="0" smtClean="0"/>
              <a:t>are </a:t>
            </a:r>
            <a:r>
              <a:rPr lang="en-US" dirty="0"/>
              <a:t>well-defined </a:t>
            </a:r>
            <a:r>
              <a:rPr lang="en-US" dirty="0" smtClean="0"/>
              <a:t>after </a:t>
            </a:r>
            <a:r>
              <a:rPr lang="en-US" dirty="0"/>
              <a:t>this </a:t>
            </a:r>
            <a:r>
              <a:rPr lang="en-US" dirty="0" smtClean="0"/>
              <a:t>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5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8"/>
                <a:ext cx="10554574" cy="761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(b) </a:t>
                </a:r>
                <a:r>
                  <a:rPr lang="en-US" dirty="0"/>
                  <a:t>Explain </a:t>
                </a:r>
                <a:r>
                  <a:rPr lang="en-US" sz="2000" b="1" dirty="0"/>
                  <a:t>why</a:t>
                </a:r>
                <a:r>
                  <a:rPr lang="en-US" dirty="0"/>
                  <a:t> the </a:t>
                </a:r>
                <a:r>
                  <a:rPr lang="en-US" sz="2000" b="1" dirty="0"/>
                  <a:t>black-heights</a:t>
                </a:r>
                <a:r>
                  <a:rPr lang="en-US" dirty="0"/>
                  <a:t> of the nodes with labels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are </a:t>
                </a:r>
                <a:r>
                  <a:rPr lang="en-US" dirty="0"/>
                  <a:t>still </a:t>
                </a:r>
                <a:r>
                  <a:rPr lang="en-US" sz="2000" b="1" dirty="0" smtClean="0"/>
                  <a:t>well-defined</a:t>
                </a:r>
                <a:r>
                  <a:rPr lang="en-US" dirty="0" smtClean="0"/>
                  <a:t>, and </a:t>
                </a:r>
                <a:r>
                  <a:rPr lang="en-US" dirty="0"/>
                  <a:t>unchanged, as well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8"/>
                <a:ext cx="10554574" cy="76198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10000" y="3002783"/>
            <a:ext cx="10554574" cy="17853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114" y="3726583"/>
            <a:ext cx="3592668" cy="2134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679" y="3726583"/>
            <a:ext cx="3612053" cy="21247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17767" y="604136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58759" y="604736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8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8"/>
                <a:ext cx="10554574" cy="761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(b) </a:t>
                </a:r>
                <a:r>
                  <a:rPr lang="en-US" dirty="0"/>
                  <a:t>Explain </a:t>
                </a:r>
                <a:r>
                  <a:rPr lang="en-US" sz="2000" b="1" dirty="0"/>
                  <a:t>why</a:t>
                </a:r>
                <a:r>
                  <a:rPr lang="en-US" dirty="0"/>
                  <a:t> the </a:t>
                </a:r>
                <a:r>
                  <a:rPr lang="en-US" sz="2000" b="1" dirty="0"/>
                  <a:t>black-heights</a:t>
                </a:r>
                <a:r>
                  <a:rPr lang="en-US" dirty="0"/>
                  <a:t> of the nodes with labels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are still </a:t>
                </a:r>
                <a:r>
                  <a:rPr lang="en-US" sz="2000" b="1" dirty="0"/>
                  <a:t>well-defined</a:t>
                </a:r>
                <a:r>
                  <a:rPr lang="en-US" dirty="0"/>
                  <a:t>, and unchanged, as well.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8"/>
                <a:ext cx="10554574" cy="76198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10000" y="3002785"/>
            <a:ext cx="10554574" cy="229242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ANS:</a:t>
            </a:r>
          </a:p>
          <a:p>
            <a:r>
              <a:rPr lang="en-US" dirty="0" smtClean="0"/>
              <a:t>Since</a:t>
            </a:r>
            <a:r>
              <a:rPr lang="en-US" dirty="0"/>
              <a:t>, black-heights of all nodes in these subtrees were </a:t>
            </a:r>
            <a:r>
              <a:rPr lang="en-US" dirty="0" smtClean="0"/>
              <a:t>well-defined </a:t>
            </a:r>
            <a:r>
              <a:rPr lang="en-US" dirty="0"/>
              <a:t>before the operation, and</a:t>
            </a:r>
          </a:p>
          <a:p>
            <a:r>
              <a:rPr lang="en-US" dirty="0" smtClean="0"/>
              <a:t>The subtrees </a:t>
            </a:r>
            <a:r>
              <a:rPr lang="en-US" dirty="0"/>
              <a:t>with each of these nodes as roots have not been changed by this operation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Then, black-heights </a:t>
            </a:r>
            <a:r>
              <a:rPr lang="en-US" dirty="0" smtClean="0"/>
              <a:t>of all nodes in </a:t>
            </a:r>
            <a:r>
              <a:rPr lang="en-US" dirty="0"/>
              <a:t>these subtrees are well-defined after this operation.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2732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8"/>
                <a:ext cx="10554574" cy="761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(c) </a:t>
                </a:r>
                <a:r>
                  <a:rPr lang="en-US" dirty="0"/>
                  <a:t>Explain </a:t>
                </a:r>
                <a:r>
                  <a:rPr lang="en-US" sz="2000" b="1" dirty="0"/>
                  <a:t>why</a:t>
                </a:r>
                <a:r>
                  <a:rPr lang="en-US" dirty="0"/>
                  <a:t> the </a:t>
                </a:r>
                <a:r>
                  <a:rPr lang="en-US" sz="2000" b="1" dirty="0"/>
                  <a:t>black-height</a:t>
                </a:r>
                <a:r>
                  <a:rPr lang="en-US" dirty="0"/>
                  <a:t> of the node with </a:t>
                </a:r>
                <a:r>
                  <a:rPr lang="en-US" dirty="0" smtClean="0"/>
                  <a:t>label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is increased by </a:t>
                </a:r>
                <a:r>
                  <a:rPr lang="en-US" dirty="0"/>
                  <a:t>one</a:t>
                </a:r>
                <a:r>
                  <a:rPr lang="en-US" dirty="0" smtClean="0"/>
                  <a:t>, </a:t>
                </a:r>
                <a:r>
                  <a:rPr lang="en-US" dirty="0"/>
                  <a:t>and still </a:t>
                </a:r>
                <a:r>
                  <a:rPr lang="en-US" sz="2000" b="1" dirty="0" smtClean="0"/>
                  <a:t>well-defined</a:t>
                </a:r>
                <a:r>
                  <a:rPr lang="en-US" dirty="0" smtClean="0"/>
                  <a:t>, as </a:t>
                </a:r>
                <a:r>
                  <a:rPr lang="en-US" dirty="0"/>
                  <a:t>well.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8"/>
                <a:ext cx="10554574" cy="76198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10000" y="3002785"/>
            <a:ext cx="10554574" cy="229242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114" y="3726583"/>
            <a:ext cx="3592668" cy="2134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679" y="3726583"/>
            <a:ext cx="3612053" cy="21247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17767" y="604136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58759" y="604736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5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8"/>
                <a:ext cx="10554574" cy="761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(c) </a:t>
                </a:r>
                <a:r>
                  <a:rPr lang="en-US" dirty="0"/>
                  <a:t>Explain </a:t>
                </a:r>
                <a:r>
                  <a:rPr lang="en-US" sz="2000" b="1" dirty="0"/>
                  <a:t>why</a:t>
                </a:r>
                <a:r>
                  <a:rPr lang="en-US" dirty="0"/>
                  <a:t> the </a:t>
                </a:r>
                <a:r>
                  <a:rPr lang="en-US" sz="2000" b="1" dirty="0"/>
                  <a:t>black-height</a:t>
                </a:r>
                <a:r>
                  <a:rPr lang="en-US" dirty="0"/>
                  <a:t> of the node with label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increased by one, and still </a:t>
                </a:r>
                <a:r>
                  <a:rPr lang="en-US" sz="2000" b="1" dirty="0" smtClean="0"/>
                  <a:t>well-defined</a:t>
                </a:r>
                <a:r>
                  <a:rPr lang="en-US" dirty="0" smtClean="0"/>
                  <a:t>, as </a:t>
                </a:r>
                <a:r>
                  <a:rPr lang="en-US" dirty="0"/>
                  <a:t>well.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8"/>
                <a:ext cx="10554574" cy="761982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810000" y="3002786"/>
                <a:ext cx="10554574" cy="3198510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 smtClean="0"/>
                  <a:t>ANS: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were </a:t>
                </a:r>
                <a:r>
                  <a:rPr lang="en-US" dirty="0"/>
                  <a:t>both the children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before this operation and </a:t>
                </a:r>
                <a:r>
                  <a:rPr lang="en-US" dirty="0" smtClean="0"/>
                  <a:t>both were red</a:t>
                </a:r>
                <a:r>
                  <a:rPr lang="en-US" dirty="0"/>
                  <a:t>, they must have had the same black-height before this </a:t>
                </a:r>
                <a:r>
                  <a:rPr lang="en-US" dirty="0" smtClean="0"/>
                  <a:t>operation. Otherwise, the </a:t>
                </a:r>
                <a:r>
                  <a:rPr lang="en-US" dirty="0"/>
                  <a:t>black-height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would not have been </a:t>
                </a:r>
                <a:r>
                  <a:rPr lang="en-US" dirty="0" smtClean="0"/>
                  <a:t>well-defined. </a:t>
                </a:r>
              </a:p>
              <a:p>
                <a:r>
                  <a:rPr lang="en-US" dirty="0" smtClean="0"/>
                  <a:t>Furthermore,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were </a:t>
                </a:r>
                <a:r>
                  <a:rPr lang="en-US" b="1" dirty="0"/>
                  <a:t>red </a:t>
                </a:r>
                <a:r>
                  <a:rPr lang="en-US" dirty="0"/>
                  <a:t>the black-height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must have been equal to the </a:t>
                </a:r>
                <a:r>
                  <a:rPr lang="en-US" dirty="0" smtClean="0"/>
                  <a:t>black-height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before the operation.</a:t>
                </a:r>
              </a:p>
              <a:p>
                <a:r>
                  <a:rPr lang="en-US" dirty="0"/>
                  <a:t>After the </a:t>
                </a:r>
                <a:r>
                  <a:rPr lang="en-US" dirty="0" smtClean="0"/>
                  <a:t>operation,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are </a:t>
                </a:r>
                <a:r>
                  <a:rPr lang="en-US" dirty="0"/>
                  <a:t>still the children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but they are now </a:t>
                </a:r>
                <a:r>
                  <a:rPr lang="en-US" b="1" dirty="0"/>
                  <a:t>black </a:t>
                </a:r>
                <a:r>
                  <a:rPr lang="en-US" dirty="0" smtClean="0"/>
                  <a:t>instead of </a:t>
                </a:r>
                <a:r>
                  <a:rPr lang="en-US" b="1" dirty="0"/>
                  <a:t>red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Since </a:t>
                </a:r>
                <a:r>
                  <a:rPr lang="en-US" dirty="0"/>
                  <a:t>every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down to a leaf must continue with </a:t>
                </a:r>
                <a:r>
                  <a:rPr lang="en-US" dirty="0" smtClean="0"/>
                  <a:t>either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it follows that the black-height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has </a:t>
                </a:r>
                <a:r>
                  <a:rPr lang="en-US" dirty="0"/>
                  <a:t>been increased by one.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" y="3002786"/>
                <a:ext cx="10554574" cy="31985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31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761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(d) </a:t>
            </a:r>
            <a:r>
              <a:rPr lang="en-US" dirty="0"/>
              <a:t>Explain </a:t>
            </a:r>
            <a:r>
              <a:rPr lang="en-US" sz="2000" b="1" dirty="0"/>
              <a:t>why</a:t>
            </a:r>
            <a:r>
              <a:rPr lang="en-US" dirty="0"/>
              <a:t> the </a:t>
            </a:r>
            <a:r>
              <a:rPr lang="en-US" sz="2000" b="1" dirty="0"/>
              <a:t>black-height</a:t>
            </a:r>
            <a:r>
              <a:rPr lang="en-US" dirty="0"/>
              <a:t> of </a:t>
            </a:r>
            <a:r>
              <a:rPr lang="en-US" sz="2000" b="1" dirty="0"/>
              <a:t>every other node</a:t>
            </a:r>
            <a:r>
              <a:rPr lang="en-US" dirty="0"/>
              <a:t> in this red-black tree is also </a:t>
            </a:r>
            <a:r>
              <a:rPr lang="en-US" sz="2000" b="1" dirty="0" smtClean="0"/>
              <a:t>well-defined</a:t>
            </a:r>
            <a:r>
              <a:rPr lang="en-US" dirty="0" smtClean="0"/>
              <a:t> and </a:t>
            </a:r>
            <a:r>
              <a:rPr lang="en-US" dirty="0"/>
              <a:t>unchanged by this adjustment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10000" y="3002786"/>
            <a:ext cx="10554574" cy="319851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14" y="3726583"/>
            <a:ext cx="3592668" cy="2134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679" y="3726583"/>
            <a:ext cx="3612053" cy="21247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17767" y="604136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58759" y="604736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15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2948</TotalTime>
  <Words>1829</Words>
  <Application>Microsoft Office PowerPoint</Application>
  <PresentationFormat>Widescreen</PresentationFormat>
  <Paragraphs>169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Cambria Math</vt:lpstr>
      <vt:lpstr>Century Gothic</vt:lpstr>
      <vt:lpstr>Wingdings 2</vt:lpstr>
      <vt:lpstr>Quotable</vt:lpstr>
      <vt:lpstr>CPSC331 - Spring 2019  Tutorial 11</vt:lpstr>
      <vt:lpstr>Q1</vt:lpstr>
      <vt:lpstr>Q1</vt:lpstr>
      <vt:lpstr>Q1</vt:lpstr>
      <vt:lpstr>Q1</vt:lpstr>
      <vt:lpstr>Q1</vt:lpstr>
      <vt:lpstr>Q1</vt:lpstr>
      <vt:lpstr>Q1</vt:lpstr>
      <vt:lpstr>Q1</vt:lpstr>
      <vt:lpstr>Q1</vt:lpstr>
      <vt:lpstr>Q1</vt:lpstr>
      <vt:lpstr>Q1</vt:lpstr>
      <vt:lpstr>Q1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CPSC331 - Spring 2019  Tutorial 04</dc:title>
  <dc:creator>Khobaib Zaamout</dc:creator>
  <cp:lastModifiedBy>Khobaib Zaamout</cp:lastModifiedBy>
  <cp:revision>99</cp:revision>
  <dcterms:created xsi:type="dcterms:W3CDTF">2019-05-12T19:34:36Z</dcterms:created>
  <dcterms:modified xsi:type="dcterms:W3CDTF">2019-05-29T17:53:58Z</dcterms:modified>
</cp:coreProperties>
</file>