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71"/>
  </p:notesMasterIdLst>
  <p:sldIdLst>
    <p:sldId id="256" r:id="rId2"/>
    <p:sldId id="260" r:id="rId3"/>
    <p:sldId id="321" r:id="rId4"/>
    <p:sldId id="322" r:id="rId5"/>
    <p:sldId id="323" r:id="rId6"/>
    <p:sldId id="324" r:id="rId7"/>
    <p:sldId id="325" r:id="rId8"/>
    <p:sldId id="328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50" r:id="rId31"/>
    <p:sldId id="349" r:id="rId32"/>
    <p:sldId id="351" r:id="rId33"/>
    <p:sldId id="352" r:id="rId34"/>
    <p:sldId id="389" r:id="rId35"/>
    <p:sldId id="353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90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7" r:id="rId69"/>
    <p:sldId id="38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baib Zaamout" initials="KZ" lastIdx="1" clrIdx="0">
    <p:extLst>
      <p:ext uri="{19B8F6BF-5375-455C-9EA6-DF929625EA0E}">
        <p15:presenceInfo xmlns:p15="http://schemas.microsoft.com/office/powerpoint/2012/main" userId="S-1-5-21-3301140893-251976240-2502399031-2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3 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(3) =3 % 5 =3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</a:t>
                </a:r>
                <a:r>
                  <a:rPr lang="en-US" sz="1400" dirty="0" smtClean="0"/>
                  <a:t>3 </a:t>
                </a:r>
                <a:r>
                  <a:rPr lang="en-US" sz="1400" dirty="0"/>
                  <a:t>to linked list in </a:t>
                </a:r>
                <a:r>
                  <a:rPr lang="en-US" sz="1400" dirty="0" smtClean="0"/>
                  <a:t>T[3]…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3 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(3) =3 % 5 =3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</a:t>
                </a:r>
                <a:r>
                  <a:rPr lang="en-US" sz="1400" dirty="0" smtClean="0"/>
                  <a:t>3 </a:t>
                </a:r>
                <a:r>
                  <a:rPr lang="en-US" sz="1400" dirty="0"/>
                  <a:t>to linked list in </a:t>
                </a:r>
                <a:r>
                  <a:rPr lang="en-US" sz="1400" dirty="0" smtClean="0"/>
                  <a:t>T[3]…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3 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3 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(3) =3 % 5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T[3]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not empty.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Search T[3] nodes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Report 3 found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3 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(3) =3 % 5 =3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3 already exists in T[3]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Throw exception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3 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3 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(3) =3 % 5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T[3]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not empty.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Search T[3] nodes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Report 3 found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3 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7 to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(7) =7 % 5 =2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T[7]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empty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Add 7 to T[7] linked list…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7 to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</a:t>
            </a:r>
            <a:r>
              <a:rPr lang="en-US" dirty="0" smtClean="0"/>
              <a:t>Describe changes to hash </a:t>
            </a:r>
            <a:r>
              <a:rPr lang="en-US" dirty="0" smtClean="0"/>
              <a:t>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Using the text file </a:t>
                </a:r>
                <a:r>
                  <a:rPr lang="en-US" dirty="0">
                    <a:latin typeface="OCR A Extended" panose="02010509020102010303" pitchFamily="50" charset="0"/>
                  </a:rPr>
                  <a:t>testChainResults.txt</a:t>
                </a:r>
                <a:r>
                  <a:rPr lang="en-US" dirty="0"/>
                  <a:t>, you were asked to describe changes </a:t>
                </a:r>
                <a:r>
                  <a:rPr lang="en-US" dirty="0" smtClean="0"/>
                  <a:t>made to </a:t>
                </a:r>
                <a:r>
                  <a:rPr lang="en-US" dirty="0"/>
                  <a:t>a hash </a:t>
                </a:r>
                <a:r>
                  <a:rPr lang="en-US" dirty="0" smtClean="0"/>
                  <a:t>set </a:t>
                </a:r>
                <a:r>
                  <a:rPr lang="en-US" dirty="0"/>
                  <a:t>with chaining, </a:t>
                </a:r>
                <a:r>
                  <a:rPr lang="en-US" b="1" dirty="0"/>
                  <a:t>with size five</a:t>
                </a:r>
                <a:r>
                  <a:rPr lang="en-US" dirty="0"/>
                  <a:t>, as a sequence of operations was performed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hash function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𝑇𝐴𝐵𝐿𝐸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𝑆𝐼𝑍𝐸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𝑇𝐴𝐵𝐿𝐸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 dirty="0" smtClean="0"/>
                  <a:t> in this case.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(7) =7 % 5 =2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T[7]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empty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Add 7 to T[2] linked list…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7 to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7 belongs to 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(7) =7 % 5 =2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T[7]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not empty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Search T[2] nodes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Report 7 found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7 belongs to 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(7) =7 % 5 =2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T[7]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not empty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Search T[2] nodes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Report 7 found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7 belongs to 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belongs to 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(4) =4 % 5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T[4]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empty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Report 4 not found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belongs to 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1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5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(1) =1 % 5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Add 1 to T[1] linked list…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1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(1) =1 % 5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Add 1 to T[1] linked list…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1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4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Create a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hash table with size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5_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8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(4) =4 % 5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4 to T[4] linked list…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4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0870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89494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(4) =4 % 5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</a:t>
                </a:r>
                <a:r>
                  <a:rPr lang="en-US" sz="1400" dirty="0" smtClean="0"/>
                  <a:t>4 </a:t>
                </a:r>
                <a:r>
                  <a:rPr lang="en-US" sz="1400" dirty="0"/>
                  <a:t>to </a:t>
                </a:r>
                <a:r>
                  <a:rPr lang="en-US" sz="1400" dirty="0" smtClean="0"/>
                  <a:t>T[4] </a:t>
                </a:r>
                <a:r>
                  <a:rPr lang="en-US" sz="1400" dirty="0"/>
                  <a:t>linked list…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4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918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903254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369" y="558457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6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918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903254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369" y="558457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(6) =6 % 5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T[1] already has an element. COLISION!!!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</a:t>
                </a:r>
                <a:r>
                  <a:rPr lang="en-US" sz="1400" dirty="0" smtClean="0"/>
                  <a:t>6 </a:t>
                </a:r>
                <a:r>
                  <a:rPr lang="en-US" sz="1400" dirty="0"/>
                  <a:t>to </a:t>
                </a:r>
                <a:r>
                  <a:rPr lang="en-US" sz="1400" dirty="0" smtClean="0"/>
                  <a:t>the front of T[1] </a:t>
                </a:r>
                <a:r>
                  <a:rPr lang="en-US" sz="1400" dirty="0"/>
                  <a:t>linked list…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6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06032" y="524918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06032" y="4903254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07369" y="558457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(6) =6 % 5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T[1] already has an element. COLISION!!!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</a:t>
                </a:r>
                <a:r>
                  <a:rPr lang="en-US" sz="1400" dirty="0" smtClean="0"/>
                  <a:t>6 </a:t>
                </a:r>
                <a:r>
                  <a:rPr lang="en-US" sz="1400" dirty="0"/>
                  <a:t>to </a:t>
                </a:r>
                <a:r>
                  <a:rPr lang="en-US" sz="1400" dirty="0" smtClean="0"/>
                  <a:t>the front of T[1] </a:t>
                </a:r>
                <a:r>
                  <a:rPr lang="en-US" sz="1400" dirty="0"/>
                  <a:t>linked list…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&gt;Add 6 to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this 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918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903254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369" y="558457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192568" y="472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77221" y="456348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6032" y="524918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06032" y="4903254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06032" y="4562496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369" y="558457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192568" y="472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77221" y="456348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Describe changes to open addressing hash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Using the text file </a:t>
                </a:r>
                <a:r>
                  <a:rPr lang="en-US" dirty="0">
                    <a:latin typeface="OCR A Extended" panose="02010509020102010303" pitchFamily="50" charset="0"/>
                  </a:rPr>
                  <a:t>testOpenResults.txt</a:t>
                </a:r>
                <a:r>
                  <a:rPr lang="en-US" dirty="0"/>
                  <a:t>, you were asked to describe changes </a:t>
                </a:r>
                <a:r>
                  <a:rPr lang="en-US" dirty="0" smtClean="0"/>
                  <a:t>made to </a:t>
                </a:r>
                <a:r>
                  <a:rPr lang="en-US" dirty="0"/>
                  <a:t>a hash table with open addressing, with </a:t>
                </a:r>
                <a:r>
                  <a:rPr lang="en-US" b="1" dirty="0"/>
                  <a:t>size four</a:t>
                </a:r>
                <a:r>
                  <a:rPr lang="en-US" dirty="0"/>
                  <a:t>, as a sequence of operations </a:t>
                </a:r>
                <a:r>
                  <a:rPr lang="en-US" dirty="0" smtClean="0"/>
                  <a:t>was performed.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Hash Tables store key and value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Also, open addressing hash tables use two hash functions and a counter to produce a new index every time a collision occurs (</a:t>
                </a:r>
                <a:r>
                  <a:rPr lang="en-US" dirty="0"/>
                  <a:t>probe </a:t>
                </a:r>
                <a:r>
                  <a:rPr lang="en-US" dirty="0" smtClean="0"/>
                  <a:t>sequence):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𝑇𝐴𝐵𝐿𝐸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dirty="0" smtClean="0"/>
                  <a:t> in this case.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Create a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hash table with size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4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Create a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hash table with size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a value is defined for 5_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Create a </a:t>
            </a:r>
            <a:r>
              <a:rPr lang="en-US">
                <a:solidFill>
                  <a:schemeClr val="tx1"/>
                </a:solidFill>
                <a:latin typeface="OCR A Extended" panose="02010509020102010303" pitchFamily="50" charset="0"/>
              </a:rPr>
              <a:t>hash </a:t>
            </a:r>
            <a:r>
              <a:rPr lang="en-US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with size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5_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8579" y="42294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6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We are </a:t>
                </a:r>
                <a:r>
                  <a:rPr lang="en-US" sz="1400" dirty="0"/>
                  <a:t>given </a:t>
                </a:r>
                <a:r>
                  <a:rPr lang="en-US" sz="1400" dirty="0" smtClean="0"/>
                  <a:t>the Probe Sequence (PS): </a:t>
                </a:r>
                <a:r>
                  <a:rPr lang="en-US" sz="1400" dirty="0"/>
                  <a:t>1, 2, 3, </a:t>
                </a:r>
                <a:r>
                  <a:rPr lang="en-US" sz="1400" dirty="0" smtClean="0"/>
                  <a:t>0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 smtClean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 smtClean="0"/>
                  <a:t>? 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→ True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Stop probing and Report that k is not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whether a value is defined for 5_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for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5_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We are </a:t>
                </a:r>
                <a:r>
                  <a:rPr lang="en-US" sz="1400" dirty="0"/>
                  <a:t>given </a:t>
                </a:r>
                <a:r>
                  <a:rPr lang="en-US" sz="1400" dirty="0" smtClean="0"/>
                  <a:t>the Probe Sequence (PS): </a:t>
                </a:r>
                <a:r>
                  <a:rPr lang="en-US" sz="1400" dirty="0"/>
                  <a:t>1, 2, 3, </a:t>
                </a:r>
                <a:r>
                  <a:rPr lang="en-US" sz="1400" dirty="0" smtClean="0"/>
                  <a:t>0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 smtClean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 smtClean="0"/>
                  <a:t>? 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→ True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Throw a </a:t>
                </a:r>
                <a:r>
                  <a:rPr lang="en-US" sz="1400" dirty="0" err="1" smtClean="0">
                    <a:latin typeface="OCR A Extended" panose="02010509020102010303" pitchFamily="50" charset="0"/>
                  </a:rPr>
                  <a:t>NoSuchElementException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for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5_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5 to be "cinq"_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PS: </a:t>
                </a:r>
                <a:r>
                  <a:rPr lang="en-US" sz="1400" dirty="0"/>
                  <a:t>1, 2, 3, </a:t>
                </a:r>
                <a:r>
                  <a:rPr lang="en-US" sz="1400" dirty="0" smtClean="0"/>
                  <a:t>0,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𝑐𝑖𝑛𝑞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00B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[1] = (5,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𝑐𝑖𝑛𝑞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5 to be "cinq"_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35598" y="472901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PS: </a:t>
                </a:r>
                <a:r>
                  <a:rPr lang="en-US" sz="1400" dirty="0"/>
                  <a:t>1, 2, 3, </a:t>
                </a:r>
                <a:r>
                  <a:rPr lang="en-US" sz="1400" dirty="0" smtClean="0"/>
                  <a:t>0,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𝑐𝑖𝑛𝑞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00B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[1] = (5,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𝑐𝑖𝑛𝑞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…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5 to be "cinq"_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</p:spTree>
    <p:extLst>
      <p:ext uri="{BB962C8B-B14F-4D97-AF65-F5344CB8AC3E}">
        <p14:creationId xmlns:p14="http://schemas.microsoft.com/office/powerpoint/2010/main" val="31733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3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troix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35598" y="53867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</p:spTree>
    <p:extLst>
      <p:ext uri="{BB962C8B-B14F-4D97-AF65-F5344CB8AC3E}">
        <p14:creationId xmlns:p14="http://schemas.microsoft.com/office/powerpoint/2010/main" val="2305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</a:t>
                </a:r>
                <a:r>
                  <a:rPr lang="en-US" sz="1400" dirty="0"/>
                  <a:t>: 3, 0, 1, </a:t>
                </a:r>
                <a:r>
                  <a:rPr lang="en-US" sz="1400" dirty="0" smtClean="0"/>
                  <a:t>2,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𝑡𝑟𝑜𝑖𝑥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00B050"/>
                    </a:solidFill>
                  </a:rPr>
                  <a:t>→ True</a:t>
                </a:r>
              </a:p>
              <a:p>
                <a:pPr marL="0" indent="0">
                  <a:buNone/>
                </a:pPr>
                <a:r>
                  <a:rPr lang="en-US" sz="1400" dirty="0"/>
                  <a:t>Set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 (3,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𝑡𝑟𝑜𝑖𝑥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…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3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troix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35598" y="539342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</a:t>
                </a:r>
                <a:r>
                  <a:rPr lang="en-US" sz="1400" dirty="0"/>
                  <a:t>: 3, 0, 1, </a:t>
                </a:r>
                <a:r>
                  <a:rPr lang="en-US" sz="1400" dirty="0" smtClean="0"/>
                  <a:t>2,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𝑡𝑟𝑜𝑖𝑥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00B050"/>
                    </a:solidFill>
                  </a:rPr>
                  <a:t>→ True</a:t>
                </a:r>
              </a:p>
              <a:p>
                <a:pPr marL="0" indent="0">
                  <a:buNone/>
                </a:pPr>
                <a:r>
                  <a:rPr lang="en-US" sz="1400" dirty="0"/>
                  <a:t>Set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 (3,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𝑡𝑟𝑜𝑖𝑥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…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 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3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troix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</a:t>
            </a:r>
            <a:r>
              <a:rPr lang="en-US" sz="2400" dirty="0" smtClean="0"/>
              <a:t>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(3,troix)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3_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(3,troix)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whether 5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8579" y="42294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</a:t>
                </a:r>
                <a:r>
                  <a:rPr lang="en-US" sz="1400" dirty="0"/>
                  <a:t>: 3, 0, 1, </a:t>
                </a:r>
                <a:r>
                  <a:rPr lang="en-US" sz="1400" dirty="0" smtClean="0"/>
                  <a:t>2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 smtClean="0"/>
                  <a:t>.key == k 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92D050"/>
                    </a:solidFill>
                  </a:rPr>
                  <a:t>True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Return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</a:t>
                </a:r>
                <a:r>
                  <a:rPr lang="en-US" sz="1400" dirty="0" smtClean="0"/>
                  <a:t>value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3_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(3,troix)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&gt;Set the value defined for 3 to be “</a:t>
            </a:r>
            <a:r>
              <a:rPr lang="en-US" dirty="0" err="1" smtClean="0">
                <a:solidFill>
                  <a:schemeClr val="tx1"/>
                </a:solidFill>
                <a:latin typeface="OCR A Extended" panose="02010509020102010303" pitchFamily="50" charset="0"/>
              </a:rPr>
              <a:t>trois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”_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(3,troix)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</a:t>
                </a:r>
                <a:r>
                  <a:rPr lang="en-US" sz="1400" dirty="0"/>
                  <a:t>: 3, 0, 1, </a:t>
                </a:r>
                <a:r>
                  <a:rPr lang="en-US" sz="1400" dirty="0" smtClean="0"/>
                  <a:t>2,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𝑡𝑟𝑜𝑖𝑠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 smtClean="0"/>
                  <a:t>.key == k 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92D050"/>
                    </a:solidFill>
                  </a:rPr>
                  <a:t>True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</a:t>
                </a:r>
                <a:r>
                  <a:rPr lang="en-US" sz="1400" dirty="0" smtClean="0"/>
                  <a:t>value = v…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&gt;Set the value defined for 3 to be “</a:t>
            </a:r>
            <a:r>
              <a:rPr lang="en-US" dirty="0" err="1" smtClean="0">
                <a:solidFill>
                  <a:schemeClr val="tx1"/>
                </a:solidFill>
                <a:latin typeface="OCR A Extended" panose="02010509020102010303" pitchFamily="50" charset="0"/>
              </a:rPr>
              <a:t>trois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”_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(3,troix)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</a:t>
                </a:r>
                <a:r>
                  <a:rPr lang="en-US" sz="1400" dirty="0" smtClean="0"/>
                  <a:t>given PS</a:t>
                </a:r>
                <a:r>
                  <a:rPr lang="en-US" sz="1400" dirty="0"/>
                  <a:t>: 3, 0, 1, </a:t>
                </a:r>
                <a:r>
                  <a:rPr lang="en-US" sz="1400" dirty="0" smtClean="0"/>
                  <a:t>2,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𝑡𝑟𝑜𝑖𝑠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 smtClean="0"/>
                  <a:t>.key == k 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92D050"/>
                    </a:solidFill>
                  </a:rPr>
                  <a:t>True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</a:t>
                </a:r>
                <a:r>
                  <a:rPr lang="en-US" sz="1400" dirty="0" smtClean="0"/>
                  <a:t>value = v…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&gt;Set the value defined for 3 to be “</a:t>
            </a:r>
            <a:r>
              <a:rPr lang="en-US" dirty="0" err="1" smtClean="0">
                <a:solidFill>
                  <a:schemeClr val="tx1"/>
                </a:solidFill>
                <a:latin typeface="OCR A Extended" panose="02010509020102010303" pitchFamily="50" charset="0"/>
              </a:rPr>
              <a:t>trois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”_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for 3_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3, 0, 1, 2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True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Return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.value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&gt;Search for 3_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&gt;Set the value defined for 7 to be “sept”_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5598" y="505789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=7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3, 2, 1, </a:t>
                </a:r>
                <a:r>
                  <a:rPr lang="en-US" sz="1400" dirty="0" smtClean="0"/>
                  <a:t>0,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𝑠𝑒𝑝𝑡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 smtClean="0"/>
                  <a:t> with second element: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[2] ==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 smtClean="0"/>
                  <a:t>?</a:t>
                </a:r>
                <a:r>
                  <a:rPr lang="en-US" sz="1400" dirty="0">
                    <a:solidFill>
                      <a:srgbClr val="92D050"/>
                    </a:solidFill>
                  </a:rPr>
                  <a:t> → True</a:t>
                </a:r>
                <a:endParaRPr lang="en-US" sz="140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[2] = (7,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𝑠𝑒𝑝𝑡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&gt;Set the value defined for 7 to be “sept”_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&gt;Check whether a value is defined for 7_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=7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the Probe Sequence (PS): 3, 2, 1, 0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[2]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==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92D050"/>
                    </a:solidFill>
                  </a:rPr>
                  <a:t>True</a:t>
                </a:r>
                <a:endParaRPr lang="en-US" sz="1400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/>
                  <a:t>Stop </a:t>
                </a:r>
                <a:r>
                  <a:rPr lang="en-US" sz="1400" dirty="0" smtClean="0"/>
                  <a:t>probing &amp; Report </a:t>
                </a:r>
                <a:r>
                  <a:rPr lang="en-US" sz="1400" dirty="0"/>
                  <a:t>that </a:t>
                </a:r>
                <a:r>
                  <a:rPr lang="en-US" sz="1400" dirty="0" smtClean="0"/>
                  <a:t>k </a:t>
                </a:r>
                <a:r>
                  <a:rPr lang="en-US" sz="1400" dirty="0"/>
                  <a:t>is </a:t>
                </a:r>
                <a:r>
                  <a:rPr lang="en-US" sz="1400" dirty="0" smtClean="0"/>
                  <a:t>in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&gt;Check whether a value is defined for 7_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(5) = 5 % 5 = 0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T[0] is empty.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Therefore, 5 does not belong to this set.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Check whether 5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belongs to this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8579" y="42294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&gt;Check whether a value is defined for 4_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the Probe Sequence (PS): 0, 1, 2, 3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92D05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92D050"/>
                    </a:solidFill>
                  </a:rPr>
                  <a:t>True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Stop probing &amp; Report </a:t>
                </a:r>
                <a:r>
                  <a:rPr lang="en-US" sz="1400" dirty="0"/>
                  <a:t>that </a:t>
                </a:r>
                <a:r>
                  <a:rPr lang="en-US" sz="1400" dirty="0" smtClean="0"/>
                  <a:t>k is not in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&gt;Check whether a value is defined for 4_</a:t>
            </a:r>
            <a:endParaRPr lang="en-US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1 to be "un"_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1, 2, 3, 0,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pPr>
                  <a:buFont typeface="+mj-lt"/>
                  <a:buAutoNum type="arabicPeriod" startAt="7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second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</a:t>
                </a:r>
                <a:r>
                  <a:rPr lang="en-US" sz="1400" dirty="0">
                    <a:solidFill>
                      <a:srgbClr val="92D050"/>
                    </a:solidFill>
                  </a:rPr>
                  <a:t> → True</a:t>
                </a:r>
                <a:endParaRPr lang="en-US" sz="1400" dirty="0"/>
              </a:p>
              <a:p>
                <a:pPr>
                  <a:buFont typeface="+mj-lt"/>
                  <a:buAutoNum type="arabicPeriod" startAt="7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 (1,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…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1 to be "un"_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598" y="439214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NULL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1, 2, 3, 0,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pPr>
                  <a:buFont typeface="+mj-lt"/>
                  <a:buAutoNum type="arabicPeriod" startAt="7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second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</a:t>
                </a:r>
                <a:r>
                  <a:rPr lang="en-US" sz="1400" dirty="0">
                    <a:solidFill>
                      <a:srgbClr val="92D050"/>
                    </a:solidFill>
                  </a:rPr>
                  <a:t> → True</a:t>
                </a:r>
                <a:endParaRPr lang="en-US" sz="1400" dirty="0"/>
              </a:p>
              <a:p>
                <a:pPr>
                  <a:buFont typeface="+mj-lt"/>
                  <a:buAutoNum type="arabicPeriod" startAt="7"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 (1,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…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1 to be "un"_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2203" y="43676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(1,un)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quatre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2203" y="43676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(1,un)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0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0, 1, 2, 3,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𝑞𝑢𝑎𝑡𝑟𝑒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endParaRPr lang="en-US" sz="1400" dirty="0">
                  <a:solidFill>
                    <a:srgbClr val="C00000"/>
                  </a:solidFill>
                </a:endParaRPr>
              </a:p>
              <a:p>
                <a:pPr>
                  <a:buFont typeface="+mj-lt"/>
                  <a:buAutoNum type="arabicPeriod" startAt="9"/>
                </a:pPr>
                <a:r>
                  <a:rPr lang="en-US" sz="1400" dirty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second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[3] ==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1400" dirty="0"/>
                  <a:t>?</a:t>
                </a:r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  <a:endParaRPr lang="en-US" sz="1400" dirty="0"/>
              </a:p>
              <a:p>
                <a:pPr>
                  <a:buFont typeface="+mj-lt"/>
                  <a:buAutoNum type="arabicPeriod" startAt="9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False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quatre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2203" y="43676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(1,un)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Describe changes to open addressing hash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We are given PS: 0, 1, 2, 3,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𝑞𝑢𝑎𝑡𝑟𝑒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…</a:t>
                </a:r>
              </a:p>
              <a:p>
                <a:pPr>
                  <a:buFont typeface="+mj-lt"/>
                  <a:buAutoNum type="arabicPeriod" startAt="9"/>
                </a:pPr>
                <a:r>
                  <a:rPr lang="en-US" sz="1400" dirty="0" smtClean="0"/>
                  <a:t>Probe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with first element: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sz="1400" dirty="0"/>
                  <a:t>.key == k ? </a:t>
                </a:r>
                <a:r>
                  <a:rPr lang="en-US" sz="1400" dirty="0">
                    <a:solidFill>
                      <a:srgbClr val="C00000"/>
                    </a:solidFill>
                  </a:rPr>
                  <a:t>→ </a:t>
                </a:r>
                <a:r>
                  <a:rPr lang="en-US" sz="1400" dirty="0" smtClean="0">
                    <a:solidFill>
                      <a:srgbClr val="C0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All spaces occupied and stored </a:t>
                </a:r>
                <a:r>
                  <a:rPr lang="en-US" sz="1400" dirty="0"/>
                  <a:t>different keys, so this attempt </a:t>
                </a:r>
                <a:r>
                  <a:rPr lang="en-US" sz="1400" dirty="0" smtClean="0"/>
                  <a:t>failed</a:t>
                </a:r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the value defined for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4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to be "</a:t>
            </a:r>
            <a:r>
              <a:rPr lang="en-US" dirty="0" err="1">
                <a:solidFill>
                  <a:schemeClr val="tx1"/>
                </a:solidFill>
                <a:latin typeface="OCR A Extended" panose="02010509020102010303" pitchFamily="50" charset="0"/>
              </a:rPr>
              <a:t>quatre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"_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Table: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127296" y="4389471"/>
            <a:ext cx="1077365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7294" y="4726339"/>
            <a:ext cx="1077367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7295" y="506756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27295" y="5400075"/>
            <a:ext cx="1077366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2169" y="4308789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T[0]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90704" y="4674300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T[1]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90704" y="5000158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T[2]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90703" y="5331886"/>
            <a:ext cx="615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T[3]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2203" y="43676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(1,un)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3148" y="503899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(7,sept)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5642" y="46993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(5,cinq)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45642" y="536266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(3,trois)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upper bound on total num. of probes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 </a:t>
            </a:r>
            <a:r>
              <a:rPr lang="en-US" dirty="0"/>
              <a:t>an upper bound on </a:t>
            </a:r>
            <a:r>
              <a:rPr lang="en-US" dirty="0" smtClean="0"/>
              <a:t>the total </a:t>
            </a:r>
            <a:r>
              <a:rPr lang="en-US" dirty="0"/>
              <a:t>number of probes used by the </a:t>
            </a:r>
            <a:r>
              <a:rPr lang="en-US" dirty="0" smtClean="0">
                <a:latin typeface="OCR A Extended" panose="02010509020102010303" pitchFamily="50" charset="0"/>
              </a:rPr>
              <a:t>rehash</a:t>
            </a:r>
            <a:r>
              <a:rPr lang="en-US" dirty="0" smtClean="0"/>
              <a:t> algorithm </a:t>
            </a:r>
            <a:r>
              <a:rPr lang="en-US" dirty="0"/>
              <a:t>in the worst </a:t>
            </a:r>
            <a:r>
              <a:rPr lang="en-US" dirty="0" smtClean="0"/>
              <a:t>case.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upper bound on total num. of probes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the number of probes that may </a:t>
                </a:r>
                <a:r>
                  <a:rPr lang="en-US" dirty="0"/>
                  <a:t>be used to insert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 smtClean="0"/>
                  <a:t> element (or </a:t>
                </a:r>
                <a:r>
                  <a:rPr lang="en-US" dirty="0"/>
                  <a:t>key-value pair) for each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0),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1),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2), . . . 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𝑇𝐴𝐵𝐿𝐸𝑆𝐼𝑍𝐸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dirty="0" smtClean="0"/>
                  <a:t> is a permutation 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 1, 2,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𝑇𝐴𝐵𝐿𝐸𝑆𝐼𝑍𝐸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(as stated in the question).</a:t>
                </a:r>
              </a:p>
              <a:p>
                <a:r>
                  <a:rPr lang="en-US" dirty="0"/>
                  <a:t>Then in the worst case </a:t>
                </a:r>
                <a:r>
                  <a:rPr lang="en-US" dirty="0" smtClean="0"/>
                  <a:t>scenario,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other values </a:t>
                </a:r>
                <a:r>
                  <a:rPr lang="en-US" dirty="0" smtClean="0"/>
                  <a:t>in the </a:t>
                </a:r>
                <a:r>
                  <a:rPr lang="en-US" dirty="0"/>
                  <a:t>hash table </a:t>
                </a:r>
                <a:r>
                  <a:rPr lang="en-US" dirty="0" smtClean="0"/>
                  <a:t>already, and inserting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 smtClean="0"/>
                  <a:t> element would, therefore, require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probes.</a:t>
                </a:r>
              </a:p>
              <a:p>
                <a:r>
                  <a:rPr lang="en-US" dirty="0" smtClean="0"/>
                  <a:t>Therefore, the total number of probes in the worst case scenario is at most: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0000" y="4099106"/>
            <a:ext cx="5592732" cy="196364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5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Hash </a:t>
            </a:r>
            <a:r>
              <a:rPr lang="en-US" sz="2400" dirty="0" smtClean="0"/>
              <a:t>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8579" y="42294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(5) = 5 % 5 = 0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Add 5 to linked list in T[0]…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5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78579" y="42294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Describe changes to hash </a:t>
            </a:r>
            <a:r>
              <a:rPr lang="en-US" dirty="0"/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3674225"/>
            <a:ext cx="4887802" cy="451004"/>
          </a:xfrm>
        </p:spPr>
        <p:txBody>
          <a:bodyPr/>
          <a:lstStyle/>
          <a:p>
            <a:pPr algn="l"/>
            <a:r>
              <a:rPr lang="en-US" sz="2400" dirty="0"/>
              <a:t>Work Area: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(5) = 5 % 5 = 0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Add 5 to linked list in T[0]…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0000" y="4099106"/>
                <a:ext cx="5592732" cy="1963643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810000" y="2227736"/>
            <a:ext cx="5679468" cy="576262"/>
          </a:xfrm>
        </p:spPr>
        <p:txBody>
          <a:bodyPr/>
          <a:lstStyle/>
          <a:p>
            <a:pPr algn="l"/>
            <a:r>
              <a:rPr lang="en-US" sz="2400" dirty="0" smtClean="0"/>
              <a:t>Operations: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810000" y="2804000"/>
            <a:ext cx="10930486" cy="70675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6/03/2019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6655" y="2852505"/>
            <a:ext cx="10858892" cy="616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Add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5 </a:t>
            </a:r>
            <a:r>
              <a:rPr lang="en-US" dirty="0" smtClean="0">
                <a:solidFill>
                  <a:schemeClr val="tx1"/>
                </a:solidFill>
                <a:latin typeface="OCR A Extended" panose="02010509020102010303" pitchFamily="50" charset="0"/>
              </a:rPr>
              <a:t>to this </a:t>
            </a:r>
            <a:r>
              <a:rPr lang="en-US" dirty="0">
                <a:solidFill>
                  <a:schemeClr val="tx1"/>
                </a:solidFill>
                <a:latin typeface="OCR A Extended" panose="02010509020102010303" pitchFamily="50" charset="0"/>
              </a:rPr>
              <a:t>set_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8338" y="4088149"/>
            <a:ext cx="5266604" cy="196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6462794" y="3648102"/>
            <a:ext cx="4887802" cy="4510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*Hash Set: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534843" y="4233827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T[0]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34842" y="4570695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T[1]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34842" y="4911921"/>
            <a:ext cx="569912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T[2]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34842" y="5244431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T[3]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34842" y="5581299"/>
            <a:ext cx="571249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T[4]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21379" y="439360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121379" y="4722618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78579" y="4558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121379" y="5053783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78579" y="48896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21379" y="5409304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78579" y="52451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121379" y="5753317"/>
            <a:ext cx="457200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78579" y="55891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06032" y="4227543"/>
            <a:ext cx="569911" cy="3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3614</TotalTime>
  <Words>4389</Words>
  <Application>Microsoft Office PowerPoint</Application>
  <PresentationFormat>Widescreen</PresentationFormat>
  <Paragraphs>1226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Calibri</vt:lpstr>
      <vt:lpstr>Cambria Math</vt:lpstr>
      <vt:lpstr>Century Gothic</vt:lpstr>
      <vt:lpstr>OCR A Extended</vt:lpstr>
      <vt:lpstr>Wingdings 2</vt:lpstr>
      <vt:lpstr>Quotable</vt:lpstr>
      <vt:lpstr>CPSC331 - Spring 2019  Tutorial 13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Q1: Describe changes to hash set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Q2: Describe changes to open addressing hash table</vt:lpstr>
      <vt:lpstr>Q3: upper bound on total num. of probes</vt:lpstr>
      <vt:lpstr>Q3: upper bound on total num. of probes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153</cp:revision>
  <dcterms:created xsi:type="dcterms:W3CDTF">2019-05-12T19:34:36Z</dcterms:created>
  <dcterms:modified xsi:type="dcterms:W3CDTF">2019-06-03T20:17:11Z</dcterms:modified>
</cp:coreProperties>
</file>