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8" r:id="rId3"/>
    <p:sldId id="259" r:id="rId4"/>
    <p:sldId id="266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154EED-4827-44DA-AB1A-1DCECC593469}">
          <p14:sldIdLst>
            <p14:sldId id="256"/>
            <p14:sldId id="258"/>
            <p14:sldId id="259"/>
            <p14:sldId id="266"/>
            <p14:sldId id="262"/>
            <p14:sldId id="263"/>
            <p14:sldId id="264"/>
            <p14:sldId id="265"/>
            <p14:sldId id="267"/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Untitled Section" id="{8B221D81-F07D-4F41-AAFC-2C796FA2F1F0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BF83CE6-41AE-4347-92C8-3423E015EB3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7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3CE6-41AE-4347-92C8-3423E015EB3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3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3CE6-41AE-4347-92C8-3423E015EB3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66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3CE6-41AE-4347-92C8-3423E015EB3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7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3CE6-41AE-4347-92C8-3423E015EB3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89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3CE6-41AE-4347-92C8-3423E015EB3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0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3CE6-41AE-4347-92C8-3423E015EB3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0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3CE6-41AE-4347-92C8-3423E015EB3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5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3CE6-41AE-4347-92C8-3423E015EB3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9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3CE6-41AE-4347-92C8-3423E015EB3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2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3CE6-41AE-4347-92C8-3423E015EB3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59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F83CE6-41AE-4347-92C8-3423E015EB3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0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CPSC 331, Tutorial #</a:t>
            </a:r>
            <a:r>
              <a:rPr lang="en-US" dirty="0" smtClean="0"/>
              <a:t>14 Questions 1 &amp;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Taken from CPSC 331 course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1) Trace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Execution #0:</a:t>
                </a:r>
              </a:p>
              <a:p>
                <a:r>
                  <a:rPr lang="en-US" dirty="0" smtClean="0"/>
                  <a:t>Key </a:t>
                </a:r>
                <a:r>
                  <a:rPr lang="en-US" dirty="0" smtClean="0"/>
                  <a:t>== </a:t>
                </a:r>
                <a:r>
                  <a:rPr lang="en-US" dirty="0" smtClean="0"/>
                  <a:t>0</a:t>
                </a:r>
                <a:endParaRPr lang="en-US" dirty="0" smtClean="0"/>
              </a:p>
              <a:p>
                <a:r>
                  <a:rPr lang="en-US" dirty="0" smtClean="0"/>
                  <a:t>Mid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(0+15)/2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= 7</a:t>
                </a:r>
              </a:p>
              <a:p>
                <a:r>
                  <a:rPr lang="en-US" dirty="0" smtClean="0"/>
                  <a:t>A[7] == 0</a:t>
                </a:r>
              </a:p>
              <a:p>
                <a:pPr marL="0" indent="0">
                  <a:buNone/>
                </a:pPr>
                <a:r>
                  <a:rPr lang="en-US" dirty="0" smtClean="0"/>
                  <a:t> A[Mid] == key</a:t>
                </a:r>
              </a:p>
              <a:p>
                <a:r>
                  <a:rPr lang="en-US" dirty="0"/>
                  <a:t>Return 7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499" y="3003517"/>
            <a:ext cx="4563501" cy="330584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29200" y="4033278"/>
            <a:ext cx="2177716" cy="2767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29200" y="5339766"/>
            <a:ext cx="2177716" cy="2767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6195" y="2267658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96195" y="1958187"/>
            <a:ext cx="4219216" cy="248048"/>
            <a:chOff x="596195" y="1958187"/>
            <a:chExt cx="4219216" cy="248048"/>
          </a:xfrm>
        </p:grpSpPr>
        <p:sp>
          <p:nvSpPr>
            <p:cNvPr id="17" name="Rectangle 16"/>
            <p:cNvSpPr/>
            <p:nvPr/>
          </p:nvSpPr>
          <p:spPr>
            <a:xfrm>
              <a:off x="596195" y="1961259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9896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23597" y="1963600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87298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50999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14700" y="19653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78401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42102" y="1959415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05803" y="1964436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69504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33205" y="19584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96906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60607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24308" y="1960529"/>
              <a:ext cx="263701" cy="24543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88009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51710" y="1962592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551710" y="2267658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6195" y="1663049"/>
            <a:ext cx="421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0   1   2   3    4    5   6   7    8   9  10  11 12 13 14 15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2442102" y="2286276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9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bsearch2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version of Binary Search that achieves a bit more than the one discussed in Lecture #15: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array entries are not unique and there is more than one index </a:t>
            </a:r>
            <a:r>
              <a:rPr lang="en-US" dirty="0" err="1"/>
              <a:t>i</a:t>
            </a:r>
            <a:r>
              <a:rPr lang="en-US" dirty="0"/>
              <a:t> such that the key is found at position </a:t>
            </a:r>
            <a:r>
              <a:rPr lang="en-US" dirty="0" err="1"/>
              <a:t>i</a:t>
            </a:r>
            <a:r>
              <a:rPr lang="en-US" dirty="0"/>
              <a:t> in the sorted array or </a:t>
            </a:r>
            <a:r>
              <a:rPr lang="en-US" dirty="0" err="1"/>
              <a:t>ArrayList</a:t>
            </a:r>
            <a:r>
              <a:rPr lang="en-US" dirty="0"/>
              <a:t>, then the </a:t>
            </a:r>
            <a:r>
              <a:rPr lang="en-US" b="1" dirty="0"/>
              <a:t>smallest</a:t>
            </a:r>
            <a:r>
              <a:rPr lang="en-US" dirty="0"/>
              <a:t> index </a:t>
            </a:r>
            <a:r>
              <a:rPr lang="en-US" dirty="0" err="1"/>
              <a:t>i</a:t>
            </a:r>
            <a:r>
              <a:rPr lang="en-US" dirty="0"/>
              <a:t> for which this is true is returned.</a:t>
            </a:r>
          </a:p>
        </p:txBody>
      </p:sp>
    </p:spTree>
    <p:extLst>
      <p:ext uri="{BB962C8B-B14F-4D97-AF65-F5344CB8AC3E}">
        <p14:creationId xmlns:p14="http://schemas.microsoft.com/office/powerpoint/2010/main" val="356685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bsearch2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Additional pre-condition:</a:t>
            </a:r>
          </a:p>
          <a:p>
            <a:pPr lvl="1"/>
            <a:r>
              <a:rPr lang="en-US" dirty="0"/>
              <a:t>0 ≤ low ≤ high ≤ </a:t>
            </a:r>
            <a:r>
              <a:rPr lang="en-US" dirty="0" err="1"/>
              <a:t>A.length</a:t>
            </a:r>
            <a:r>
              <a:rPr lang="en-US" dirty="0"/>
              <a:t> − 1.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978" y="2084832"/>
            <a:ext cx="53054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9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</a:t>
            </a:r>
            <a:r>
              <a:rPr lang="en-US" dirty="0" smtClean="0"/>
              <a:t>2) </a:t>
            </a:r>
            <a:r>
              <a:rPr lang="en-US" dirty="0"/>
              <a:t>Trace</a:t>
            </a:r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Trace the execution of </a:t>
            </a:r>
            <a:r>
              <a:rPr lang="en-US" dirty="0" smtClean="0"/>
              <a:t>bSearch2 </a:t>
            </a:r>
            <a:r>
              <a:rPr lang="en-US" dirty="0"/>
              <a:t>algorithm using the following inputs: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Array 1:</a:t>
            </a:r>
          </a:p>
          <a:p>
            <a:r>
              <a:rPr lang="en-US" dirty="0" smtClean="0"/>
              <a:t>Key = 2</a:t>
            </a:r>
          </a:p>
          <a:p>
            <a:endParaRPr lang="en-US" dirty="0" smtClean="0"/>
          </a:p>
          <a:p>
            <a:r>
              <a:rPr lang="en-US" b="1" dirty="0" smtClean="0"/>
              <a:t>Array 2:</a:t>
            </a:r>
          </a:p>
          <a:p>
            <a:r>
              <a:rPr lang="en-US" dirty="0" smtClean="0"/>
              <a:t>Key = </a:t>
            </a:r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85" y="3274171"/>
            <a:ext cx="4191000" cy="914400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3838934" y="4853348"/>
            <a:ext cx="4219216" cy="248048"/>
            <a:chOff x="596195" y="1958187"/>
            <a:chExt cx="4219216" cy="248048"/>
          </a:xfrm>
        </p:grpSpPr>
        <p:sp>
          <p:nvSpPr>
            <p:cNvPr id="49" name="Rectangle 48"/>
            <p:cNvSpPr/>
            <p:nvPr/>
          </p:nvSpPr>
          <p:spPr>
            <a:xfrm>
              <a:off x="596195" y="1961259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59896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23597" y="1963600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387298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50999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14700" y="19653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78401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442102" y="1959415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05803" y="1964436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69504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33205" y="19584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96906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760607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024308" y="1960529"/>
              <a:ext cx="263701" cy="24543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88009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551710" y="1962592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838934" y="4558210"/>
            <a:ext cx="421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0   1   2   3    4    5   6   7    8   9  10  11 12 13 14 15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544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2) Trace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and Key are global variable.</a:t>
            </a:r>
          </a:p>
          <a:p>
            <a:r>
              <a:rPr lang="en-US" dirty="0" smtClean="0"/>
              <a:t>Initially:</a:t>
            </a:r>
          </a:p>
          <a:p>
            <a:pPr lvl="1"/>
            <a:r>
              <a:rPr lang="en-US" dirty="0" smtClean="0"/>
              <a:t>A is shown above.</a:t>
            </a:r>
          </a:p>
          <a:p>
            <a:pPr lvl="1"/>
            <a:r>
              <a:rPr lang="en-US" dirty="0" smtClean="0"/>
              <a:t>Key is 2.</a:t>
            </a:r>
          </a:p>
          <a:p>
            <a:pPr lvl="1"/>
            <a:r>
              <a:rPr lang="en-US" dirty="0" smtClean="0"/>
              <a:t>Low = 0</a:t>
            </a:r>
          </a:p>
          <a:p>
            <a:pPr lvl="1"/>
            <a:r>
              <a:rPr lang="en-US" dirty="0" smtClean="0"/>
              <a:t>High = 9</a:t>
            </a:r>
          </a:p>
          <a:p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3" y="2084832"/>
            <a:ext cx="4191000" cy="914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4261" y="2964292"/>
            <a:ext cx="434968" cy="432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4343" y="2964293"/>
            <a:ext cx="429913" cy="432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r="38408"/>
          <a:stretch/>
        </p:blipFill>
        <p:spPr>
          <a:xfrm>
            <a:off x="4491991" y="2640330"/>
            <a:ext cx="326771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2) Trace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Key is 2.</a:t>
                </a:r>
              </a:p>
              <a:p>
                <a:pPr lvl="1"/>
                <a:r>
                  <a:rPr lang="en-US" dirty="0" smtClean="0"/>
                  <a:t>Low &lt; high</a:t>
                </a:r>
              </a:p>
              <a:p>
                <a:pPr lvl="1"/>
                <a:r>
                  <a:rPr lang="en-US" dirty="0" smtClean="0"/>
                  <a:t>Mid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(0+9)/2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= 4</a:t>
                </a:r>
              </a:p>
              <a:p>
                <a:pPr lvl="1"/>
                <a:r>
                  <a:rPr lang="en-US" dirty="0" smtClean="0"/>
                  <a:t>A[4] == 21</a:t>
                </a:r>
              </a:p>
              <a:p>
                <a:pPr lvl="1"/>
                <a:r>
                  <a:rPr lang="en-US" dirty="0" smtClean="0"/>
                  <a:t>Key &lt; 21</a:t>
                </a:r>
              </a:p>
              <a:p>
                <a:pPr lvl="1"/>
                <a:r>
                  <a:rPr lang="en-US" dirty="0" smtClean="0"/>
                  <a:t>bSearch2(0</a:t>
                </a:r>
                <a:r>
                  <a:rPr lang="en-US" dirty="0" smtClean="0"/>
                  <a:t>, 4)</a:t>
                </a:r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23" y="2084832"/>
            <a:ext cx="4191000" cy="914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4261" y="2964292"/>
            <a:ext cx="434968" cy="432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4343" y="2964293"/>
            <a:ext cx="429913" cy="432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38408"/>
          <a:stretch/>
        </p:blipFill>
        <p:spPr>
          <a:xfrm>
            <a:off x="4491991" y="2640330"/>
            <a:ext cx="3267710" cy="33147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66873" y="2964292"/>
            <a:ext cx="429913" cy="432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36988" y="4641266"/>
            <a:ext cx="2177716" cy="2767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80229" y="4225684"/>
            <a:ext cx="2177716" cy="2767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6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2) Trace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and Key are global variable.</a:t>
            </a:r>
          </a:p>
          <a:p>
            <a:pPr lvl="1"/>
            <a:r>
              <a:rPr lang="en-US" dirty="0" smtClean="0"/>
              <a:t>A is shown above.</a:t>
            </a:r>
          </a:p>
          <a:p>
            <a:pPr lvl="1"/>
            <a:r>
              <a:rPr lang="en-US" dirty="0" smtClean="0"/>
              <a:t>Key is 2.</a:t>
            </a:r>
          </a:p>
          <a:p>
            <a:pPr lvl="1"/>
            <a:r>
              <a:rPr lang="en-US" dirty="0" smtClean="0"/>
              <a:t>Low = 0</a:t>
            </a:r>
          </a:p>
          <a:p>
            <a:pPr lvl="1"/>
            <a:r>
              <a:rPr lang="en-US" dirty="0" smtClean="0"/>
              <a:t>High = 4</a:t>
            </a:r>
          </a:p>
          <a:p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3" y="2084832"/>
            <a:ext cx="4191000" cy="914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4261" y="2964292"/>
            <a:ext cx="434968" cy="432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66873" y="2964292"/>
            <a:ext cx="429913" cy="432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r="38408"/>
          <a:stretch/>
        </p:blipFill>
        <p:spPr>
          <a:xfrm>
            <a:off x="4491991" y="2640330"/>
            <a:ext cx="326771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00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2) Trace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Key is 2.</a:t>
                </a:r>
              </a:p>
              <a:p>
                <a:pPr lvl="1"/>
                <a:r>
                  <a:rPr lang="en-US" dirty="0" smtClean="0"/>
                  <a:t>Low &lt; high</a:t>
                </a:r>
              </a:p>
              <a:p>
                <a:pPr lvl="1"/>
                <a:r>
                  <a:rPr lang="en-US" dirty="0" smtClean="0"/>
                  <a:t>Mid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(0+4)/2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= 2</a:t>
                </a:r>
              </a:p>
              <a:p>
                <a:pPr lvl="1"/>
                <a:r>
                  <a:rPr lang="en-US" dirty="0" smtClean="0"/>
                  <a:t>A[2] == 6</a:t>
                </a:r>
              </a:p>
              <a:p>
                <a:pPr lvl="1"/>
                <a:r>
                  <a:rPr lang="en-US" dirty="0" smtClean="0"/>
                  <a:t>Key &lt; 6</a:t>
                </a:r>
              </a:p>
              <a:p>
                <a:pPr lvl="1"/>
                <a:r>
                  <a:rPr lang="en-US" dirty="0" smtClean="0"/>
                  <a:t>bSearch2( 0, 2)</a:t>
                </a:r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23" y="2084832"/>
            <a:ext cx="4191000" cy="914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4261" y="2964292"/>
            <a:ext cx="434968" cy="432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87710" y="2964292"/>
            <a:ext cx="429913" cy="432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38408"/>
          <a:stretch/>
        </p:blipFill>
        <p:spPr>
          <a:xfrm>
            <a:off x="4491991" y="2640330"/>
            <a:ext cx="3267710" cy="33147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93933" y="2964292"/>
            <a:ext cx="429913" cy="432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80229" y="4225684"/>
            <a:ext cx="2177716" cy="2767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36988" y="4703579"/>
            <a:ext cx="2177716" cy="2767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7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2) Trace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and Key are global variable.</a:t>
            </a:r>
          </a:p>
          <a:p>
            <a:pPr lvl="1"/>
            <a:r>
              <a:rPr lang="en-US" dirty="0" smtClean="0"/>
              <a:t>A is shown above.</a:t>
            </a:r>
          </a:p>
          <a:p>
            <a:pPr lvl="1"/>
            <a:r>
              <a:rPr lang="en-US" dirty="0" smtClean="0"/>
              <a:t>Key is 2.</a:t>
            </a:r>
          </a:p>
          <a:p>
            <a:pPr lvl="1"/>
            <a:r>
              <a:rPr lang="en-US" dirty="0" smtClean="0"/>
              <a:t>Low = 0</a:t>
            </a:r>
          </a:p>
          <a:p>
            <a:pPr lvl="1"/>
            <a:r>
              <a:rPr lang="en-US" dirty="0" smtClean="0"/>
              <a:t>High = 2</a:t>
            </a:r>
          </a:p>
          <a:p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3" y="2084832"/>
            <a:ext cx="4191000" cy="914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4261" y="2964292"/>
            <a:ext cx="434968" cy="432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0245" y="2964292"/>
            <a:ext cx="429913" cy="432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r="38408"/>
          <a:stretch/>
        </p:blipFill>
        <p:spPr>
          <a:xfrm>
            <a:off x="4491991" y="2640330"/>
            <a:ext cx="326771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29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2) Trace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Key is 2.</a:t>
                </a:r>
              </a:p>
              <a:p>
                <a:pPr lvl="1"/>
                <a:r>
                  <a:rPr lang="en-US" dirty="0" smtClean="0"/>
                  <a:t>Low &lt; high</a:t>
                </a:r>
              </a:p>
              <a:p>
                <a:pPr lvl="1"/>
                <a:r>
                  <a:rPr lang="en-US" dirty="0" smtClean="0"/>
                  <a:t>Mid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(0+2)/2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= 1</a:t>
                </a:r>
              </a:p>
              <a:p>
                <a:pPr lvl="1"/>
                <a:r>
                  <a:rPr lang="en-US" dirty="0" smtClean="0"/>
                  <a:t>A[1] == 2</a:t>
                </a:r>
              </a:p>
              <a:p>
                <a:pPr lvl="1"/>
                <a:r>
                  <a:rPr lang="en-US" dirty="0" smtClean="0"/>
                  <a:t>Key &lt;= 2</a:t>
                </a:r>
              </a:p>
              <a:p>
                <a:pPr lvl="1"/>
                <a:r>
                  <a:rPr lang="en-US" dirty="0" smtClean="0"/>
                  <a:t>bSearch2( 0, 1)</a:t>
                </a:r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23" y="2084832"/>
            <a:ext cx="4191000" cy="914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4261" y="2964292"/>
            <a:ext cx="434968" cy="432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5521" y="2964292"/>
            <a:ext cx="429913" cy="432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38408"/>
          <a:stretch/>
        </p:blipFill>
        <p:spPr>
          <a:xfrm>
            <a:off x="4491991" y="2640330"/>
            <a:ext cx="3267710" cy="33147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35608" y="2964292"/>
            <a:ext cx="429913" cy="432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80229" y="4225684"/>
            <a:ext cx="2177716" cy="2767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36988" y="4689742"/>
            <a:ext cx="2177716" cy="304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searching sorted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1325"/>
          <a:stretch/>
        </p:blipFill>
        <p:spPr>
          <a:xfrm>
            <a:off x="1207958" y="1739606"/>
            <a:ext cx="6410325" cy="3244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307" y="4746914"/>
            <a:ext cx="53816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66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2) Trace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and Key are global variable.</a:t>
            </a:r>
          </a:p>
          <a:p>
            <a:pPr lvl="1"/>
            <a:r>
              <a:rPr lang="en-US" dirty="0" smtClean="0"/>
              <a:t>A is shown above.</a:t>
            </a:r>
          </a:p>
          <a:p>
            <a:pPr lvl="1"/>
            <a:r>
              <a:rPr lang="en-US" dirty="0" smtClean="0"/>
              <a:t>Key is 2.</a:t>
            </a:r>
          </a:p>
          <a:p>
            <a:pPr lvl="1"/>
            <a:r>
              <a:rPr lang="en-US" dirty="0" smtClean="0"/>
              <a:t>Low = 0</a:t>
            </a:r>
          </a:p>
          <a:p>
            <a:pPr lvl="1"/>
            <a:r>
              <a:rPr lang="en-US" dirty="0" smtClean="0"/>
              <a:t>High = 1</a:t>
            </a:r>
          </a:p>
          <a:p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3" y="2084832"/>
            <a:ext cx="4191000" cy="914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4261" y="2964292"/>
            <a:ext cx="434968" cy="432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9229" y="2964292"/>
            <a:ext cx="429913" cy="432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r="38408"/>
          <a:stretch/>
        </p:blipFill>
        <p:spPr>
          <a:xfrm>
            <a:off x="4491991" y="2640330"/>
            <a:ext cx="326771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0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2) Trace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Key is 2.</a:t>
                </a:r>
              </a:p>
              <a:p>
                <a:pPr lvl="1"/>
                <a:r>
                  <a:rPr lang="en-US" dirty="0" smtClean="0"/>
                  <a:t>Low &lt; high</a:t>
                </a:r>
              </a:p>
              <a:p>
                <a:pPr lvl="1"/>
                <a:r>
                  <a:rPr lang="en-US" dirty="0" smtClean="0"/>
                  <a:t>Mid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(0+1)/2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= 0</a:t>
                </a:r>
              </a:p>
              <a:p>
                <a:pPr lvl="1"/>
                <a:r>
                  <a:rPr lang="en-US" dirty="0" smtClean="0"/>
                  <a:t>A[0] == -3</a:t>
                </a:r>
              </a:p>
              <a:p>
                <a:pPr lvl="1"/>
                <a:r>
                  <a:rPr lang="en-US" dirty="0" smtClean="0"/>
                  <a:t>Key &gt; -3</a:t>
                </a:r>
              </a:p>
              <a:p>
                <a:pPr lvl="1"/>
                <a:r>
                  <a:rPr lang="en-US" dirty="0" smtClean="0"/>
                  <a:t>bSearch2( 1, 1)</a:t>
                </a:r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23" y="2084832"/>
            <a:ext cx="4191000" cy="914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4261" y="2964292"/>
            <a:ext cx="434968" cy="432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8344" y="2964292"/>
            <a:ext cx="429913" cy="432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38408"/>
          <a:stretch/>
        </p:blipFill>
        <p:spPr>
          <a:xfrm>
            <a:off x="4491991" y="2640330"/>
            <a:ext cx="3267710" cy="33147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47108" y="3397028"/>
            <a:ext cx="429913" cy="432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80229" y="4225684"/>
            <a:ext cx="2177716" cy="2767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36988" y="5092700"/>
            <a:ext cx="2367112" cy="2882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46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2) Trace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and Key are global variable.</a:t>
            </a:r>
          </a:p>
          <a:p>
            <a:pPr lvl="1"/>
            <a:r>
              <a:rPr lang="en-US" dirty="0" smtClean="0"/>
              <a:t>A is shown above.</a:t>
            </a:r>
          </a:p>
          <a:p>
            <a:pPr lvl="1"/>
            <a:r>
              <a:rPr lang="en-US" dirty="0" smtClean="0"/>
              <a:t>Key is 2.</a:t>
            </a:r>
          </a:p>
          <a:p>
            <a:pPr lvl="1"/>
            <a:r>
              <a:rPr lang="en-US" dirty="0" smtClean="0"/>
              <a:t>Low = 1</a:t>
            </a:r>
          </a:p>
          <a:p>
            <a:pPr lvl="1"/>
            <a:r>
              <a:rPr lang="en-US" dirty="0" smtClean="0"/>
              <a:t>High = 1</a:t>
            </a:r>
          </a:p>
          <a:p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3" y="2084832"/>
            <a:ext cx="4191000" cy="914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6701" y="3445955"/>
            <a:ext cx="434968" cy="432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9229" y="2964292"/>
            <a:ext cx="429913" cy="432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r="38408"/>
          <a:stretch/>
        </p:blipFill>
        <p:spPr>
          <a:xfrm>
            <a:off x="4491991" y="2640330"/>
            <a:ext cx="326771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08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2) Trace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Key is 2.</a:t>
                </a:r>
              </a:p>
              <a:p>
                <a:pPr lvl="1"/>
                <a:r>
                  <a:rPr lang="en-US" dirty="0" smtClean="0"/>
                  <a:t>Low &lt; high</a:t>
                </a:r>
              </a:p>
              <a:p>
                <a:pPr lvl="1"/>
                <a:r>
                  <a:rPr lang="en-US" dirty="0" smtClean="0"/>
                  <a:t>Mid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(0+1)/2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= 0</a:t>
                </a:r>
              </a:p>
              <a:p>
                <a:pPr lvl="1"/>
                <a:r>
                  <a:rPr lang="en-US" dirty="0" smtClean="0"/>
                  <a:t>A[0] == -3</a:t>
                </a:r>
              </a:p>
              <a:p>
                <a:pPr lvl="1"/>
                <a:r>
                  <a:rPr lang="en-US" dirty="0" smtClean="0"/>
                  <a:t>Key &gt; -3</a:t>
                </a:r>
              </a:p>
              <a:p>
                <a:pPr lvl="1"/>
                <a:r>
                  <a:rPr lang="en-US" dirty="0" smtClean="0"/>
                  <a:t>bSearch2( 1, 1)</a:t>
                </a:r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23" y="2084832"/>
            <a:ext cx="4191000" cy="914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63289" y="3445955"/>
            <a:ext cx="434968" cy="432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8344" y="2964292"/>
            <a:ext cx="429913" cy="432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38408"/>
          <a:stretch/>
        </p:blipFill>
        <p:spPr>
          <a:xfrm>
            <a:off x="4491991" y="2640330"/>
            <a:ext cx="3267710" cy="33147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683796" y="2825928"/>
            <a:ext cx="2199604" cy="85707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23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2) Trace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and Key are global variable.</a:t>
            </a:r>
          </a:p>
          <a:p>
            <a:r>
              <a:rPr lang="en-US" dirty="0" smtClean="0"/>
              <a:t>Execution #0:</a:t>
            </a:r>
            <a:endParaRPr lang="en-US" dirty="0" smtClean="0"/>
          </a:p>
          <a:p>
            <a:pPr lvl="1"/>
            <a:r>
              <a:rPr lang="en-US" dirty="0" smtClean="0"/>
              <a:t>A is shown above.</a:t>
            </a:r>
          </a:p>
          <a:p>
            <a:pPr lvl="1"/>
            <a:r>
              <a:rPr lang="en-US" dirty="0" smtClean="0"/>
              <a:t>Key is 0.</a:t>
            </a:r>
          </a:p>
          <a:p>
            <a:pPr lvl="1"/>
            <a:r>
              <a:rPr lang="en-US" dirty="0" smtClean="0"/>
              <a:t>Low = 0</a:t>
            </a:r>
          </a:p>
          <a:p>
            <a:pPr lvl="1"/>
            <a:r>
              <a:rPr lang="en-US" dirty="0" smtClean="0"/>
              <a:t>High = 15</a:t>
            </a:r>
          </a:p>
          <a:p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596195" y="2267658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38408"/>
          <a:stretch/>
        </p:blipFill>
        <p:spPr>
          <a:xfrm>
            <a:off x="4630607" y="2917112"/>
            <a:ext cx="3267710" cy="33147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96195" y="1958187"/>
            <a:ext cx="4219216" cy="248048"/>
            <a:chOff x="596195" y="1958187"/>
            <a:chExt cx="4219216" cy="248048"/>
          </a:xfrm>
        </p:grpSpPr>
        <p:sp>
          <p:nvSpPr>
            <p:cNvPr id="12" name="Rectangle 11"/>
            <p:cNvSpPr/>
            <p:nvPr/>
          </p:nvSpPr>
          <p:spPr>
            <a:xfrm>
              <a:off x="596195" y="1961259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59896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23597" y="1963600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87298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650999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4700" y="19653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78401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42102" y="1959415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05803" y="1964436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69504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33205" y="19584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96906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60607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24308" y="1960529"/>
              <a:ext cx="263701" cy="24543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288009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51710" y="1962592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551710" y="2267658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6195" y="1663049"/>
            <a:ext cx="421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0   1   2   3    4    5   6   7    8   9  10  11 12 13 14 15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270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2) Trace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Execution #0:</a:t>
                </a:r>
              </a:p>
              <a:p>
                <a:pPr lvl="1"/>
                <a:r>
                  <a:rPr lang="en-US" dirty="0" smtClean="0"/>
                  <a:t>Key </a:t>
                </a:r>
                <a:r>
                  <a:rPr lang="en-US" dirty="0"/>
                  <a:t>is </a:t>
                </a:r>
                <a:r>
                  <a:rPr lang="en-US" dirty="0" smtClean="0"/>
                  <a:t>0.</a:t>
                </a:r>
                <a:endParaRPr lang="en-US" dirty="0"/>
              </a:p>
              <a:p>
                <a:pPr lvl="1"/>
                <a:r>
                  <a:rPr lang="en-US" dirty="0"/>
                  <a:t>Low &lt; high</a:t>
                </a:r>
              </a:p>
              <a:p>
                <a:pPr lvl="1"/>
                <a:r>
                  <a:rPr lang="en-US" dirty="0"/>
                  <a:t>Mid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(0+15)/2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7</a:t>
                </a:r>
                <a:endParaRPr lang="en-US" dirty="0"/>
              </a:p>
              <a:p>
                <a:pPr lvl="1"/>
                <a:r>
                  <a:rPr lang="en-US" dirty="0" smtClean="0"/>
                  <a:t>A[7] </a:t>
                </a:r>
                <a:r>
                  <a:rPr lang="en-US" dirty="0"/>
                  <a:t>== </a:t>
                </a:r>
                <a:r>
                  <a:rPr lang="en-US" dirty="0" smtClean="0"/>
                  <a:t>0</a:t>
                </a:r>
                <a:endParaRPr lang="en-US" dirty="0"/>
              </a:p>
              <a:p>
                <a:pPr lvl="1"/>
                <a:r>
                  <a:rPr lang="en-US" dirty="0"/>
                  <a:t>Key </a:t>
                </a:r>
                <a:r>
                  <a:rPr lang="en-US" dirty="0" smtClean="0"/>
                  <a:t>&lt;= 0</a:t>
                </a:r>
                <a:endParaRPr lang="en-US" dirty="0"/>
              </a:p>
              <a:p>
                <a:pPr lvl="1"/>
                <a:r>
                  <a:rPr lang="en-US" dirty="0" smtClean="0"/>
                  <a:t>bSearch2(0</a:t>
                </a:r>
                <a:r>
                  <a:rPr lang="en-US" dirty="0"/>
                  <a:t>, </a:t>
                </a:r>
                <a:r>
                  <a:rPr lang="en-US" dirty="0" smtClean="0"/>
                  <a:t>7)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38408"/>
          <a:stretch/>
        </p:blipFill>
        <p:spPr>
          <a:xfrm>
            <a:off x="4630607" y="2917112"/>
            <a:ext cx="3267710" cy="33147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45329" y="4525656"/>
            <a:ext cx="2177716" cy="2767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75604" y="4912597"/>
            <a:ext cx="2177716" cy="2767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6195" y="2267658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96195" y="1958187"/>
            <a:ext cx="4219216" cy="248048"/>
            <a:chOff x="596195" y="1958187"/>
            <a:chExt cx="4219216" cy="248048"/>
          </a:xfrm>
        </p:grpSpPr>
        <p:sp>
          <p:nvSpPr>
            <p:cNvPr id="17" name="Rectangle 16"/>
            <p:cNvSpPr/>
            <p:nvPr/>
          </p:nvSpPr>
          <p:spPr>
            <a:xfrm>
              <a:off x="596195" y="1961259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9896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23597" y="1963600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87298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50999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14700" y="19653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78401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42102" y="1959415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05803" y="1964436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69504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33205" y="19584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96906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60607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24308" y="1960529"/>
              <a:ext cx="263701" cy="24543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88009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51710" y="1962592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551710" y="2267658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42102" y="2286276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195" y="1663049"/>
            <a:ext cx="421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0   1   2   3    4    5   6   7    8   9  10  11 12 13 14 15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704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2) Trace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Execution </a:t>
            </a:r>
            <a:r>
              <a:rPr lang="en-US" dirty="0" smtClean="0"/>
              <a:t>#1:</a:t>
            </a:r>
            <a:endParaRPr lang="en-US" dirty="0"/>
          </a:p>
          <a:p>
            <a:pPr lvl="1"/>
            <a:r>
              <a:rPr lang="en-US" dirty="0" smtClean="0"/>
              <a:t>Key </a:t>
            </a:r>
            <a:r>
              <a:rPr lang="en-US" dirty="0" smtClean="0"/>
              <a:t>is </a:t>
            </a:r>
            <a:r>
              <a:rPr lang="en-US" dirty="0" smtClean="0"/>
              <a:t>0</a:t>
            </a:r>
            <a:endParaRPr lang="en-US" dirty="0" smtClean="0"/>
          </a:p>
          <a:p>
            <a:pPr lvl="1"/>
            <a:r>
              <a:rPr lang="en-US" dirty="0" smtClean="0"/>
              <a:t>Low = 0</a:t>
            </a:r>
          </a:p>
          <a:p>
            <a:pPr lvl="1"/>
            <a:r>
              <a:rPr lang="en-US" dirty="0" smtClean="0"/>
              <a:t>High = </a:t>
            </a:r>
            <a:r>
              <a:rPr lang="en-US" dirty="0" smtClean="0"/>
              <a:t>7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38408"/>
          <a:stretch/>
        </p:blipFill>
        <p:spPr>
          <a:xfrm>
            <a:off x="4630607" y="2917112"/>
            <a:ext cx="3267710" cy="33147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96195" y="2267658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96195" y="1958187"/>
            <a:ext cx="4219216" cy="248048"/>
            <a:chOff x="596195" y="1958187"/>
            <a:chExt cx="4219216" cy="248048"/>
          </a:xfrm>
        </p:grpSpPr>
        <p:sp>
          <p:nvSpPr>
            <p:cNvPr id="14" name="Rectangle 13"/>
            <p:cNvSpPr/>
            <p:nvPr/>
          </p:nvSpPr>
          <p:spPr>
            <a:xfrm>
              <a:off x="596195" y="1961259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59896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3597" y="1963600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98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50999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4700" y="19653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78401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42102" y="1959415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05803" y="1964436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69504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33205" y="19584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96906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60607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24308" y="1960529"/>
              <a:ext cx="263701" cy="24543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88009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51710" y="1962592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442101" y="2263038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6195" y="1663049"/>
            <a:ext cx="421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0   1   2   3    4    5   6   7    8   9  10  11 12 13 14 15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1326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2) Trace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Execution </a:t>
                </a:r>
                <a:r>
                  <a:rPr lang="en-US" dirty="0" smtClean="0"/>
                  <a:t>#1:</a:t>
                </a:r>
                <a:endParaRPr lang="en-US" dirty="0"/>
              </a:p>
              <a:p>
                <a:pPr lvl="1"/>
                <a:r>
                  <a:rPr lang="en-US" dirty="0" smtClean="0"/>
                  <a:t>Key </a:t>
                </a:r>
                <a:r>
                  <a:rPr lang="en-US" dirty="0"/>
                  <a:t>is </a:t>
                </a:r>
                <a:r>
                  <a:rPr lang="en-US" dirty="0" smtClean="0"/>
                  <a:t>0.</a:t>
                </a:r>
                <a:endParaRPr lang="en-US" dirty="0"/>
              </a:p>
              <a:p>
                <a:pPr lvl="1"/>
                <a:r>
                  <a:rPr lang="en-US" dirty="0"/>
                  <a:t>Low &lt; high</a:t>
                </a:r>
              </a:p>
              <a:p>
                <a:pPr lvl="1"/>
                <a:r>
                  <a:rPr lang="en-US" dirty="0"/>
                  <a:t>Mid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0+7)/2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3</a:t>
                </a:r>
                <a:endParaRPr lang="en-US" dirty="0"/>
              </a:p>
              <a:p>
                <a:pPr lvl="1"/>
                <a:r>
                  <a:rPr lang="en-US" dirty="0" smtClean="0"/>
                  <a:t>A[3] </a:t>
                </a:r>
                <a:r>
                  <a:rPr lang="en-US" dirty="0"/>
                  <a:t>== </a:t>
                </a:r>
                <a:r>
                  <a:rPr lang="en-US" dirty="0" smtClean="0"/>
                  <a:t>0</a:t>
                </a:r>
                <a:endParaRPr lang="en-US" dirty="0"/>
              </a:p>
              <a:p>
                <a:pPr lvl="1"/>
                <a:r>
                  <a:rPr lang="en-US" dirty="0"/>
                  <a:t>Key </a:t>
                </a:r>
                <a:r>
                  <a:rPr lang="en-US" dirty="0" smtClean="0"/>
                  <a:t>&lt;= 0</a:t>
                </a:r>
                <a:endParaRPr lang="en-US" dirty="0"/>
              </a:p>
              <a:p>
                <a:pPr lvl="1"/>
                <a:r>
                  <a:rPr lang="en-US" dirty="0" smtClean="0"/>
                  <a:t>bSearch2(0</a:t>
                </a:r>
                <a:r>
                  <a:rPr lang="en-US" dirty="0"/>
                  <a:t>, </a:t>
                </a:r>
                <a:r>
                  <a:rPr lang="en-US" dirty="0" smtClean="0"/>
                  <a:t>3)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38408"/>
          <a:stretch/>
        </p:blipFill>
        <p:spPr>
          <a:xfrm>
            <a:off x="4630607" y="2917112"/>
            <a:ext cx="3267710" cy="33147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45329" y="4525656"/>
            <a:ext cx="2177716" cy="2767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75604" y="4912597"/>
            <a:ext cx="2177716" cy="2767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6195" y="2267658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96195" y="1958187"/>
            <a:ext cx="4219216" cy="248048"/>
            <a:chOff x="596195" y="1958187"/>
            <a:chExt cx="4219216" cy="248048"/>
          </a:xfrm>
        </p:grpSpPr>
        <p:sp>
          <p:nvSpPr>
            <p:cNvPr id="38" name="Rectangle 37"/>
            <p:cNvSpPr/>
            <p:nvPr/>
          </p:nvSpPr>
          <p:spPr>
            <a:xfrm>
              <a:off x="596195" y="1961259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59896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23597" y="1963600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87298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50999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14700" y="19653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78401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42102" y="1959415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705803" y="1964436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69504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33205" y="19584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496906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60607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24308" y="1960529"/>
              <a:ext cx="263701" cy="24543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288009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551710" y="1962592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2442101" y="2263038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6195" y="1663049"/>
            <a:ext cx="421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0   1   2   3    4    5   6   7    8   9  10  11 12 13 14 15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1387298" y="2263038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84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2) Trace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Execution </a:t>
            </a:r>
            <a:r>
              <a:rPr lang="en-US" dirty="0" smtClean="0"/>
              <a:t>#2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Key </a:t>
            </a:r>
            <a:r>
              <a:rPr lang="en-US" dirty="0" smtClean="0"/>
              <a:t>is </a:t>
            </a:r>
            <a:r>
              <a:rPr lang="en-US" dirty="0" smtClean="0"/>
              <a:t>0</a:t>
            </a:r>
            <a:endParaRPr lang="en-US" dirty="0" smtClean="0"/>
          </a:p>
          <a:p>
            <a:pPr lvl="1"/>
            <a:r>
              <a:rPr lang="en-US" dirty="0" smtClean="0"/>
              <a:t>Low = 0</a:t>
            </a:r>
          </a:p>
          <a:p>
            <a:pPr lvl="1"/>
            <a:r>
              <a:rPr lang="en-US" dirty="0" smtClean="0"/>
              <a:t>High = 3</a:t>
            </a:r>
          </a:p>
          <a:p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38408"/>
          <a:stretch/>
        </p:blipFill>
        <p:spPr>
          <a:xfrm>
            <a:off x="4630607" y="2917112"/>
            <a:ext cx="3267710" cy="33147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596195" y="2267658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96195" y="1958187"/>
            <a:ext cx="4219216" cy="248048"/>
            <a:chOff x="596195" y="1958187"/>
            <a:chExt cx="4219216" cy="248048"/>
          </a:xfrm>
        </p:grpSpPr>
        <p:sp>
          <p:nvSpPr>
            <p:cNvPr id="35" name="Rectangle 34"/>
            <p:cNvSpPr/>
            <p:nvPr/>
          </p:nvSpPr>
          <p:spPr>
            <a:xfrm>
              <a:off x="596195" y="1961259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59896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23597" y="1963600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87298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50999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14700" y="19653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78401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42102" y="1959415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705803" y="1964436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69504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33205" y="19584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496906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60607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24308" y="1960529"/>
              <a:ext cx="263701" cy="24543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88009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551710" y="1962592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1387297" y="2267658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6195" y="1663049"/>
            <a:ext cx="421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0   1   2   3    4    5   6   7    8   9  10  11 12 13 14 15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9596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2) Trace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Execution #2</a:t>
                </a:r>
                <a:r>
                  <a:rPr lang="en-US" dirty="0" smtClean="0"/>
                  <a:t>:</a:t>
                </a:r>
                <a:endParaRPr lang="en-US" dirty="0" smtClean="0"/>
              </a:p>
              <a:p>
                <a:pPr lvl="1"/>
                <a:r>
                  <a:rPr lang="en-US" dirty="0"/>
                  <a:t>Key is </a:t>
                </a:r>
                <a:r>
                  <a:rPr lang="en-US" dirty="0" smtClean="0"/>
                  <a:t>0.</a:t>
                </a:r>
                <a:endParaRPr lang="en-US" dirty="0"/>
              </a:p>
              <a:p>
                <a:pPr lvl="1"/>
                <a:r>
                  <a:rPr lang="en-US" dirty="0"/>
                  <a:t>Low &lt; high</a:t>
                </a:r>
              </a:p>
              <a:p>
                <a:pPr lvl="1"/>
                <a:r>
                  <a:rPr lang="en-US" dirty="0"/>
                  <a:t>Mid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(0+3)/2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1</a:t>
                </a:r>
                <a:endParaRPr lang="en-US" dirty="0"/>
              </a:p>
              <a:p>
                <a:pPr lvl="1"/>
                <a:r>
                  <a:rPr lang="en-US" dirty="0" smtClean="0"/>
                  <a:t>A[1] </a:t>
                </a:r>
                <a:r>
                  <a:rPr lang="en-US" dirty="0"/>
                  <a:t>== </a:t>
                </a:r>
                <a:r>
                  <a:rPr lang="en-US" dirty="0" smtClean="0"/>
                  <a:t>0</a:t>
                </a:r>
                <a:endParaRPr lang="en-US" dirty="0"/>
              </a:p>
              <a:p>
                <a:pPr lvl="1"/>
                <a:r>
                  <a:rPr lang="en-US" dirty="0"/>
                  <a:t>Key </a:t>
                </a:r>
                <a:r>
                  <a:rPr lang="en-US" dirty="0" smtClean="0"/>
                  <a:t>&lt;= 0</a:t>
                </a:r>
                <a:endParaRPr lang="en-US" dirty="0"/>
              </a:p>
              <a:p>
                <a:pPr lvl="1"/>
                <a:r>
                  <a:rPr lang="en-US" dirty="0"/>
                  <a:t>bSearch2( 0, </a:t>
                </a:r>
                <a:r>
                  <a:rPr lang="en-US" dirty="0" smtClean="0"/>
                  <a:t>1)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38408"/>
          <a:stretch/>
        </p:blipFill>
        <p:spPr>
          <a:xfrm>
            <a:off x="4630607" y="2917112"/>
            <a:ext cx="3267710" cy="33147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45329" y="4525656"/>
            <a:ext cx="2177716" cy="2767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75604" y="4912597"/>
            <a:ext cx="2177716" cy="2767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6195" y="2267658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96195" y="1958187"/>
            <a:ext cx="4219216" cy="248048"/>
            <a:chOff x="596195" y="1958187"/>
            <a:chExt cx="4219216" cy="248048"/>
          </a:xfrm>
        </p:grpSpPr>
        <p:sp>
          <p:nvSpPr>
            <p:cNvPr id="17" name="Rectangle 16"/>
            <p:cNvSpPr/>
            <p:nvPr/>
          </p:nvSpPr>
          <p:spPr>
            <a:xfrm>
              <a:off x="596195" y="1961259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9896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23597" y="1963600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87298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50999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14700" y="19653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78401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42102" y="1959415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05803" y="1964436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69504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33205" y="19584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96906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60607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24308" y="1960529"/>
              <a:ext cx="263701" cy="24543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88009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51710" y="1962592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387297" y="2267658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6195" y="1663049"/>
            <a:ext cx="421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0   1   2   3    4    5   6   7    8   9  10  11 12 13 14 15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859896" y="2271011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7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binary search algorithm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35" y="2106930"/>
            <a:ext cx="60483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05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2) Trace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Execution </a:t>
            </a:r>
            <a:r>
              <a:rPr lang="en-US" dirty="0" smtClean="0"/>
              <a:t>#3:</a:t>
            </a:r>
            <a:endParaRPr lang="en-US" dirty="0"/>
          </a:p>
          <a:p>
            <a:pPr lvl="1"/>
            <a:r>
              <a:rPr lang="en-US" dirty="0" smtClean="0"/>
              <a:t>Key </a:t>
            </a:r>
            <a:r>
              <a:rPr lang="en-US" dirty="0" smtClean="0"/>
              <a:t>is </a:t>
            </a:r>
            <a:r>
              <a:rPr lang="en-US" dirty="0" smtClean="0"/>
              <a:t>0</a:t>
            </a:r>
            <a:endParaRPr lang="en-US" dirty="0" smtClean="0"/>
          </a:p>
          <a:p>
            <a:pPr lvl="1"/>
            <a:r>
              <a:rPr lang="en-US" dirty="0" smtClean="0"/>
              <a:t>Low = 0</a:t>
            </a:r>
          </a:p>
          <a:p>
            <a:pPr lvl="1"/>
            <a:r>
              <a:rPr lang="en-US" dirty="0" smtClean="0"/>
              <a:t>High = 1</a:t>
            </a:r>
          </a:p>
          <a:p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38408"/>
          <a:stretch/>
        </p:blipFill>
        <p:spPr>
          <a:xfrm>
            <a:off x="4630607" y="2917112"/>
            <a:ext cx="3267710" cy="33147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96195" y="2267658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96195" y="1958187"/>
            <a:ext cx="4219216" cy="248048"/>
            <a:chOff x="596195" y="1958187"/>
            <a:chExt cx="4219216" cy="248048"/>
          </a:xfrm>
        </p:grpSpPr>
        <p:sp>
          <p:nvSpPr>
            <p:cNvPr id="14" name="Rectangle 13"/>
            <p:cNvSpPr/>
            <p:nvPr/>
          </p:nvSpPr>
          <p:spPr>
            <a:xfrm>
              <a:off x="596195" y="1961259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59896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3597" y="1963600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98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50999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4700" y="19653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78401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42102" y="1959415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05803" y="1964436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69504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33205" y="19584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96906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60607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24308" y="1960529"/>
              <a:ext cx="263701" cy="24543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88009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51710" y="1962592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859595" y="2270021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6195" y="1663049"/>
            <a:ext cx="421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0   1   2   3    4    5   6   7    8   9  10  11 12 13 14 15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7044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2) Trace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Execution </a:t>
                </a:r>
                <a:r>
                  <a:rPr lang="en-US" dirty="0" smtClean="0"/>
                  <a:t>#3:</a:t>
                </a:r>
                <a:endParaRPr lang="en-US" dirty="0"/>
              </a:p>
              <a:p>
                <a:pPr lvl="1"/>
                <a:r>
                  <a:rPr lang="en-US" dirty="0" smtClean="0"/>
                  <a:t>Key </a:t>
                </a:r>
                <a:r>
                  <a:rPr lang="en-US" dirty="0"/>
                  <a:t>is </a:t>
                </a:r>
                <a:r>
                  <a:rPr lang="en-US" dirty="0" smtClean="0"/>
                  <a:t>0.</a:t>
                </a:r>
                <a:endParaRPr lang="en-US" dirty="0"/>
              </a:p>
              <a:p>
                <a:pPr lvl="1"/>
                <a:r>
                  <a:rPr lang="en-US" dirty="0"/>
                  <a:t>Low &lt; high</a:t>
                </a:r>
              </a:p>
              <a:p>
                <a:pPr lvl="1"/>
                <a:r>
                  <a:rPr lang="en-US" dirty="0"/>
                  <a:t>Mid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(0+1)/2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0</a:t>
                </a:r>
                <a:endParaRPr lang="en-US" dirty="0"/>
              </a:p>
              <a:p>
                <a:pPr lvl="1"/>
                <a:r>
                  <a:rPr lang="en-US" dirty="0" smtClean="0"/>
                  <a:t>A[0] </a:t>
                </a:r>
                <a:r>
                  <a:rPr lang="en-US" dirty="0"/>
                  <a:t>== </a:t>
                </a:r>
                <a:r>
                  <a:rPr lang="en-US" dirty="0" smtClean="0"/>
                  <a:t>0</a:t>
                </a:r>
                <a:endParaRPr lang="en-US" dirty="0"/>
              </a:p>
              <a:p>
                <a:pPr lvl="1"/>
                <a:r>
                  <a:rPr lang="en-US" dirty="0"/>
                  <a:t>Key </a:t>
                </a:r>
                <a:r>
                  <a:rPr lang="en-US" dirty="0" smtClean="0"/>
                  <a:t>&lt;= 0</a:t>
                </a:r>
                <a:endParaRPr lang="en-US" dirty="0"/>
              </a:p>
              <a:p>
                <a:pPr lvl="1"/>
                <a:r>
                  <a:rPr lang="en-US" dirty="0"/>
                  <a:t>bSearch2( 0, </a:t>
                </a:r>
                <a:r>
                  <a:rPr lang="en-US" dirty="0" smtClean="0"/>
                  <a:t>0)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38408"/>
          <a:stretch/>
        </p:blipFill>
        <p:spPr>
          <a:xfrm>
            <a:off x="4630607" y="2917112"/>
            <a:ext cx="3267710" cy="33147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45329" y="4525656"/>
            <a:ext cx="2177716" cy="2767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75604" y="4912597"/>
            <a:ext cx="2177716" cy="2767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6195" y="2267658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96195" y="1958187"/>
            <a:ext cx="4219216" cy="248048"/>
            <a:chOff x="596195" y="1958187"/>
            <a:chExt cx="4219216" cy="248048"/>
          </a:xfrm>
        </p:grpSpPr>
        <p:sp>
          <p:nvSpPr>
            <p:cNvPr id="17" name="Rectangle 16"/>
            <p:cNvSpPr/>
            <p:nvPr/>
          </p:nvSpPr>
          <p:spPr>
            <a:xfrm>
              <a:off x="596195" y="1961259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9896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23597" y="1963600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87298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50999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14700" y="19653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78401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42102" y="1959415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05803" y="1964436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69504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33205" y="19584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96906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60607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24308" y="1960529"/>
              <a:ext cx="263701" cy="24543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88009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51710" y="1962592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859595" y="2270021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6195" y="1663049"/>
            <a:ext cx="421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0   1   2   3    4    5   6   7    8   9  10  11 12 13 14 15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596195" y="2500040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893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2) Trace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Execution </a:t>
            </a:r>
            <a:r>
              <a:rPr lang="en-US" dirty="0" smtClean="0"/>
              <a:t>#4:</a:t>
            </a:r>
            <a:endParaRPr lang="en-US" dirty="0"/>
          </a:p>
          <a:p>
            <a:pPr lvl="1"/>
            <a:r>
              <a:rPr lang="en-US" dirty="0" smtClean="0"/>
              <a:t>Key </a:t>
            </a:r>
            <a:r>
              <a:rPr lang="en-US" dirty="0" smtClean="0"/>
              <a:t>is 0.</a:t>
            </a:r>
          </a:p>
          <a:p>
            <a:pPr lvl="1"/>
            <a:r>
              <a:rPr lang="en-US" dirty="0" smtClean="0"/>
              <a:t>Low = 0</a:t>
            </a:r>
          </a:p>
          <a:p>
            <a:pPr lvl="1"/>
            <a:r>
              <a:rPr lang="en-US" dirty="0" smtClean="0"/>
              <a:t>High = 0</a:t>
            </a:r>
          </a:p>
          <a:p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38408"/>
          <a:stretch/>
        </p:blipFill>
        <p:spPr>
          <a:xfrm>
            <a:off x="4630607" y="2917112"/>
            <a:ext cx="3267710" cy="33147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96195" y="2267658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96195" y="1958187"/>
            <a:ext cx="4219216" cy="248048"/>
            <a:chOff x="596195" y="1958187"/>
            <a:chExt cx="4219216" cy="248048"/>
          </a:xfrm>
        </p:grpSpPr>
        <p:sp>
          <p:nvSpPr>
            <p:cNvPr id="14" name="Rectangle 13"/>
            <p:cNvSpPr/>
            <p:nvPr/>
          </p:nvSpPr>
          <p:spPr>
            <a:xfrm>
              <a:off x="596195" y="1961259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59896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3597" y="1963600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98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50999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4700" y="19653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78401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42102" y="1959415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05803" y="1964436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69504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33205" y="19584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96906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60607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24308" y="1960529"/>
              <a:ext cx="263701" cy="24543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88009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51710" y="1962592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96195" y="1663049"/>
            <a:ext cx="421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0   1   2   3    4    5   6   7    8   9  10  11 12 13 14 15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596195" y="2500040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71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2) Trace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Execution </a:t>
            </a:r>
            <a:r>
              <a:rPr lang="en-US" dirty="0" smtClean="0"/>
              <a:t>#4:</a:t>
            </a:r>
            <a:endParaRPr lang="en-US" dirty="0" smtClean="0"/>
          </a:p>
          <a:p>
            <a:pPr lvl="1"/>
            <a:r>
              <a:rPr lang="en-US" dirty="0"/>
              <a:t>Key is </a:t>
            </a:r>
            <a:r>
              <a:rPr lang="en-US" dirty="0" smtClean="0"/>
              <a:t>0.</a:t>
            </a:r>
            <a:endParaRPr lang="en-US" dirty="0"/>
          </a:p>
          <a:p>
            <a:pPr lvl="1"/>
            <a:r>
              <a:rPr lang="en-US" dirty="0"/>
              <a:t>Low </a:t>
            </a:r>
            <a:r>
              <a:rPr lang="en-US" dirty="0" smtClean="0"/>
              <a:t>== </a:t>
            </a:r>
            <a:r>
              <a:rPr lang="en-US" dirty="0"/>
              <a:t>high</a:t>
            </a:r>
          </a:p>
          <a:p>
            <a:pPr lvl="1"/>
            <a:r>
              <a:rPr lang="en-US" b="1" dirty="0" smtClean="0"/>
              <a:t>Return </a:t>
            </a:r>
            <a:r>
              <a:rPr lang="en-US" b="1" dirty="0" smtClean="0"/>
              <a:t>0</a:t>
            </a:r>
            <a:endParaRPr lang="en-US" b="1" dirty="0" smtClean="0"/>
          </a:p>
          <a:p>
            <a:pPr lvl="1"/>
            <a:r>
              <a:rPr lang="en-US" dirty="0" smtClean="0"/>
              <a:t>This is, indeed</a:t>
            </a:r>
            <a:r>
              <a:rPr lang="en-US" b="1" dirty="0" smtClean="0"/>
              <a:t>, the smallest</a:t>
            </a:r>
          </a:p>
          <a:p>
            <a:pPr lvl="1"/>
            <a:r>
              <a:rPr lang="en-US" dirty="0" smtClean="0"/>
              <a:t>integer </a:t>
            </a:r>
            <a:r>
              <a:rPr lang="en-US" dirty="0" err="1" smtClean="0"/>
              <a:t>i</a:t>
            </a:r>
            <a:r>
              <a:rPr lang="en-US" dirty="0" smtClean="0"/>
              <a:t> between 0 and 15 such that A[</a:t>
            </a:r>
            <a:r>
              <a:rPr lang="en-US" dirty="0" err="1" smtClean="0"/>
              <a:t>i</a:t>
            </a:r>
            <a:r>
              <a:rPr lang="en-US" dirty="0" smtClean="0"/>
              <a:t>] = 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38408"/>
          <a:stretch/>
        </p:blipFill>
        <p:spPr>
          <a:xfrm>
            <a:off x="4630607" y="2917112"/>
            <a:ext cx="3267710" cy="33147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27006" y="3187125"/>
            <a:ext cx="2234194" cy="68298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6195" y="2267658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6195" y="1958187"/>
            <a:ext cx="4219216" cy="248048"/>
            <a:chOff x="596195" y="1958187"/>
            <a:chExt cx="4219216" cy="248048"/>
          </a:xfrm>
        </p:grpSpPr>
        <p:sp>
          <p:nvSpPr>
            <p:cNvPr id="15" name="Rectangle 14"/>
            <p:cNvSpPr/>
            <p:nvPr/>
          </p:nvSpPr>
          <p:spPr>
            <a:xfrm>
              <a:off x="596195" y="1961259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9896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3597" y="1963600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87298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50999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14700" y="19653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78401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42102" y="1959415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05803" y="1964436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69504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33205" y="19584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96906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60607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24308" y="1960529"/>
              <a:ext cx="263701" cy="24543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88009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51710" y="1962592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96195" y="1663049"/>
            <a:ext cx="421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0   1   2   3    4    5   6   7    8   9  10  11 12 13 14 15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596195" y="2500040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16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1)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Trace the execution of </a:t>
            </a:r>
            <a:r>
              <a:rPr lang="en-US" dirty="0" err="1"/>
              <a:t>bSearch</a:t>
            </a:r>
            <a:r>
              <a:rPr lang="en-US" dirty="0"/>
              <a:t> algorithm using the following inputs: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Array 1:</a:t>
            </a:r>
          </a:p>
          <a:p>
            <a:r>
              <a:rPr lang="en-US" dirty="0" smtClean="0"/>
              <a:t>Key = 2</a:t>
            </a:r>
          </a:p>
          <a:p>
            <a:endParaRPr lang="en-US" dirty="0" smtClean="0"/>
          </a:p>
          <a:p>
            <a:r>
              <a:rPr lang="en-US" b="1" dirty="0" smtClean="0"/>
              <a:t>Array 2:</a:t>
            </a:r>
          </a:p>
          <a:p>
            <a:r>
              <a:rPr lang="en-US" dirty="0" smtClean="0"/>
              <a:t>Key = </a:t>
            </a:r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85" y="3274171"/>
            <a:ext cx="4191000" cy="9144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3838934" y="4853348"/>
            <a:ext cx="4219216" cy="248048"/>
            <a:chOff x="596195" y="1958187"/>
            <a:chExt cx="4219216" cy="248048"/>
          </a:xfrm>
        </p:grpSpPr>
        <p:sp>
          <p:nvSpPr>
            <p:cNvPr id="26" name="Rectangle 25"/>
            <p:cNvSpPr/>
            <p:nvPr/>
          </p:nvSpPr>
          <p:spPr>
            <a:xfrm>
              <a:off x="596195" y="1961259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59896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23597" y="1963600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87298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50999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14700" y="19653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78401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42102" y="1959415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05803" y="1964436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69504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33205" y="19584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96906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60607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024308" y="1960529"/>
              <a:ext cx="263701" cy="24543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88009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51710" y="1962592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838934" y="4558210"/>
            <a:ext cx="421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0   1   2   3    4    5   6   7    8   9  10  11 12 13 14 15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11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1) Trace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and Key are global variable.</a:t>
            </a:r>
          </a:p>
          <a:p>
            <a:r>
              <a:rPr lang="en-US" dirty="0"/>
              <a:t>Execution #0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Key is </a:t>
            </a:r>
            <a:r>
              <a:rPr lang="en-US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Low = 0</a:t>
            </a:r>
          </a:p>
          <a:p>
            <a:pPr lvl="1"/>
            <a:r>
              <a:rPr lang="en-US" dirty="0" smtClean="0"/>
              <a:t>High = 9</a:t>
            </a:r>
          </a:p>
          <a:p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99" y="2644758"/>
            <a:ext cx="4563501" cy="33058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23" y="2084832"/>
            <a:ext cx="4191000" cy="914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4261" y="2964292"/>
            <a:ext cx="434968" cy="432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4343" y="2964293"/>
            <a:ext cx="429913" cy="432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9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1) Trace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8096" y="3584448"/>
                <a:ext cx="3566160" cy="2724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Execution </a:t>
                </a:r>
                <a:r>
                  <a:rPr lang="en-US" dirty="0"/>
                  <a:t>#0:</a:t>
                </a:r>
              </a:p>
              <a:p>
                <a:r>
                  <a:rPr lang="en-US" dirty="0" smtClean="0"/>
                  <a:t>Key </a:t>
                </a:r>
                <a:r>
                  <a:rPr lang="en-US" dirty="0" smtClean="0"/>
                  <a:t>= 2</a:t>
                </a:r>
              </a:p>
              <a:p>
                <a:r>
                  <a:rPr lang="en-US" dirty="0" smtClean="0"/>
                  <a:t>Mid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(0+9)/2</m:t>
                        </m:r>
                      </m:e>
                    </m:d>
                  </m:oMath>
                </a14:m>
                <a:r>
                  <a:rPr lang="en-US" dirty="0" smtClean="0"/>
                  <a:t>=  </a:t>
                </a:r>
                <a:r>
                  <a:rPr lang="en-US" dirty="0" smtClean="0"/>
                  <a:t>4</a:t>
                </a:r>
              </a:p>
              <a:p>
                <a:r>
                  <a:rPr lang="en-US" dirty="0" smtClean="0"/>
                  <a:t>Key &lt; A[4]:</a:t>
                </a:r>
              </a:p>
              <a:p>
                <a:r>
                  <a:rPr lang="en-US" dirty="0" smtClean="0"/>
                  <a:t>Return </a:t>
                </a:r>
                <a:r>
                  <a:rPr lang="en-US" dirty="0" err="1" smtClean="0"/>
                  <a:t>bSearch</a:t>
                </a:r>
                <a:r>
                  <a:rPr lang="en-US" dirty="0" smtClean="0"/>
                  <a:t>(0,3)</a:t>
                </a:r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8096" y="3584448"/>
                <a:ext cx="3566160" cy="2724912"/>
              </a:xfrm>
              <a:blipFill>
                <a:blip r:embed="rId2"/>
                <a:stretch>
                  <a:fillRect l="-307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499" y="2644758"/>
            <a:ext cx="4563501" cy="33058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23" y="2084832"/>
            <a:ext cx="4191000" cy="914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4261" y="2964292"/>
            <a:ext cx="434968" cy="432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4343" y="2964293"/>
            <a:ext cx="429913" cy="432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66873" y="2964292"/>
            <a:ext cx="429913" cy="432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9200" y="3705726"/>
            <a:ext cx="2177716" cy="2767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86212" y="4183621"/>
            <a:ext cx="2646346" cy="21437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8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1) Trace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Execution </a:t>
            </a:r>
            <a:r>
              <a:rPr lang="en-US" dirty="0" smtClean="0"/>
              <a:t>#1:</a:t>
            </a:r>
            <a:endParaRPr lang="en-US" dirty="0"/>
          </a:p>
          <a:p>
            <a:pPr lvl="1"/>
            <a:r>
              <a:rPr lang="en-US" dirty="0" smtClean="0"/>
              <a:t>Key </a:t>
            </a:r>
            <a:r>
              <a:rPr lang="en-US" dirty="0"/>
              <a:t>is </a:t>
            </a:r>
            <a:r>
              <a:rPr lang="en-US" dirty="0" smtClean="0"/>
              <a:t>2</a:t>
            </a:r>
            <a:endParaRPr lang="en-US" dirty="0"/>
          </a:p>
          <a:p>
            <a:pPr lvl="1"/>
            <a:r>
              <a:rPr lang="en-US" dirty="0"/>
              <a:t>Low = 0</a:t>
            </a:r>
          </a:p>
          <a:p>
            <a:pPr lvl="1"/>
            <a:r>
              <a:rPr lang="en-US" dirty="0"/>
              <a:t>High =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99" y="2644758"/>
            <a:ext cx="4563501" cy="33058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23" y="2084832"/>
            <a:ext cx="4191000" cy="914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4261" y="2964292"/>
            <a:ext cx="434968" cy="432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85873" y="2964292"/>
            <a:ext cx="429913" cy="432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72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1) Trace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8096" y="3584448"/>
                <a:ext cx="3566160" cy="2724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Execution #1:</a:t>
                </a:r>
                <a:endParaRPr lang="en-US" dirty="0"/>
              </a:p>
              <a:p>
                <a:r>
                  <a:rPr lang="en-US" dirty="0" smtClean="0"/>
                  <a:t>Key </a:t>
                </a:r>
                <a:r>
                  <a:rPr lang="en-US" dirty="0" smtClean="0"/>
                  <a:t>== 2</a:t>
                </a:r>
              </a:p>
              <a:p>
                <a:r>
                  <a:rPr lang="en-US" dirty="0" smtClean="0"/>
                  <a:t>Mid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(0+3)/2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= 1</a:t>
                </a:r>
              </a:p>
              <a:p>
                <a:r>
                  <a:rPr lang="en-US" dirty="0" smtClean="0"/>
                  <a:t>A[1] == 2</a:t>
                </a:r>
              </a:p>
              <a:p>
                <a:r>
                  <a:rPr lang="en-US" dirty="0" smtClean="0"/>
                  <a:t>Key ==Mid</a:t>
                </a:r>
              </a:p>
              <a:p>
                <a:r>
                  <a:rPr lang="en-US" dirty="0"/>
                  <a:t>Return </a:t>
                </a:r>
                <a:r>
                  <a:rPr lang="en-US" dirty="0" smtClean="0"/>
                  <a:t>mid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8096" y="3584448"/>
                <a:ext cx="3566160" cy="2724912"/>
              </a:xfrm>
              <a:blipFill>
                <a:blip r:embed="rId2"/>
                <a:stretch>
                  <a:fillRect l="-3077" t="-2237" b="-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499" y="2644758"/>
            <a:ext cx="4563501" cy="33058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23" y="2084832"/>
            <a:ext cx="4191000" cy="914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4261" y="2964292"/>
            <a:ext cx="434968" cy="432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9664" y="2964292"/>
            <a:ext cx="429913" cy="432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2006" y="2964292"/>
            <a:ext cx="429913" cy="432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29200" y="3705726"/>
            <a:ext cx="2177716" cy="2767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86212" y="5013342"/>
            <a:ext cx="1154430" cy="26852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2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modified question 1) Trace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and Key are global variable.</a:t>
            </a:r>
          </a:p>
          <a:p>
            <a:r>
              <a:rPr lang="en-US" dirty="0"/>
              <a:t>Execution #0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Key is </a:t>
            </a:r>
            <a:r>
              <a:rPr lang="en-US" dirty="0" smtClean="0"/>
              <a:t>0</a:t>
            </a:r>
            <a:endParaRPr lang="en-US" dirty="0" smtClean="0"/>
          </a:p>
          <a:p>
            <a:pPr lvl="1"/>
            <a:r>
              <a:rPr lang="en-US" dirty="0" smtClean="0"/>
              <a:t>Low = 0</a:t>
            </a:r>
          </a:p>
          <a:p>
            <a:pPr lvl="1"/>
            <a:r>
              <a:rPr lang="en-US" dirty="0" smtClean="0"/>
              <a:t>High = 15</a:t>
            </a:r>
          </a:p>
          <a:p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99" y="3003517"/>
            <a:ext cx="4563501" cy="330584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6195" y="2267658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96195" y="1958187"/>
            <a:ext cx="4219216" cy="248048"/>
            <a:chOff x="596195" y="1958187"/>
            <a:chExt cx="4219216" cy="248048"/>
          </a:xfrm>
        </p:grpSpPr>
        <p:sp>
          <p:nvSpPr>
            <p:cNvPr id="14" name="Rectangle 13"/>
            <p:cNvSpPr/>
            <p:nvPr/>
          </p:nvSpPr>
          <p:spPr>
            <a:xfrm>
              <a:off x="596195" y="1961259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59896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3597" y="1963600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98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50999" y="1963323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4700" y="19653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78401" y="19656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42102" y="1959415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05803" y="1964436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69504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33205" y="1958464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96906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60607" y="1958187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24308" y="1960529"/>
              <a:ext cx="263701" cy="24543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88009" y="1960528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51710" y="1962592"/>
              <a:ext cx="263701" cy="2405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4551710" y="2267658"/>
            <a:ext cx="263701" cy="233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6195" y="1663049"/>
            <a:ext cx="421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0   1   2   3    4    5   6   7    8   9  10  11 12 13 14 15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3341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2776</TotalTime>
  <Words>1237</Words>
  <Application>Microsoft Office PowerPoint</Application>
  <PresentationFormat>On-screen Show (4:3)</PresentationFormat>
  <Paragraphs>574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Cambria Math</vt:lpstr>
      <vt:lpstr>Tw Cen MT</vt:lpstr>
      <vt:lpstr>Tw Cen MT Condensed</vt:lpstr>
      <vt:lpstr>Wingdings 3</vt:lpstr>
      <vt:lpstr>Integral</vt:lpstr>
      <vt:lpstr>CPSC 331, Tutorial #14 Questions 1 &amp; 2</vt:lpstr>
      <vt:lpstr>Background: searching sorted array</vt:lpstr>
      <vt:lpstr>Background: binary search algorithm #1</vt:lpstr>
      <vt:lpstr>Slightly modified question 1) Trace</vt:lpstr>
      <vt:lpstr>Slightly modified question 1) Trace</vt:lpstr>
      <vt:lpstr>Slightly modified question 1) Trace</vt:lpstr>
      <vt:lpstr>Slightly modified question 1) Trace</vt:lpstr>
      <vt:lpstr>Slightly modified question 1) Trace</vt:lpstr>
      <vt:lpstr>Slightly modified question 1) Trace</vt:lpstr>
      <vt:lpstr>Slightly modified question 1) Trace</vt:lpstr>
      <vt:lpstr>Background: bsearch2 algorithm</vt:lpstr>
      <vt:lpstr>Background: bsearch2 algorithm</vt:lpstr>
      <vt:lpstr>Slightly modified question 2) Trace</vt:lpstr>
      <vt:lpstr>Slightly modified question 2) Trace</vt:lpstr>
      <vt:lpstr>Slightly modified question 2) Trace</vt:lpstr>
      <vt:lpstr>Slightly modified question 2) Trace</vt:lpstr>
      <vt:lpstr>Slightly modified question 2) Trace</vt:lpstr>
      <vt:lpstr>Slightly modified question 2) Trace</vt:lpstr>
      <vt:lpstr>Slightly modified question 2) Trace</vt:lpstr>
      <vt:lpstr>Slightly modified question 2) Trace</vt:lpstr>
      <vt:lpstr>Slightly modified question 2) Trace</vt:lpstr>
      <vt:lpstr>Slightly modified question 2) Trace</vt:lpstr>
      <vt:lpstr>Slightly modified question 2) Trace</vt:lpstr>
      <vt:lpstr>Slightly modified question 2) Trace</vt:lpstr>
      <vt:lpstr>Slightly modified question 2) Trace</vt:lpstr>
      <vt:lpstr>Slightly modified question 2) Trace</vt:lpstr>
      <vt:lpstr>Slightly modified question 2) Trace</vt:lpstr>
      <vt:lpstr>Slightly modified question 2) Trace</vt:lpstr>
      <vt:lpstr>Slightly modified question 2) Trace</vt:lpstr>
      <vt:lpstr>Slightly modified question 2) Trace</vt:lpstr>
      <vt:lpstr>Slightly modified question 2) Trace</vt:lpstr>
      <vt:lpstr>Slightly modified question 2) Trace</vt:lpstr>
      <vt:lpstr>Slightly modified question 2) Trace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331, Tutorial #3</dc:title>
  <dc:creator>HoomanMain</dc:creator>
  <cp:lastModifiedBy>Khobaib Zaamout</cp:lastModifiedBy>
  <cp:revision>98</cp:revision>
  <dcterms:created xsi:type="dcterms:W3CDTF">2019-05-14T02:40:57Z</dcterms:created>
  <dcterms:modified xsi:type="dcterms:W3CDTF">2019-06-03T20:16:42Z</dcterms:modified>
</cp:coreProperties>
</file>