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9"/>
  </p:notesMasterIdLst>
  <p:sldIdLst>
    <p:sldId id="256" r:id="rId2"/>
    <p:sldId id="260" r:id="rId3"/>
    <p:sldId id="261" r:id="rId4"/>
    <p:sldId id="264" r:id="rId5"/>
    <p:sldId id="263" r:id="rId6"/>
    <p:sldId id="262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baib Zaamout" initials="KZ" lastIdx="1" clrIdx="0">
    <p:extLst>
      <p:ext uri="{19B8F6BF-5375-455C-9EA6-DF929625EA0E}">
        <p15:presenceInfo xmlns:p15="http://schemas.microsoft.com/office/powerpoint/2012/main" userId="S-1-5-21-3301140893-251976240-2502399031-24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0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Q3.b: 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odd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dirty="0" smtClean="0"/>
                  <a:t>Fail? Then line 8 execute with recursive call.</a:t>
                </a:r>
              </a:p>
              <a:p>
                <a:pPr lvl="1"/>
                <a:r>
                  <a:rPr lang="en-US" dirty="0" smtClean="0"/>
                  <a:t> So, 4 lines of code are executed as required</a:t>
                </a:r>
              </a:p>
              <a:p>
                <a:pPr lvl="1"/>
                <a:r>
                  <a:rPr lang="en-US" dirty="0" smtClean="0"/>
                  <a:t>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1)−(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as </a:t>
                </a:r>
                <a:r>
                  <a:rPr lang="en-US" dirty="0" smtClean="0"/>
                  <a:t>claimed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Thus, establishing the claim.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sz="850" dirty="0"/>
              </a:p>
              <a:p>
                <a:pPr>
                  <a:buFont typeface="+mj-lt"/>
                  <a:buAutoNum type="arabicPeriod" startAt="4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</a:t>
                </a:r>
                <a:r>
                  <a:rPr lang="en-US" dirty="0" smtClean="0"/>
                  <a:t>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 …… if  </a:t>
                </a:r>
                <a:r>
                  <a:rPr lang="en-US" dirty="0"/>
                  <a:t>(low  ==  high)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…….…… 	if  </a:t>
                </a:r>
                <a:r>
                  <a:rPr lang="en-US" dirty="0"/>
                  <a:t>(A[low]  ==  key)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low;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4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throw  </a:t>
                </a:r>
                <a:r>
                  <a:rPr lang="en-US" dirty="0"/>
                  <a:t>a  </a:t>
                </a:r>
                <a:r>
                  <a:rPr lang="en-US" dirty="0" err="1" smtClean="0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en-US" dirty="0"/>
                  <a:t> </a:t>
                </a:r>
                <a:r>
                  <a:rPr lang="en-US" dirty="0" smtClean="0"/>
                  <a:t>…….……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 </a:t>
                </a:r>
                <a:r>
                  <a:rPr lang="en-US" dirty="0"/>
                  <a:t>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 smtClean="0"/>
              </a:p>
              <a:p>
                <a:pPr marL="0" indent="0">
                  <a:buNone/>
                </a:pPr>
                <a:r>
                  <a:rPr lang="en-US" dirty="0" smtClean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 smtClean="0"/>
                  <a:t>7 …….…….…… return  </a:t>
                </a:r>
                <a:r>
                  <a:rPr lang="en-US" dirty="0"/>
                  <a:t>bSearch2(low,  mid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…………… else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8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bSearch2(mid+1,  high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Q3.c: </a:t>
                </a: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even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Q3) 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as required in the precondition for </a:t>
                </a:r>
                <a:r>
                  <a:rPr lang="en-US" dirty="0" smtClean="0"/>
                  <a:t>the problem </a:t>
                </a:r>
                <a:r>
                  <a:rPr lang="en-US" dirty="0"/>
                  <a:t>being solved,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nonnegative integer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(c)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even </a:t>
                </a:r>
                <a:r>
                  <a:rPr lang="en-US" dirty="0"/>
                  <a:t>—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some </a:t>
                </a:r>
                <a:r>
                  <a:rPr lang="en-US" b="1" dirty="0"/>
                  <a:t>positive </a:t>
                </a:r>
                <a:r>
                  <a:rPr lang="en-US" dirty="0"/>
                  <a:t>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note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confirm that </a:t>
                </a:r>
                <a:r>
                  <a:rPr lang="en-US" dirty="0"/>
                  <a:t>the algorithm executes </a:t>
                </a:r>
                <a:r>
                  <a:rPr lang="en-US" b="1" dirty="0" smtClean="0"/>
                  <a:t>four steps,</a:t>
                </a:r>
                <a:r>
                  <a:rPr lang="en-US" dirty="0" smtClean="0"/>
                  <a:t> including </a:t>
                </a:r>
                <a:r>
                  <a:rPr lang="en-US" dirty="0"/>
                  <a:t>a recursive </a:t>
                </a:r>
                <a:r>
                  <a:rPr lang="en-US" dirty="0" smtClean="0"/>
                  <a:t>application, and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confirm that the algorithm calls </a:t>
                </a:r>
                <a:r>
                  <a:rPr lang="en-US" dirty="0"/>
                  <a:t>itself with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</a:t>
                </a:r>
                <a:r>
                  <a:rPr lang="en-US" dirty="0" smtClean="0"/>
                  <a:t> </a:t>
                </a:r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Q3.c: </a:t>
                </a: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even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From the question, we know: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b="1" dirty="0" smtClean="0"/>
                  <a:t>Der.1: </a:t>
                </a:r>
                <a:r>
                  <a:rPr lang="en-US" dirty="0" smtClean="0"/>
                  <a:t>high-low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1, which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914400" lvl="2" indent="0">
                  <a:buNone/>
                </a:pPr>
                <a:r>
                  <a:rPr lang="en-US" b="1" dirty="0" smtClean="0"/>
                  <a:t>Der.2: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 …… if  (low  ==  high) </a:t>
                </a:r>
              </a:p>
              <a:p>
                <a:pPr marL="0" indent="0">
                  <a:buNone/>
                </a:pPr>
                <a:r>
                  <a:rPr lang="en-US" dirty="0"/>
                  <a:t>2 …….…… 	if  (A[low]  ==  key) </a:t>
                </a:r>
              </a:p>
              <a:p>
                <a:pPr marL="0" indent="0">
                  <a:buNone/>
                </a:pPr>
                <a:r>
                  <a:rPr lang="en-US" dirty="0"/>
                  <a:t>3 …….…….…… return  low;</a:t>
                </a:r>
              </a:p>
              <a:p>
                <a:pPr marL="0" indent="0">
                  <a:buNone/>
                </a:pPr>
                <a:r>
                  <a:rPr lang="en-US" dirty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/>
                  <a:t>4 …….…….…… throw  a  </a:t>
                </a:r>
                <a:r>
                  <a:rPr lang="en-US" dirty="0" err="1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/>
                  <a:t>5 …….…… </a:t>
                </a:r>
                <a:r>
                  <a:rPr lang="en-US" dirty="0" err="1"/>
                  <a:t>int</a:t>
                </a:r>
                <a:r>
                  <a:rPr lang="en-US" dirty="0"/>
                  <a:t>  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/>
                  <a:t>7 …….…….…… return  bSearch2(low,  mid)</a:t>
                </a:r>
              </a:p>
              <a:p>
                <a:pPr marL="0" indent="0">
                  <a:buNone/>
                </a:pPr>
                <a:r>
                  <a:rPr lang="en-US" dirty="0"/>
                  <a:t>…………… else</a:t>
                </a:r>
              </a:p>
              <a:p>
                <a:pPr marL="0" indent="0">
                  <a:buNone/>
                </a:pPr>
                <a:r>
                  <a:rPr lang="en-US" dirty="0"/>
                  <a:t>8 …….…….…… return  bSearch2(mid+1,  high)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Q3.c: </a:t>
                </a: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/>
                  <a:t>even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line 1: Test fails (by der.1)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Line 5: executes: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(by der.2)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(as noted)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Line 6: test either pass or fail: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Pass? Then line 7 execute with recursive call.</a:t>
                </a:r>
              </a:p>
              <a:p>
                <a:pPr lvl="1"/>
                <a:r>
                  <a:rPr lang="en-US" dirty="0" smtClean="0"/>
                  <a:t> So, 4 lines of code are executed as required</a:t>
                </a:r>
              </a:p>
              <a:p>
                <a:pPr lvl="1"/>
                <a:r>
                  <a:rPr lang="en-US" dirty="0" smtClean="0"/>
                  <a:t>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>Thus </a:t>
                </a:r>
                <a:r>
                  <a:rPr lang="en-US" dirty="0"/>
                  <a:t>high′ − low′ = (low + k) − low = k, as claimed</a:t>
                </a:r>
                <a:endParaRPr lang="en-US" dirty="0" smtClean="0"/>
              </a:p>
              <a:p>
                <a:pPr lvl="1">
                  <a:buFont typeface="+mj-lt"/>
                  <a:buAutoNum type="arabicPeriod"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sz="850" dirty="0"/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</a:t>
                </a:r>
                <a:r>
                  <a:rPr lang="en-US" dirty="0" smtClean="0"/>
                  <a:t>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 …… if  </a:t>
                </a:r>
                <a:r>
                  <a:rPr lang="en-US" dirty="0"/>
                  <a:t>(low  ==  high)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…….…… 	if  </a:t>
                </a:r>
                <a:r>
                  <a:rPr lang="en-US" dirty="0"/>
                  <a:t>(A[low]  ==  key)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low;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4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throw  </a:t>
                </a:r>
                <a:r>
                  <a:rPr lang="en-US" dirty="0"/>
                  <a:t>a  </a:t>
                </a:r>
                <a:r>
                  <a:rPr lang="en-US" dirty="0" err="1" smtClean="0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en-US" dirty="0"/>
                  <a:t> </a:t>
                </a:r>
                <a:r>
                  <a:rPr lang="en-US" dirty="0" smtClean="0"/>
                  <a:t>…….……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 </a:t>
                </a:r>
                <a:r>
                  <a:rPr lang="en-US" dirty="0"/>
                  <a:t>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 smtClean="0"/>
              </a:p>
              <a:p>
                <a:pPr marL="0" indent="0">
                  <a:buNone/>
                </a:pPr>
                <a:r>
                  <a:rPr lang="en-US" dirty="0" smtClean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 smtClean="0"/>
                  <a:t>7 …….…….…… return  </a:t>
                </a:r>
                <a:r>
                  <a:rPr lang="en-US" dirty="0"/>
                  <a:t>bSearch2(low,  mid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…………… else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8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bSearch2(mid+1,  high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Q3.c: </a:t>
                </a: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/>
                  <a:t>even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dirty="0" smtClean="0"/>
                  <a:t>Fail? Then line 8 execute with recursive call.</a:t>
                </a:r>
              </a:p>
              <a:p>
                <a:pPr lvl="1"/>
                <a:r>
                  <a:rPr lang="en-US" dirty="0" smtClean="0"/>
                  <a:t> So, 4 lines of code are executed as required</a:t>
                </a:r>
              </a:p>
              <a:p>
                <a:pPr lvl="1"/>
                <a:r>
                  <a:rPr lang="en-US" dirty="0" smtClean="0"/>
                  <a:t>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as </a:t>
                </a:r>
                <a:r>
                  <a:rPr lang="en-US" dirty="0" smtClean="0"/>
                  <a:t>claimed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Thus, establishing the claim.</a:t>
                </a:r>
              </a:p>
              <a:p>
                <a:pPr lvl="1"/>
                <a:endParaRPr lang="en-US" sz="850" dirty="0"/>
              </a:p>
              <a:p>
                <a:pPr>
                  <a:buFont typeface="+mj-lt"/>
                  <a:buAutoNum type="arabicPeriod" startAt="4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</a:t>
                </a:r>
                <a:r>
                  <a:rPr lang="en-US" dirty="0" smtClean="0"/>
                  <a:t>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 …… if  </a:t>
                </a:r>
                <a:r>
                  <a:rPr lang="en-US" dirty="0"/>
                  <a:t>(low  ==  high)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…….…… 	if  </a:t>
                </a:r>
                <a:r>
                  <a:rPr lang="en-US" dirty="0"/>
                  <a:t>(A[low]  ==  key)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low;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4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throw  </a:t>
                </a:r>
                <a:r>
                  <a:rPr lang="en-US" dirty="0"/>
                  <a:t>a  </a:t>
                </a:r>
                <a:r>
                  <a:rPr lang="en-US" dirty="0" err="1" smtClean="0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en-US" dirty="0"/>
                  <a:t> </a:t>
                </a:r>
                <a:r>
                  <a:rPr lang="en-US" dirty="0" smtClean="0"/>
                  <a:t>…….……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 </a:t>
                </a:r>
                <a:r>
                  <a:rPr lang="en-US" dirty="0"/>
                  <a:t>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 smtClean="0"/>
              </a:p>
              <a:p>
                <a:pPr marL="0" indent="0">
                  <a:buNone/>
                </a:pPr>
                <a:r>
                  <a:rPr lang="en-US" dirty="0" smtClean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 smtClean="0"/>
                  <a:t>7 …….…….…… return  </a:t>
                </a:r>
                <a:r>
                  <a:rPr lang="en-US" dirty="0"/>
                  <a:t>bSearch2(low,  mid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…………… else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8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bSearch2(mid+1,  high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Q3.d</a:t>
                </a:r>
                <a:r>
                  <a:rPr lang="en-US" dirty="0"/>
                  <a:t>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bound </a:t>
                </a:r>
                <a:r>
                  <a:rPr lang="en-US" dirty="0"/>
                  <a:t>function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Q3) 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as required in the precondition for </a:t>
                </a:r>
                <a:r>
                  <a:rPr lang="en-US" dirty="0" smtClean="0"/>
                  <a:t>the problem </a:t>
                </a:r>
                <a:r>
                  <a:rPr lang="en-US" dirty="0"/>
                  <a:t>being solved,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nonnegative integer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(d) </a:t>
                </a:r>
                <a:r>
                  <a:rPr lang="en-US" dirty="0" smtClean="0"/>
                  <a:t>Use </a:t>
                </a:r>
                <a:r>
                  <a:rPr lang="en-US" dirty="0"/>
                  <a:t>the above to prove that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b="1" dirty="0"/>
                  <a:t>bound function </a:t>
                </a:r>
                <a:r>
                  <a:rPr lang="en-US" dirty="0"/>
                  <a:t>for this recursive algorithm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Q3.d</a:t>
                </a:r>
                <a:r>
                  <a:rPr lang="en-US" dirty="0"/>
                  <a:t>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is a bound function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 are </a:t>
                </a:r>
                <a:r>
                  <a:rPr lang="en-US" b="1" dirty="0" smtClean="0"/>
                  <a:t>Three</a:t>
                </a:r>
                <a:r>
                  <a:rPr lang="en-US" dirty="0" smtClean="0"/>
                  <a:t> </a:t>
                </a:r>
                <a:r>
                  <a:rPr lang="en-US" dirty="0"/>
                  <a:t>conditions for bound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This is an integer-valued function.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Whenever the algorithm is applied recursively, the value of the function has been decreased by at least one.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the function’s value is less than or equal to zero when the algorithm is applied then the algorithm does not call itself recursively during this execution.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Q3.d</a:t>
                </a:r>
                <a:r>
                  <a:rPr lang="en-US" dirty="0"/>
                  <a:t>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is a bound function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r>
              <a:rPr lang="en-US" dirty="0" smtClean="0"/>
              <a:t>Low </a:t>
            </a:r>
            <a:r>
              <a:rPr lang="en-US" dirty="0"/>
              <a:t>and high are integers and are subtracted, therefore, f is an </a:t>
            </a:r>
            <a:r>
              <a:rPr lang="en-US" b="1" dirty="0"/>
              <a:t>integer valued </a:t>
            </a:r>
            <a:r>
              <a:rPr lang="en-US" b="1" dirty="0" smtClean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value of this function either drops from 2k + 1 to k, for a non-negative integer k (so that it drops by (2k+1)−k = </a:t>
            </a:r>
            <a:r>
              <a:rPr lang="en-US" b="1" dirty="0"/>
              <a:t>k+1</a:t>
            </a:r>
            <a:r>
              <a:rPr lang="en-US" dirty="0"/>
              <a:t> ≥ </a:t>
            </a:r>
            <a:r>
              <a:rPr lang="en-US" dirty="0" smtClean="0"/>
              <a:t>1,</a:t>
            </a:r>
          </a:p>
          <a:p>
            <a:r>
              <a:rPr lang="en-US" dirty="0" smtClean="0"/>
              <a:t>Or </a:t>
            </a:r>
            <a:r>
              <a:rPr lang="en-US" dirty="0"/>
              <a:t>it drops from 2k to either k or k − 1 for a positive integer k, so that its value drops by at least 2k − k = </a:t>
            </a:r>
            <a:r>
              <a:rPr lang="en-US" b="1" dirty="0"/>
              <a:t>k</a:t>
            </a:r>
            <a:r>
              <a:rPr lang="en-US" dirty="0"/>
              <a:t> ≥ </a:t>
            </a:r>
            <a:r>
              <a:rPr lang="en-US" dirty="0" smtClean="0"/>
              <a:t>1 in </a:t>
            </a:r>
            <a:r>
              <a:rPr lang="en-US" dirty="0"/>
              <a:t>both cases it </a:t>
            </a:r>
            <a:r>
              <a:rPr lang="en-US" b="1" dirty="0"/>
              <a:t>drops by at least </a:t>
            </a:r>
            <a:r>
              <a:rPr lang="en-US" b="1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b="1" dirty="0"/>
              <a:t>f(low, high)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="1" dirty="0"/>
              <a:t> 0, </a:t>
            </a:r>
            <a:r>
              <a:rPr lang="en-US" dirty="0"/>
              <a:t>it means that high – 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dirty="0"/>
              <a:t> 0, so 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dirty="0"/>
              <a:t> 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Also </a:t>
            </a:r>
            <a:r>
              <a:rPr lang="en-US" dirty="0"/>
              <a:t>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dirty="0"/>
              <a:t> high (</a:t>
            </a:r>
            <a:r>
              <a:rPr lang="en-US" dirty="0" smtClean="0"/>
              <a:t>precondition)</a:t>
            </a:r>
          </a:p>
          <a:p>
            <a:r>
              <a:rPr lang="en-US" dirty="0" smtClean="0"/>
              <a:t>From </a:t>
            </a:r>
            <a:r>
              <a:rPr lang="en-US" dirty="0"/>
              <a:t>above we can say low = high and in section “a” we showed that the algorithm terminates in this case. Therefore, the function </a:t>
            </a:r>
            <a:r>
              <a:rPr lang="en-US" b="1" dirty="0"/>
              <a:t>terminates and does not call it self again </a:t>
            </a:r>
            <a:r>
              <a:rPr lang="en-US" dirty="0"/>
              <a:t>when </a:t>
            </a:r>
            <a:r>
              <a:rPr lang="en-US" b="1" dirty="0"/>
              <a:t>f(low, high)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="1" dirty="0"/>
              <a:t> </a:t>
            </a:r>
            <a:r>
              <a:rPr lang="en-US" b="1" dirty="0" smtClean="0"/>
              <a:t>0.</a:t>
            </a:r>
          </a:p>
          <a:p>
            <a:r>
              <a:rPr lang="en-US" b="1" dirty="0" smtClean="0"/>
              <a:t>All </a:t>
            </a:r>
            <a:r>
              <a:rPr lang="en-US" b="1" dirty="0"/>
              <a:t>three conditions are met therefore f is a bound function.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Q3.a: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Q3) 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as required in the precondition for </a:t>
                </a:r>
                <a:r>
                  <a:rPr lang="en-US" dirty="0" smtClean="0"/>
                  <a:t>the problem </a:t>
                </a:r>
                <a:r>
                  <a:rPr lang="en-US" dirty="0"/>
                  <a:t>being solved,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nonnegative integer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 Confirm </a:t>
                </a:r>
                <a:r>
                  <a:rPr lang="en-US" dirty="0"/>
                  <a:t>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the algorithm shown in Figure </a:t>
                </a:r>
                <a:r>
                  <a:rPr lang="en-US" dirty="0" smtClean="0"/>
                  <a:t>1: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Takes exactly </a:t>
                </a:r>
                <a:r>
                  <a:rPr lang="en-US" b="1" dirty="0" smtClean="0"/>
                  <a:t>three steps</a:t>
                </a:r>
                <a:r>
                  <a:rPr lang="en-US" dirty="0" smtClean="0"/>
                  <a:t>, then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/>
                  <a:t>terminates</a:t>
                </a:r>
                <a:r>
                  <a:rPr lang="en-US" dirty="0" smtClean="0"/>
                  <a:t> without </a:t>
                </a:r>
                <a:r>
                  <a:rPr lang="en-US" dirty="0"/>
                  <a:t>calling itself recursively.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Q3.a: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 …… if  (low  ==  high) </a:t>
                </a:r>
              </a:p>
              <a:p>
                <a:pPr marL="0" indent="0">
                  <a:buNone/>
                </a:pPr>
                <a:r>
                  <a:rPr lang="en-US" dirty="0"/>
                  <a:t>2 …….…… 	if  (A[low]  ==  key) </a:t>
                </a:r>
              </a:p>
              <a:p>
                <a:pPr marL="0" indent="0">
                  <a:buNone/>
                </a:pPr>
                <a:r>
                  <a:rPr lang="en-US" dirty="0"/>
                  <a:t>3 …….…….…… return  low;</a:t>
                </a:r>
              </a:p>
              <a:p>
                <a:pPr marL="0" indent="0">
                  <a:buNone/>
                </a:pPr>
                <a:r>
                  <a:rPr lang="en-US" dirty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/>
                  <a:t>4 …….…….…… throw  a  </a:t>
                </a:r>
                <a:r>
                  <a:rPr lang="en-US" dirty="0" err="1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/>
                  <a:t>5 …….…… </a:t>
                </a:r>
                <a:r>
                  <a:rPr lang="en-US" dirty="0" err="1"/>
                  <a:t>int</a:t>
                </a:r>
                <a:r>
                  <a:rPr lang="en-US" dirty="0"/>
                  <a:t>  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/>
                  <a:t>7 …….…….…… return  bSearch2(low,  mid)</a:t>
                </a:r>
              </a:p>
              <a:p>
                <a:pPr marL="0" indent="0">
                  <a:buNone/>
                </a:pPr>
                <a:r>
                  <a:rPr lang="en-US" dirty="0"/>
                  <a:t>…………… else</a:t>
                </a:r>
              </a:p>
              <a:p>
                <a:pPr marL="0" indent="0">
                  <a:buNone/>
                </a:pPr>
                <a:r>
                  <a:rPr lang="en-US" dirty="0"/>
                  <a:t>8 …….…….…… return  bSearch2(mid+1,  high)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Q3.a: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From the question, we know: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 …… if  (low  ==  high) </a:t>
                </a:r>
              </a:p>
              <a:p>
                <a:pPr marL="0" indent="0">
                  <a:buNone/>
                </a:pPr>
                <a:r>
                  <a:rPr lang="en-US" dirty="0"/>
                  <a:t>2 …….…… 	if  (A[low]  ==  key) </a:t>
                </a:r>
              </a:p>
              <a:p>
                <a:pPr marL="0" indent="0">
                  <a:buNone/>
                </a:pPr>
                <a:r>
                  <a:rPr lang="en-US" dirty="0"/>
                  <a:t>3 …….…….…… return  low;</a:t>
                </a:r>
              </a:p>
              <a:p>
                <a:pPr marL="0" indent="0">
                  <a:buNone/>
                </a:pPr>
                <a:r>
                  <a:rPr lang="en-US" dirty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/>
                  <a:t>4 …….…….…… throw  a  </a:t>
                </a:r>
                <a:r>
                  <a:rPr lang="en-US" dirty="0" err="1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/>
                  <a:t>5 …….…… </a:t>
                </a:r>
                <a:r>
                  <a:rPr lang="en-US" dirty="0" err="1"/>
                  <a:t>int</a:t>
                </a:r>
                <a:r>
                  <a:rPr lang="en-US" dirty="0"/>
                  <a:t>  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/>
                  <a:t>7 …….…….…… return  bSearch2(low,  mid)</a:t>
                </a:r>
              </a:p>
              <a:p>
                <a:pPr marL="0" indent="0">
                  <a:buNone/>
                </a:pPr>
                <a:r>
                  <a:rPr lang="en-US" dirty="0"/>
                  <a:t>…………… else</a:t>
                </a:r>
              </a:p>
              <a:p>
                <a:pPr marL="0" indent="0">
                  <a:buNone/>
                </a:pPr>
                <a:r>
                  <a:rPr lang="en-US" dirty="0"/>
                  <a:t>8 …….…….…… return  bSearch2(mid+1,  high)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Q3.a: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From the question, we know: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 …… if  (low  ==  high) </a:t>
                </a:r>
              </a:p>
              <a:p>
                <a:pPr marL="0" indent="0">
                  <a:buNone/>
                </a:pPr>
                <a:r>
                  <a:rPr lang="en-US" dirty="0"/>
                  <a:t>2 …….…… 	if  (A[low]  ==  key) </a:t>
                </a:r>
              </a:p>
              <a:p>
                <a:pPr marL="0" indent="0">
                  <a:buNone/>
                </a:pPr>
                <a:r>
                  <a:rPr lang="en-US" dirty="0"/>
                  <a:t>3 …….…….…… return  low;</a:t>
                </a:r>
              </a:p>
              <a:p>
                <a:pPr marL="0" indent="0">
                  <a:buNone/>
                </a:pPr>
                <a:r>
                  <a:rPr lang="en-US" dirty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/>
                  <a:t>4 …….…….…… throw  a  </a:t>
                </a:r>
                <a:r>
                  <a:rPr lang="en-US" dirty="0" err="1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/>
                  <a:t>5 …….…… </a:t>
                </a:r>
                <a:r>
                  <a:rPr lang="en-US" dirty="0" err="1"/>
                  <a:t>int</a:t>
                </a:r>
                <a:r>
                  <a:rPr lang="en-US" dirty="0"/>
                  <a:t>  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/>
                  <a:t>7 …….…….…… return  bSearch2(low,  mid)</a:t>
                </a:r>
              </a:p>
              <a:p>
                <a:pPr marL="0" indent="0">
                  <a:buNone/>
                </a:pPr>
                <a:r>
                  <a:rPr lang="en-US" dirty="0"/>
                  <a:t>…………… else</a:t>
                </a:r>
              </a:p>
              <a:p>
                <a:pPr marL="0" indent="0">
                  <a:buNone/>
                </a:pPr>
                <a:r>
                  <a:rPr lang="en-US" dirty="0"/>
                  <a:t>8 …….…….…… return  bSearch2(mid+1,  high)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Q3.a: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dirty="0" smtClean="0"/>
                  <a:t> then line 1 will pass</a:t>
                </a:r>
              </a:p>
              <a:p>
                <a:r>
                  <a:rPr lang="en-US" dirty="0" smtClean="0"/>
                  <a:t>Either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, in which case the </a:t>
                </a:r>
                <a:r>
                  <a:rPr lang="en-US" b="1" dirty="0"/>
                  <a:t>algorithm terminates </a:t>
                </a:r>
                <a:r>
                  <a:rPr lang="en-US" dirty="0"/>
                  <a:t>after </a:t>
                </a:r>
                <a:r>
                  <a:rPr lang="en-US" dirty="0" smtClean="0"/>
                  <a:t>executing the lines 1-3</a:t>
                </a:r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]!=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</a:t>
                </a:r>
                <a:r>
                  <a:rPr lang="en-US" b="1" dirty="0"/>
                  <a:t>algorithm </a:t>
                </a:r>
                <a:r>
                  <a:rPr lang="en-US" b="1" dirty="0" smtClean="0"/>
                  <a:t>terminates </a:t>
                </a:r>
                <a:r>
                  <a:rPr lang="en-US" dirty="0" smtClean="0"/>
                  <a:t>after executing lines </a:t>
                </a:r>
                <a:r>
                  <a:rPr lang="en-US" dirty="0"/>
                  <a:t>1, 2 and 4. </a:t>
                </a:r>
                <a:endParaRPr lang="en-US" dirty="0" smtClean="0"/>
              </a:p>
              <a:p>
                <a:r>
                  <a:rPr lang="en-US" b="1" dirty="0" smtClean="0"/>
                  <a:t>Three </a:t>
                </a:r>
                <a:r>
                  <a:rPr lang="en-US" b="1" dirty="0"/>
                  <a:t>steps </a:t>
                </a:r>
                <a:r>
                  <a:rPr lang="en-US" dirty="0"/>
                  <a:t>are always used </a:t>
                </a:r>
                <a:r>
                  <a:rPr lang="en-US" dirty="0" smtClean="0"/>
                  <a:t>and the </a:t>
                </a:r>
                <a:r>
                  <a:rPr lang="en-US" dirty="0"/>
                  <a:t>algorithm does not call itself recursively in either case.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 …… if  (low  ==  high) </a:t>
                </a:r>
              </a:p>
              <a:p>
                <a:pPr marL="0" indent="0">
                  <a:buNone/>
                </a:pPr>
                <a:r>
                  <a:rPr lang="en-US" dirty="0"/>
                  <a:t>2 …….…… 	if  (A[low]  ==  key) </a:t>
                </a:r>
              </a:p>
              <a:p>
                <a:pPr marL="0" indent="0">
                  <a:buNone/>
                </a:pPr>
                <a:r>
                  <a:rPr lang="en-US" dirty="0"/>
                  <a:t>3 …….…….…… return  low;</a:t>
                </a:r>
              </a:p>
              <a:p>
                <a:pPr marL="0" indent="0">
                  <a:buNone/>
                </a:pPr>
                <a:r>
                  <a:rPr lang="en-US" dirty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/>
                  <a:t>4 …….…….…… throw  a  </a:t>
                </a:r>
                <a:r>
                  <a:rPr lang="en-US" dirty="0" err="1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/>
                  <a:t>5 …….…… </a:t>
                </a:r>
                <a:r>
                  <a:rPr lang="en-US" dirty="0" err="1"/>
                  <a:t>int</a:t>
                </a:r>
                <a:r>
                  <a:rPr lang="en-US" dirty="0"/>
                  <a:t>  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/>
                  <a:t>7 …….…….…… return  bSearch2(low,  mid)</a:t>
                </a:r>
              </a:p>
              <a:p>
                <a:pPr marL="0" indent="0">
                  <a:buNone/>
                </a:pPr>
                <a:r>
                  <a:rPr lang="en-US" dirty="0"/>
                  <a:t>…………… else</a:t>
                </a:r>
              </a:p>
              <a:p>
                <a:pPr marL="0" indent="0">
                  <a:buNone/>
                </a:pPr>
                <a:r>
                  <a:rPr lang="en-US" dirty="0"/>
                  <a:t>8 …….…….…… return  bSearch2(mid+1,  high)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Q3.b: </a:t>
                </a: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odd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Q3) 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as required in the precondition for </a:t>
                </a:r>
                <a:r>
                  <a:rPr lang="en-US" dirty="0" smtClean="0"/>
                  <a:t>the problem </a:t>
                </a:r>
                <a:r>
                  <a:rPr lang="en-US" dirty="0"/>
                  <a:t>being solved,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nonnegative integer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(b) 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odd </a:t>
                </a:r>
                <a:r>
                  <a:rPr lang="en-US" dirty="0"/>
                  <a:t>—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:r>
                  <a:rPr lang="en-US" b="1" dirty="0"/>
                  <a:t>nonnegative </a:t>
                </a:r>
                <a:r>
                  <a:rPr lang="en-US" dirty="0"/>
                  <a:t>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note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confirm that </a:t>
                </a:r>
                <a:r>
                  <a:rPr lang="en-US" dirty="0"/>
                  <a:t>the algorithm executes </a:t>
                </a:r>
                <a:r>
                  <a:rPr lang="en-US" b="1" dirty="0" smtClean="0"/>
                  <a:t>four steps,</a:t>
                </a:r>
                <a:r>
                  <a:rPr lang="en-US" dirty="0" smtClean="0"/>
                  <a:t> including </a:t>
                </a:r>
                <a:r>
                  <a:rPr lang="en-US" dirty="0"/>
                  <a:t>a recursive </a:t>
                </a:r>
                <a:r>
                  <a:rPr lang="en-US" dirty="0" smtClean="0"/>
                  <a:t>application, and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confirm that the algorithm calls </a:t>
                </a:r>
                <a:r>
                  <a:rPr lang="en-US" dirty="0"/>
                  <a:t>itself with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Q3.b: 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odd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From the question, we know: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b="1" dirty="0" smtClean="0"/>
                  <a:t>Der.1: </a:t>
                </a:r>
                <a:r>
                  <a:rPr lang="en-US" dirty="0" smtClean="0"/>
                  <a:t>high-low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1, which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914400" lvl="2" indent="0">
                  <a:buNone/>
                </a:pPr>
                <a:r>
                  <a:rPr lang="en-US" b="1" dirty="0" smtClean="0"/>
                  <a:t>Der.2: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 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 …… if  (low  ==  high) </a:t>
                </a:r>
              </a:p>
              <a:p>
                <a:pPr marL="0" indent="0">
                  <a:buNone/>
                </a:pPr>
                <a:r>
                  <a:rPr lang="en-US" dirty="0"/>
                  <a:t>2 …….…… 	if  (A[low]  ==  key) </a:t>
                </a:r>
              </a:p>
              <a:p>
                <a:pPr marL="0" indent="0">
                  <a:buNone/>
                </a:pPr>
                <a:r>
                  <a:rPr lang="en-US" dirty="0"/>
                  <a:t>3 …….…….…… return  low;</a:t>
                </a:r>
              </a:p>
              <a:p>
                <a:pPr marL="0" indent="0">
                  <a:buNone/>
                </a:pPr>
                <a:r>
                  <a:rPr lang="en-US" dirty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/>
                  <a:t>4 …….…….…… throw  a  </a:t>
                </a:r>
                <a:r>
                  <a:rPr lang="en-US" dirty="0" err="1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/>
                  <a:t>5 …….…… </a:t>
                </a:r>
                <a:r>
                  <a:rPr lang="en-US" dirty="0" err="1"/>
                  <a:t>int</a:t>
                </a:r>
                <a:r>
                  <a:rPr lang="en-US" dirty="0"/>
                  <a:t>  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/>
                  <a:t>7 …….…….…… return  bSearch2(low,  mid)</a:t>
                </a:r>
              </a:p>
              <a:p>
                <a:pPr marL="0" indent="0">
                  <a:buNone/>
                </a:pPr>
                <a:r>
                  <a:rPr lang="en-US" dirty="0"/>
                  <a:t>…………… else</a:t>
                </a:r>
              </a:p>
              <a:p>
                <a:pPr marL="0" indent="0">
                  <a:buNone/>
                </a:pPr>
                <a:r>
                  <a:rPr lang="en-US" dirty="0"/>
                  <a:t>8 …….…….…… return  bSearch2(mid+1,  high)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Q3.b: Suppose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odd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/>
              <a:t>Work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line 1: Test fails (by der.1)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Line 5: executes: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(by der.2)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(as noted)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Line 6: test either pass or fail: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Pass? Then line 7 execute with recursive call.</a:t>
                </a:r>
              </a:p>
              <a:p>
                <a:pPr lvl="1"/>
                <a:r>
                  <a:rPr lang="en-US" dirty="0" smtClean="0"/>
                  <a:t> So, 4 lines of code are executed as required</a:t>
                </a:r>
              </a:p>
              <a:p>
                <a:pPr lvl="1"/>
                <a:r>
                  <a:rPr lang="en-US" dirty="0" smtClean="0"/>
                  <a:t>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>Thus </a:t>
                </a:r>
                <a:r>
                  <a:rPr lang="en-US" dirty="0"/>
                  <a:t>high′ − low′ = (low + k) − low = k, as claimed</a:t>
                </a:r>
                <a:endParaRPr lang="en-US" dirty="0" smtClean="0"/>
              </a:p>
              <a:p>
                <a:pPr lvl="1">
                  <a:buFont typeface="+mj-lt"/>
                  <a:buAutoNum type="arabicPeriod"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sz="850" dirty="0"/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6553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 smtClean="0"/>
              <a:t>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 bSearch2  (</a:t>
                </a:r>
                <a:r>
                  <a:rPr lang="en-US" dirty="0" err="1"/>
                  <a:t>int</a:t>
                </a:r>
                <a:r>
                  <a:rPr lang="en-US" dirty="0"/>
                  <a:t>  low,  </a:t>
                </a:r>
                <a:r>
                  <a:rPr lang="en-US" dirty="0" err="1"/>
                  <a:t>int</a:t>
                </a:r>
                <a:r>
                  <a:rPr lang="en-US" dirty="0"/>
                  <a:t>  </a:t>
                </a:r>
                <a:r>
                  <a:rPr lang="en-US" dirty="0" smtClean="0"/>
                  <a:t>high) throws  </a:t>
                </a:r>
                <a:r>
                  <a:rPr lang="en-US" dirty="0" err="1"/>
                  <a:t>NoSuchElementException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 …… if  </a:t>
                </a:r>
                <a:r>
                  <a:rPr lang="en-US" dirty="0"/>
                  <a:t>(low  ==  high)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…….…… 	if  </a:t>
                </a:r>
                <a:r>
                  <a:rPr lang="en-US" dirty="0"/>
                  <a:t>(A[low]  ==  key)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low;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…….……....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4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throw  </a:t>
                </a:r>
                <a:r>
                  <a:rPr lang="en-US" dirty="0"/>
                  <a:t>a  </a:t>
                </a:r>
                <a:r>
                  <a:rPr lang="en-US" dirty="0" err="1" smtClean="0"/>
                  <a:t>NoSuchElementException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 else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en-US" dirty="0"/>
                  <a:t> </a:t>
                </a:r>
                <a:r>
                  <a:rPr lang="en-US" dirty="0" smtClean="0"/>
                  <a:t>…….……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 </a:t>
                </a:r>
                <a:r>
                  <a:rPr lang="en-US" dirty="0"/>
                  <a:t>mid  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050" dirty="0" smtClean="0"/>
              </a:p>
              <a:p>
                <a:pPr marL="0" indent="0">
                  <a:buNone/>
                </a:pPr>
                <a:r>
                  <a:rPr lang="en-US" dirty="0" smtClean="0"/>
                  <a:t>6 …….…… if  (key ≤ A[mid])</a:t>
                </a:r>
              </a:p>
              <a:p>
                <a:pPr marL="0" indent="0">
                  <a:buNone/>
                </a:pPr>
                <a:r>
                  <a:rPr lang="en-US" dirty="0" smtClean="0"/>
                  <a:t>7 …….…….…… return  </a:t>
                </a:r>
                <a:r>
                  <a:rPr lang="en-US" dirty="0"/>
                  <a:t>bSearch2(low,  mid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…………… else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8</a:t>
                </a:r>
                <a:r>
                  <a:rPr lang="en-US" dirty="0"/>
                  <a:t> </a:t>
                </a:r>
                <a:r>
                  <a:rPr lang="en-US" dirty="0" smtClean="0"/>
                  <a:t>…….…….…… return  </a:t>
                </a:r>
                <a:r>
                  <a:rPr lang="en-US" dirty="0"/>
                  <a:t>bSearch2(mid+1,  high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7"/>
                <a:ext cx="5782912" cy="3655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3394</TotalTime>
  <Words>1364</Words>
  <Application>Microsoft Office PowerPoint</Application>
  <PresentationFormat>Widescreen</PresentationFormat>
  <Paragraphs>287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Century Gothic</vt:lpstr>
      <vt:lpstr>Times New Roman</vt:lpstr>
      <vt:lpstr>Wingdings 2</vt:lpstr>
      <vt:lpstr>Quotable</vt:lpstr>
      <vt:lpstr>CPSC331 - Spring 2019  Tutorial 14</vt:lpstr>
      <vt:lpstr>Q3.a: if h=0 then </vt:lpstr>
      <vt:lpstr>Q3.a: if h=0 then </vt:lpstr>
      <vt:lpstr>Q3.a: if h=0 then </vt:lpstr>
      <vt:lpstr>Q3.a: if h=0 then </vt:lpstr>
      <vt:lpstr>Q3.a: if h=0 then </vt:lpstr>
      <vt:lpstr>Q3.b: Suppose that h ≥ 1 and h is odd </vt:lpstr>
      <vt:lpstr>Q3.b: Suppose that h ≥ 1 and h is odd </vt:lpstr>
      <vt:lpstr>Q3.b: Suppose that h ≥ 1 and h is odd </vt:lpstr>
      <vt:lpstr>Q3.b: Suppose that h ≥ 1 and h is odd </vt:lpstr>
      <vt:lpstr>Q3.c: Suppose that h ≥ 1 and h is even </vt:lpstr>
      <vt:lpstr>Q3.c: Suppose that h ≥ 1 and h is even </vt:lpstr>
      <vt:lpstr>Q3.c: Suppose that h ≥ 1 and h is even </vt:lpstr>
      <vt:lpstr>Q3.c: Suppose that h ≥ 1 and h is even</vt:lpstr>
      <vt:lpstr>Q3.d: prove that f is a bound function</vt:lpstr>
      <vt:lpstr>Q3.d: prove that f is a bound function</vt:lpstr>
      <vt:lpstr>Q3.d: prove that f is a bound function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162</cp:revision>
  <dcterms:created xsi:type="dcterms:W3CDTF">2019-05-12T19:34:36Z</dcterms:created>
  <dcterms:modified xsi:type="dcterms:W3CDTF">2019-06-03T17:42:08Z</dcterms:modified>
</cp:coreProperties>
</file>