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3"/>
  </p:notesMasterIdLst>
  <p:sldIdLst>
    <p:sldId id="256" r:id="rId2"/>
    <p:sldId id="260" r:id="rId3"/>
    <p:sldId id="262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4" r:id="rId13"/>
    <p:sldId id="275" r:id="rId14"/>
    <p:sldId id="276" r:id="rId15"/>
    <p:sldId id="277" r:id="rId16"/>
    <p:sldId id="272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baib Zaamout" initials="KZ" lastIdx="1" clrIdx="0">
    <p:extLst>
      <p:ext uri="{19B8F6BF-5375-455C-9EA6-DF929625EA0E}">
        <p15:presenceInfo xmlns:p15="http://schemas.microsoft.com/office/powerpoint/2012/main" userId="S-1-5-21-3301140893-251976240-2502399031-2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395" autoAdjust="0"/>
  </p:normalViewPr>
  <p:slideViewPr>
    <p:cSldViewPr snapToGrid="0">
      <p:cViewPr varScale="1">
        <p:scale>
          <a:sx n="77" d="100"/>
          <a:sy n="77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+20&amp;,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Q3) </a:t>
                </a:r>
                <a:r>
                  <a:rPr lang="en-US" dirty="0"/>
                  <a:t>use </a:t>
                </a:r>
                <a:r>
                  <a:rPr lang="en-US" dirty="0" smtClean="0"/>
                  <a:t>the </a:t>
                </a:r>
                <a:r>
                  <a:rPr lang="en-US" dirty="0"/>
                  <a:t>recurrence </a:t>
                </a:r>
                <a:r>
                  <a:rPr lang="en-US" dirty="0" smtClean="0"/>
                  <a:t>you obtained in Q2 to </a:t>
                </a:r>
                <a:r>
                  <a:rPr lang="en-US" dirty="0"/>
                  <a:t>prove that the revised algorithm sorts an </a:t>
                </a:r>
                <a:r>
                  <a:rPr lang="en-US" dirty="0" smtClean="0"/>
                  <a:t>array with </a:t>
                </a:r>
                <a:r>
                  <a:rPr lang="en-US" dirty="0"/>
                  <a:t>length n using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in the worst case.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Write a recurrence for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𝑀𝑒𝑟𝑔𝑒𝑆𝑜𝑟𝑡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4,                                                                                     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𝑴𝒆𝒓𝒈𝒆𝑺𝒐𝒓𝒕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+20&amp;,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simplified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4,       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+24&amp;,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Write a recurrence for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+24&amp;,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We can further simplify this by observing the following: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When n =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+24=4+8(2)+24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n =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+24=4+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n = 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+24=4+8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+24+…+8(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656021" y="3865419"/>
            <a:ext cx="307574" cy="3366655"/>
          </a:xfrm>
          <a:prstGeom prst="leftBrace">
            <a:avLst>
              <a:gd name="adj1" fmla="val 0"/>
              <a:gd name="adj2" fmla="val 503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4597" y="575226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845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When n = 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+24=4+8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+24+…+8(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)+24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8451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42325" y="1375689"/>
            <a:ext cx="234719" cy="3433160"/>
          </a:xfrm>
          <a:prstGeom prst="leftBrace">
            <a:avLst>
              <a:gd name="adj1" fmla="val 8333"/>
              <a:gd name="adj2" fmla="val 503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4599" y="32593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n-2 times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8"/>
              <p:cNvSpPr txBox="1">
                <a:spLocks/>
              </p:cNvSpPr>
              <p:nvPr/>
            </p:nvSpPr>
            <p:spPr>
              <a:xfrm>
                <a:off x="810000" y="3546496"/>
                <a:ext cx="10554574" cy="2369391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:r>
                  <a:rPr lang="en-US" dirty="0" smtClean="0"/>
                  <a:t>This </a:t>
                </a:r>
                <a:r>
                  <a:rPr lang="en-US" dirty="0" smtClean="0"/>
                  <a:t>is equivalent to:</a:t>
                </a:r>
                <a:endParaRPr lang="en-US" dirty="0" smtClean="0"/>
              </a:p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+24)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every positive integer </a:t>
                </a:r>
                <a:r>
                  <a:rPr lang="en-US" dirty="0" smtClean="0"/>
                  <a:t>n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we can prove this using induction on 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core of the proof will be as follows:</a:t>
                </a:r>
              </a:p>
            </p:txBody>
          </p:sp>
        </mc:Choice>
        <mc:Fallback>
          <p:sp>
            <p:nvSpPr>
              <p:cNvPr id="8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546496"/>
                <a:ext cx="10554574" cy="2369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Write a recurrence for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+24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(24)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4+8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+24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=4+8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−8+24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−8+24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−28∈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Q4: Write a recurrence for algorithm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Q4) Use </a:t>
            </a:r>
            <a:r>
              <a:rPr lang="en-US" dirty="0"/>
              <a:t>the information about the </a:t>
            </a:r>
            <a:r>
              <a:rPr lang="en-US" b="1" dirty="0"/>
              <a:t>best case running time </a:t>
            </a:r>
            <a:r>
              <a:rPr lang="en-US" dirty="0"/>
              <a:t>to </a:t>
            </a:r>
            <a:r>
              <a:rPr lang="en-US" dirty="0" smtClean="0"/>
              <a:t>write a </a:t>
            </a:r>
            <a:r>
              <a:rPr lang="en-US" dirty="0"/>
              <a:t>recurrence that gives a lower bound for the number of steps used by the revised </a:t>
            </a:r>
            <a:r>
              <a:rPr lang="en-US" dirty="0" smtClean="0"/>
              <a:t>algorithm, to </a:t>
            </a:r>
            <a:r>
              <a:rPr lang="en-US" dirty="0"/>
              <a:t>sort an array with length n, in the best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the </a:t>
                </a:r>
                <a:r>
                  <a:rPr lang="en-US" b="1" dirty="0" smtClean="0"/>
                  <a:t>best </a:t>
                </a:r>
                <a:r>
                  <a:rPr lang="en-US" b="1" dirty="0"/>
                  <a:t>case running time </a:t>
                </a:r>
                <a:r>
                  <a:rPr lang="en-US" dirty="0"/>
                  <a:t>of the </a:t>
                </a:r>
                <a:r>
                  <a:rPr lang="en-US" dirty="0" smtClean="0">
                    <a:latin typeface="OCR A Extended" panose="02010509020102010303" pitchFamily="50" charset="0"/>
                  </a:rPr>
                  <a:t>merge</a:t>
                </a:r>
                <a:r>
                  <a:rPr lang="en-US" dirty="0" smtClean="0"/>
                  <a:t> is in slide #27 in L16_merge_sort.pdf is </a:t>
                </a: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steps.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n=1:</a:t>
                </a:r>
              </a:p>
              <a:p>
                <a:r>
                  <a:rPr lang="en-US" dirty="0" smtClean="0"/>
                  <a:t>Lines 1-4 are executed and algorithm ends.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𝑀𝑒𝑟𝑔𝑒𝑆𝑜𝑟𝑡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n=2:</a:t>
                </a:r>
              </a:p>
              <a:p>
                <a:r>
                  <a:rPr lang="en-US" dirty="0" smtClean="0"/>
                  <a:t>Lines 1, 5-9: are executed followed by two loops, 2 recursive calls, and a function call =</a:t>
                </a:r>
                <a:r>
                  <a:rPr lang="en-US" b="1" dirty="0" smtClean="0"/>
                  <a:t>6 lines of code</a:t>
                </a:r>
              </a:p>
              <a:p>
                <a:r>
                  <a:rPr lang="en-US" dirty="0" smtClean="0"/>
                  <a:t>Loop 1: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lines of code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Loop 2: </a:t>
                </a:r>
                <a:r>
                  <a:rPr lang="en-US" b="1" dirty="0" smtClean="0"/>
                  <a:t>4 lines of code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</a:t>
            </a:r>
            <a:r>
              <a:rPr lang="en-US" dirty="0" smtClean="0"/>
              <a:t>Show the </a:t>
            </a:r>
            <a:r>
              <a:rPr lang="en-US" dirty="0"/>
              <a:t>algorithm is still </a:t>
            </a:r>
            <a:r>
              <a:rPr lang="en-US" dirty="0" smtClean="0"/>
              <a:t>correct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Q1: </a:t>
                </a:r>
                <a:r>
                  <a:rPr lang="en-US" dirty="0" smtClean="0"/>
                  <a:t>Suppose that the lengths of the arrays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changed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respectively. Show that the resulting sorting algorithm </a:t>
                </a:r>
                <a:r>
                  <a:rPr lang="en-US" dirty="0" smtClean="0"/>
                  <a:t>would </a:t>
                </a:r>
                <a:r>
                  <a:rPr lang="en-US" u="sng" dirty="0" smtClean="0"/>
                  <a:t>still </a:t>
                </a:r>
                <a:r>
                  <a:rPr lang="en-US" u="sng" dirty="0"/>
                  <a:t>be correct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Write a recurrence for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n=2:</a:t>
                </a:r>
              </a:p>
              <a:p>
                <a:r>
                  <a:rPr lang="en-US" dirty="0" smtClean="0"/>
                  <a:t>…</a:t>
                </a:r>
              </a:p>
              <a:p>
                <a:r>
                  <a:rPr lang="en-US" dirty="0" smtClean="0"/>
                  <a:t>Recursive calls: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lines of code</a:t>
                </a:r>
              </a:p>
              <a:p>
                <a:r>
                  <a:rPr lang="en-US" dirty="0" smtClean="0"/>
                  <a:t>Merge function call: = </a:t>
                </a:r>
                <a:r>
                  <a:rPr lang="en-US" b="1" dirty="0" smtClean="0"/>
                  <a:t>1 + </a:t>
                </a:r>
                <a:r>
                  <a:rPr lang="en-US" b="1" dirty="0" smtClean="0"/>
                  <a:t>4n+10 </a:t>
                </a:r>
                <a:r>
                  <a:rPr lang="en-US" b="1" dirty="0" smtClean="0"/>
                  <a:t>lines of code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−2+4+2+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(1)+1+4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+7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1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𝑀𝑒𝑟𝑔𝑒𝑆𝑜𝑟𝑡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𝑀𝑒𝑟𝑔𝑒𝑆𝑜𝑟𝑡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+21&amp;,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</a:t>
            </a:r>
            <a:r>
              <a:rPr lang="en-US" dirty="0" smtClean="0"/>
              <a:t>Show the algorithm is still correct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</a:t>
                </a:r>
                <a:r>
                  <a:rPr lang="en-US" dirty="0" err="1">
                    <a:latin typeface="OCR A Extended" panose="02010509020102010303" pitchFamily="50" charset="0"/>
                  </a:rPr>
                  <a:t>MergeSort</a:t>
                </a:r>
                <a:r>
                  <a:rPr lang="en-US" dirty="0"/>
                  <a:t> algorithm is already shown to be correct (see L16_merge_sort.pdf slide #35). All we need to do is to show that the new changes are covered by the same proof.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Note that the </a:t>
                </a:r>
                <a:r>
                  <a:rPr lang="en-US" dirty="0"/>
                  <a:t>definition of the “Merging problem” and the proof of correctness make no assumptions about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except that they are both positive integers, so nothing about this algorithm or the proof of its correctness must be changed.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Also note that nothing </a:t>
                </a:r>
                <a:r>
                  <a:rPr lang="en-US" dirty="0"/>
                  <a:t>needs to be changed about the proof of correctness of </a:t>
                </a:r>
                <a:r>
                  <a:rPr lang="en-US" dirty="0" smtClean="0"/>
                  <a:t>the </a:t>
                </a:r>
                <a:r>
                  <a:rPr lang="en-US" dirty="0" err="1" smtClean="0">
                    <a:latin typeface="OCR A Extended" panose="02010509020102010303" pitchFamily="50" charset="0"/>
                  </a:rPr>
                  <a:t>MergeSort</a:t>
                </a:r>
                <a:r>
                  <a:rPr lang="en-US" dirty="0" smtClean="0">
                    <a:latin typeface="OCR A Extended" panose="02010509020102010303" pitchFamily="50" charset="0"/>
                  </a:rPr>
                  <a:t> </a:t>
                </a:r>
                <a:r>
                  <a:rPr lang="en-US" dirty="0" smtClean="0"/>
                  <a:t>algorithm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instead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because both new values are smaller or equal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(reduce n by at least 1), which allow us to use the same IH to establish the correctness of the recursive call.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</a:t>
            </a:r>
            <a:r>
              <a:rPr lang="en-US" dirty="0" smtClean="0"/>
              <a:t>Show the </a:t>
            </a:r>
            <a:r>
              <a:rPr lang="en-US" dirty="0"/>
              <a:t>algorithm is still </a:t>
            </a:r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4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810000" y="2668384"/>
                <a:ext cx="10554574" cy="3372977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This should be a proof by (the strong form of) Induction </a:t>
                </a:r>
                <a:r>
                  <a:rPr lang="en-US" dirty="0"/>
                  <a:t>on the length n </a:t>
                </a:r>
                <a:r>
                  <a:rPr lang="en-US" dirty="0" smtClean="0"/>
                  <a:t>of the input array.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Basis: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An examination of the steps at lines 2–4 is sufficient </a:t>
                </a:r>
                <a:r>
                  <a:rPr lang="en-US" dirty="0" smtClean="0"/>
                  <a:t>to complete </a:t>
                </a:r>
                <a:r>
                  <a:rPr lang="en-US" dirty="0"/>
                  <a:t>the </a:t>
                </a:r>
                <a:r>
                  <a:rPr lang="en-US" dirty="0" smtClean="0"/>
                  <a:t>basis.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Inductive Hypothesis: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we assume algorithm is correct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Inductive Claim: Show that the algorithm works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Apply the IH to establish when lines </a:t>
                </a:r>
                <a:r>
                  <a:rPr lang="en-US" dirty="0"/>
                  <a:t>16 and 17 </a:t>
                </a:r>
                <a:r>
                  <a:rPr lang="en-US" dirty="0" smtClean="0"/>
                  <a:t>are executed, algorithm will be correct.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Use proof in </a:t>
                </a:r>
                <a:r>
                  <a:rPr lang="en-US" i="1" dirty="0"/>
                  <a:t>L16_merge_sort.pdf slide </a:t>
                </a:r>
                <a:r>
                  <a:rPr lang="en-US" i="1" dirty="0" smtClean="0"/>
                  <a:t>#24 </a:t>
                </a:r>
                <a:r>
                  <a:rPr lang="en-US" dirty="0" smtClean="0"/>
                  <a:t>to show the </a:t>
                </a:r>
                <a:r>
                  <a:rPr lang="en-US" dirty="0"/>
                  <a:t>correctness of the merge </a:t>
                </a:r>
                <a:r>
                  <a:rPr lang="en-US" dirty="0" smtClean="0"/>
                  <a:t>algorithm at </a:t>
                </a:r>
                <a:r>
                  <a:rPr lang="en-US" dirty="0"/>
                  <a:t>line </a:t>
                </a:r>
                <a:r>
                  <a:rPr lang="en-US" dirty="0" smtClean="0"/>
                  <a:t>18, which completes the proof.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2668384"/>
                <a:ext cx="10554574" cy="3372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Q2: </a:t>
            </a:r>
            <a:r>
              <a:rPr lang="en-US" dirty="0"/>
              <a:t>Using the information about the </a:t>
            </a:r>
            <a:r>
              <a:rPr lang="en-US" b="1" dirty="0"/>
              <a:t>worst case running time </a:t>
            </a:r>
            <a:r>
              <a:rPr lang="en-US" dirty="0"/>
              <a:t>of the merge information </a:t>
            </a:r>
            <a:r>
              <a:rPr lang="en-US" dirty="0" smtClean="0"/>
              <a:t>in the </a:t>
            </a:r>
            <a:r>
              <a:rPr lang="en-US" dirty="0"/>
              <a:t>online notes, write a </a:t>
            </a:r>
            <a:r>
              <a:rPr lang="en-US" b="1" dirty="0"/>
              <a:t>recurrence </a:t>
            </a:r>
            <a:r>
              <a:rPr lang="en-US" dirty="0"/>
              <a:t>that gives an upper bound for the number of </a:t>
            </a:r>
            <a:r>
              <a:rPr lang="en-US" dirty="0" smtClean="0"/>
              <a:t>steps used </a:t>
            </a:r>
            <a:r>
              <a:rPr lang="en-US" dirty="0"/>
              <a:t>by this new version of the </a:t>
            </a:r>
            <a:r>
              <a:rPr lang="en-US" b="1" dirty="0"/>
              <a:t>Merge Sort </a:t>
            </a:r>
            <a:r>
              <a:rPr lang="en-US" dirty="0"/>
              <a:t>algorithm in the worst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the </a:t>
                </a:r>
                <a:r>
                  <a:rPr lang="en-US" b="1" dirty="0"/>
                  <a:t>worst case running time </a:t>
                </a:r>
                <a:r>
                  <a:rPr lang="en-US" dirty="0"/>
                  <a:t>of the </a:t>
                </a:r>
                <a:r>
                  <a:rPr lang="en-US" dirty="0" smtClean="0">
                    <a:latin typeface="OCR A Extended" panose="02010509020102010303" pitchFamily="50" charset="0"/>
                  </a:rPr>
                  <a:t>merge</a:t>
                </a:r>
                <a:r>
                  <a:rPr lang="en-US" dirty="0" smtClean="0"/>
                  <a:t> is in slide #27 in L16_merge_sort.pdf is </a:t>
                </a: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)+9 </m:t>
                    </m:r>
                  </m:oMath>
                </a14:m>
                <a:r>
                  <a:rPr lang="en-US" dirty="0"/>
                  <a:t>steps.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n=1:</a:t>
                </a:r>
              </a:p>
              <a:p>
                <a:r>
                  <a:rPr lang="en-US" dirty="0" smtClean="0"/>
                  <a:t>Lines 1-4 are executed and algorithm ends.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𝑀𝑒𝑟𝑔𝑒𝑆𝑜𝑟𝑡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n=2</a:t>
                </a:r>
                <a:r>
                  <a:rPr lang="en-US" dirty="0" smtClean="0"/>
                  <a:t>:  we see </a:t>
                </a:r>
                <a:r>
                  <a:rPr lang="en-US" dirty="0"/>
                  <a:t>few lines of code b followed by two loops, 2 recursive calls, and a function call </a:t>
                </a:r>
                <a:endParaRPr lang="en-US" dirty="0" smtClean="0"/>
              </a:p>
              <a:p>
                <a:r>
                  <a:rPr lang="en-US" dirty="0" smtClean="0"/>
                  <a:t>Lines 1, 5-9: are executed </a:t>
                </a:r>
                <a:r>
                  <a:rPr lang="en-US" dirty="0" smtClean="0"/>
                  <a:t>=</a:t>
                </a:r>
                <a:r>
                  <a:rPr lang="en-US" b="1" dirty="0" smtClean="0"/>
                  <a:t>6 lines of code</a:t>
                </a:r>
              </a:p>
              <a:p>
                <a:r>
                  <a:rPr lang="en-US" dirty="0" smtClean="0"/>
                  <a:t>Loop 1: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lines of code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Loop 2: </a:t>
                </a:r>
                <a:r>
                  <a:rPr lang="en-US" b="1" dirty="0" smtClean="0"/>
                  <a:t>4 lines of code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Write a recurrence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n=2:</a:t>
                </a:r>
              </a:p>
              <a:p>
                <a:r>
                  <a:rPr lang="en-US" dirty="0" smtClean="0"/>
                  <a:t>…</a:t>
                </a:r>
              </a:p>
              <a:p>
                <a:r>
                  <a:rPr lang="en-US" dirty="0" smtClean="0"/>
                  <a:t>Recursive calls: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lines of code</a:t>
                </a:r>
              </a:p>
              <a:p>
                <a:r>
                  <a:rPr lang="en-US" dirty="0" smtClean="0"/>
                  <a:t>Merge function call: = </a:t>
                </a:r>
                <a:r>
                  <a:rPr lang="en-US" b="1" dirty="0" smtClean="0"/>
                  <a:t>1 + 5n+9 lines of code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−2+4+2+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(1)+1+5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+9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+ 8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4236</TotalTime>
  <Words>825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Century Gothic</vt:lpstr>
      <vt:lpstr>OCR A Extended</vt:lpstr>
      <vt:lpstr>Wingdings 2</vt:lpstr>
      <vt:lpstr>Quotable</vt:lpstr>
      <vt:lpstr>CPSC331 - Spring 2019  Tutorial 15</vt:lpstr>
      <vt:lpstr>Q1: Show the algorithm is still correct</vt:lpstr>
      <vt:lpstr>Q1: Show the algorithm is still correct</vt:lpstr>
      <vt:lpstr>Q1: Show the algorithm is still correct</vt:lpstr>
      <vt:lpstr>Q2: Write a recurrence for algorithm</vt:lpstr>
      <vt:lpstr>Q2: Write a recurrence for algorithm</vt:lpstr>
      <vt:lpstr>Q2: Write a recurrence for algorithm</vt:lpstr>
      <vt:lpstr>Q2: Write a recurrence for algorithm</vt:lpstr>
      <vt:lpstr>Q2: Write a recurrence for algorithm</vt:lpstr>
      <vt:lpstr>Q2: Write a recurrence for algorithm</vt:lpstr>
      <vt:lpstr>Q3: Write a recurrence for algorithm</vt:lpstr>
      <vt:lpstr>Q3: Write a recurrence for algorithm</vt:lpstr>
      <vt:lpstr>Q3: Write a recurrence for algorithm</vt:lpstr>
      <vt:lpstr>Q3: Write a recurrence for algorithm</vt:lpstr>
      <vt:lpstr>Q3: Write a recurrence for algorithm</vt:lpstr>
      <vt:lpstr>Q4: Write a recurrence for algorithm</vt:lpstr>
      <vt:lpstr>Q4: Write a recurrence for algorithm</vt:lpstr>
      <vt:lpstr>Q4: Write a recurrence for algorithm</vt:lpstr>
      <vt:lpstr>Q4: Write a recurrence for algorithm</vt:lpstr>
      <vt:lpstr>Q4: Write a recurrence for algorithm</vt:lpstr>
      <vt:lpstr>Q4: Write a recurrence for algorithm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143</cp:revision>
  <dcterms:created xsi:type="dcterms:W3CDTF">2019-05-12T19:34:36Z</dcterms:created>
  <dcterms:modified xsi:type="dcterms:W3CDTF">2019-06-05T20:04:17Z</dcterms:modified>
</cp:coreProperties>
</file>