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79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6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baib Zaamout" initials="KZ" lastIdx="1" clrIdx="0">
    <p:extLst>
      <p:ext uri="{19B8F6BF-5375-455C-9EA6-DF929625EA0E}">
        <p15:presenceInfo xmlns:p15="http://schemas.microsoft.com/office/powerpoint/2012/main" userId="S-1-5-21-3301140893-251976240-2502399031-24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A059-0F1A-44A9-BB9D-565D3E06FCA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BB3A2-C21F-4E3A-9A5B-5FEF7E839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9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5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0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CPSC331 - Spring 2019 </a:t>
            </a:r>
            <a:br>
              <a:rPr lang="en-US" dirty="0"/>
            </a:br>
            <a:r>
              <a:rPr lang="en-US" dirty="0"/>
              <a:t>Tutorial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Khobaib Zaamout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c) </a:t>
            </a:r>
            <a:r>
              <a:rPr lang="en-US" dirty="0"/>
              <a:t>The reference was a reference to the left child of the root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 the binary heap had size two before this operation, so </a:t>
            </a:r>
            <a:r>
              <a:rPr lang="en-US" dirty="0" smtClean="0"/>
              <a:t>that it </a:t>
            </a:r>
            <a:r>
              <a:rPr lang="en-US" dirty="0"/>
              <a:t>be changed to a heap with size one: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storing the data to be reported </a:t>
            </a:r>
            <a:r>
              <a:rPr lang="en-US" dirty="0" smtClean="0"/>
              <a:t>and copying </a:t>
            </a:r>
            <a:r>
              <a:rPr lang="en-US" dirty="0"/>
              <a:t>data from the left child of the root to the root,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reference should </a:t>
            </a:r>
            <a:r>
              <a:rPr lang="en-US" dirty="0" smtClean="0"/>
              <a:t>become a </a:t>
            </a:r>
            <a:r>
              <a:rPr lang="en-US" dirty="0"/>
              <a:t>reference to the root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child should be deleted.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d) </a:t>
            </a:r>
            <a:r>
              <a:rPr lang="en-US" dirty="0"/>
              <a:t>The reference was a reference to a node that is not the root and is the right child </a:t>
            </a:r>
            <a:r>
              <a:rPr lang="en-US" dirty="0" smtClean="0"/>
              <a:t>of its </a:t>
            </a:r>
            <a:r>
              <a:rPr lang="en-US" dirty="0"/>
              <a:t>parent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case, after storing and copying data as </a:t>
            </a:r>
            <a:r>
              <a:rPr lang="en-US" dirty="0" smtClean="0"/>
              <a:t>needed: </a:t>
            </a:r>
          </a:p>
          <a:p>
            <a:r>
              <a:rPr lang="en-US" dirty="0" smtClean="0"/>
              <a:t>The reference should </a:t>
            </a:r>
            <a:r>
              <a:rPr lang="en-US" dirty="0"/>
              <a:t>be updated </a:t>
            </a:r>
            <a:r>
              <a:rPr lang="en-US" dirty="0" smtClean="0"/>
              <a:t>by </a:t>
            </a:r>
            <a:r>
              <a:rPr lang="en-US" dirty="0"/>
              <a:t>setting it be </a:t>
            </a:r>
            <a:r>
              <a:rPr lang="en-US" dirty="0" smtClean="0"/>
              <a:t>a reference </a:t>
            </a:r>
            <a:r>
              <a:rPr lang="en-US" dirty="0"/>
              <a:t>to the sibling of the node that was originally pointed to— the left child </a:t>
            </a:r>
            <a:r>
              <a:rPr lang="en-US" dirty="0" smtClean="0"/>
              <a:t>of this </a:t>
            </a:r>
            <a:r>
              <a:rPr lang="en-US" dirty="0"/>
              <a:t>node’s parent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Q3 &amp; Q4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only remaining case is that the reference points to the left child of a node which is not the root of the tree representing the heap. </a:t>
            </a:r>
          </a:p>
          <a:p>
            <a:pPr marL="0" indent="0">
              <a:buNone/>
            </a:pPr>
            <a:r>
              <a:rPr lang="en-US" dirty="0"/>
              <a:t>In this case, one can proceed by moving up the chain of ancestors of this node in search of a node which is the right child of its parent p instead of its left. </a:t>
            </a:r>
          </a:p>
          <a:p>
            <a:pPr marL="0" indent="0">
              <a:buNone/>
            </a:pPr>
            <a:r>
              <a:rPr lang="en-US" dirty="0"/>
              <a:t>Two things can happen here: 1) No such ancestor exists, or 2) Such an ancestor exists.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r>
              <a:rPr lang="en-US" dirty="0"/>
              <a:t>) No such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Q3) If no </a:t>
            </a:r>
            <a:r>
              <a:rPr lang="en-US" dirty="0"/>
              <a:t>such ancestor is ever </a:t>
            </a:r>
            <a:r>
              <a:rPr lang="en-US" dirty="0" smtClean="0"/>
              <a:t>found, then answer </a:t>
            </a:r>
            <a:r>
              <a:rPr lang="en-US" dirty="0"/>
              <a:t>the </a:t>
            </a:r>
            <a:r>
              <a:rPr lang="en-US" dirty="0" smtClean="0"/>
              <a:t>following questions</a:t>
            </a:r>
            <a:r>
              <a:rPr lang="en-US" dirty="0"/>
              <a:t>:</a:t>
            </a:r>
          </a:p>
          <a:p>
            <a:r>
              <a:rPr lang="en-US" dirty="0"/>
              <a:t>What does this mean?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will </a:t>
            </a:r>
            <a:r>
              <a:rPr lang="en-US" dirty="0" smtClean="0"/>
              <a:t>the </a:t>
            </a:r>
            <a:r>
              <a:rPr lang="en-US" dirty="0"/>
              <a:t>node that should now be referenced be found?</a:t>
            </a:r>
          </a:p>
          <a:p>
            <a:r>
              <a:rPr lang="en-US" dirty="0"/>
              <a:t>How many steps (to within a linear factor) are needed for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Q3) No such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Answers: </a:t>
            </a:r>
          </a:p>
          <a:p>
            <a:r>
              <a:rPr lang="en-US" dirty="0"/>
              <a:t>This means </a:t>
            </a:r>
            <a:r>
              <a:rPr lang="en-US" dirty="0" smtClean="0"/>
              <a:t>that </a:t>
            </a:r>
            <a:r>
              <a:rPr lang="en-US" i="1" dirty="0" smtClean="0"/>
              <a:t>every </a:t>
            </a:r>
            <a:r>
              <a:rPr lang="en-US" i="1" dirty="0"/>
              <a:t>ancestor is the left child of a parent </a:t>
            </a:r>
            <a:r>
              <a:rPr lang="en-US" dirty="0"/>
              <a:t>except for the root, which has no parent at all </a:t>
            </a:r>
            <a:r>
              <a:rPr lang="en-US" dirty="0" smtClean="0"/>
              <a:t>that </a:t>
            </a:r>
            <a:r>
              <a:rPr lang="en-US" dirty="0"/>
              <a:t>the </a:t>
            </a:r>
            <a:r>
              <a:rPr lang="en-US" dirty="0" smtClean="0"/>
              <a:t>node. This also means the node you started </a:t>
            </a:r>
            <a:r>
              <a:rPr lang="en-US" dirty="0"/>
              <a:t>with, is the leftmost node at </a:t>
            </a:r>
            <a:r>
              <a:rPr lang="en-US" dirty="0" smtClean="0"/>
              <a:t>the current </a:t>
            </a:r>
            <a:r>
              <a:rPr lang="en-US" dirty="0"/>
              <a:t>level, and that the next node that would be deleted, after this, is the </a:t>
            </a:r>
            <a:r>
              <a:rPr lang="en-US" dirty="0" smtClean="0"/>
              <a:t>rightmost node </a:t>
            </a:r>
            <a:r>
              <a:rPr lang="en-US" dirty="0"/>
              <a:t>at the level above.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reaching the root during the search, suggested above, </a:t>
            </a:r>
            <a:r>
              <a:rPr lang="en-US" dirty="0" smtClean="0"/>
              <a:t>you should </a:t>
            </a:r>
            <a:r>
              <a:rPr lang="en-US" dirty="0"/>
              <a:t>find this by moving from one right child to another until a node with no right </a:t>
            </a:r>
            <a:r>
              <a:rPr lang="en-US" dirty="0" smtClean="0"/>
              <a:t>child is </a:t>
            </a:r>
            <a:r>
              <a:rPr lang="en-US" dirty="0"/>
              <a:t>found.</a:t>
            </a:r>
          </a:p>
          <a:p>
            <a:r>
              <a:rPr lang="en-US" dirty="0"/>
              <a:t>Since this involves moving up from one leaf to a root and then down another path </a:t>
            </a:r>
            <a:r>
              <a:rPr lang="en-US" dirty="0" smtClean="0"/>
              <a:t>from the </a:t>
            </a:r>
            <a:r>
              <a:rPr lang="en-US" dirty="0"/>
              <a:t>root to another leaf, the cost of this will be linear in the depth of the heap, which </a:t>
            </a:r>
            <a:r>
              <a:rPr lang="en-US" dirty="0" smtClean="0"/>
              <a:t>is logarithmic </a:t>
            </a:r>
            <a:r>
              <a:rPr lang="en-US" dirty="0"/>
              <a:t>in its size.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Q4) </a:t>
            </a:r>
            <a:r>
              <a:rPr lang="en-US" dirty="0"/>
              <a:t>Such an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Q4) If such </a:t>
            </a:r>
            <a:r>
              <a:rPr lang="en-US" dirty="0"/>
              <a:t>ancestor </a:t>
            </a:r>
            <a:r>
              <a:rPr lang="en-US" dirty="0" smtClean="0"/>
              <a:t>exists, then </a:t>
            </a:r>
            <a:r>
              <a:rPr lang="en-US" i="1" dirty="0" smtClean="0"/>
              <a:t>a</a:t>
            </a:r>
            <a:r>
              <a:rPr lang="en-US" dirty="0" smtClean="0"/>
              <a:t>nswer </a:t>
            </a:r>
            <a:r>
              <a:rPr lang="en-US" dirty="0"/>
              <a:t>the </a:t>
            </a:r>
            <a:r>
              <a:rPr lang="en-US" dirty="0" smtClean="0"/>
              <a:t>following questions</a:t>
            </a:r>
            <a:r>
              <a:rPr lang="en-US" dirty="0"/>
              <a:t>:</a:t>
            </a:r>
          </a:p>
          <a:p>
            <a:r>
              <a:rPr lang="en-US" dirty="0"/>
              <a:t>What does this mean?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will </a:t>
            </a:r>
            <a:r>
              <a:rPr lang="en-US" dirty="0" smtClean="0"/>
              <a:t>the </a:t>
            </a:r>
            <a:r>
              <a:rPr lang="en-US" dirty="0"/>
              <a:t>node that should now be referenced be found?</a:t>
            </a:r>
          </a:p>
          <a:p>
            <a:r>
              <a:rPr lang="en-US" dirty="0"/>
              <a:t>How many steps (to within a linear factor) are needed for this?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Q4) Such an ancestor exists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Answers: </a:t>
            </a:r>
          </a:p>
          <a:p>
            <a:r>
              <a:rPr lang="en-US" dirty="0"/>
              <a:t>This means that the </a:t>
            </a:r>
            <a:r>
              <a:rPr lang="en-US" dirty="0" smtClean="0"/>
              <a:t>node you </a:t>
            </a:r>
            <a:r>
              <a:rPr lang="en-US" dirty="0"/>
              <a:t>started with this is not the </a:t>
            </a:r>
            <a:r>
              <a:rPr lang="en-US" dirty="0" smtClean="0"/>
              <a:t>leftmost node </a:t>
            </a:r>
            <a:r>
              <a:rPr lang="en-US" dirty="0"/>
              <a:t>possible at its current level. The node you started with stores the smallest value </a:t>
            </a:r>
            <a:r>
              <a:rPr lang="en-US" dirty="0" smtClean="0"/>
              <a:t>in the </a:t>
            </a:r>
            <a:r>
              <a:rPr lang="en-US" dirty="0"/>
              <a:t>right subtree of the ancestor that is the “parent” p, described above.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node </a:t>
            </a:r>
            <a:r>
              <a:rPr lang="en-US" dirty="0" smtClean="0"/>
              <a:t>you are </a:t>
            </a:r>
            <a:r>
              <a:rPr lang="en-US" dirty="0"/>
              <a:t>looking for </a:t>
            </a:r>
            <a:r>
              <a:rPr lang="en-US" dirty="0" smtClean="0"/>
              <a:t>is </a:t>
            </a:r>
            <a:r>
              <a:rPr lang="en-US" dirty="0"/>
              <a:t>reached from this parent by moving to its left child and then following a path </a:t>
            </a:r>
            <a:r>
              <a:rPr lang="en-US" dirty="0" smtClean="0"/>
              <a:t>of right </a:t>
            </a:r>
            <a:r>
              <a:rPr lang="en-US" dirty="0"/>
              <a:t>children until a node with no right child is </a:t>
            </a:r>
            <a:r>
              <a:rPr lang="en-US" dirty="0" smtClean="0"/>
              <a:t>found.</a:t>
            </a:r>
          </a:p>
          <a:p>
            <a:r>
              <a:rPr lang="en-US" dirty="0" smtClean="0"/>
              <a:t>This </a:t>
            </a:r>
            <a:r>
              <a:rPr lang="en-US" dirty="0"/>
              <a:t>also involves moving up a path from a leaf to some node in the heap and </a:t>
            </a:r>
            <a:r>
              <a:rPr lang="en-US" dirty="0" smtClean="0"/>
              <a:t>then moving </a:t>
            </a:r>
            <a:r>
              <a:rPr lang="en-US" dirty="0"/>
              <a:t>down another path from that node to a different leaf. </a:t>
            </a:r>
            <a:r>
              <a:rPr lang="en-US" dirty="0" smtClean="0"/>
              <a:t>So, once </a:t>
            </a:r>
            <a:r>
              <a:rPr lang="en-US" dirty="0"/>
              <a:t>again, the cost of </a:t>
            </a:r>
            <a:r>
              <a:rPr lang="en-US" dirty="0" smtClean="0"/>
              <a:t>this is </a:t>
            </a:r>
            <a:r>
              <a:rPr lang="en-US" dirty="0"/>
              <a:t>at most linear in the depth of the heap, which is logarithmic in its size.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why an array (list) </a:t>
            </a:r>
            <a:r>
              <a:rPr lang="en-US" dirty="0" smtClean="0"/>
              <a:t>should </a:t>
            </a:r>
            <a:r>
              <a:rPr lang="en-US" dirty="0"/>
              <a:t>not be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Q1: </a:t>
            </a:r>
            <a:r>
              <a:rPr lang="en-US" dirty="0"/>
              <a:t>explain, briefly, why an array or </a:t>
            </a:r>
            <a:r>
              <a:rPr lang="en-US" dirty="0" err="1"/>
              <a:t>ArrayList</a:t>
            </a:r>
            <a:r>
              <a:rPr lang="en-US" dirty="0"/>
              <a:t> should </a:t>
            </a:r>
            <a:r>
              <a:rPr lang="en-US" b="1" dirty="0"/>
              <a:t>not </a:t>
            </a:r>
            <a:r>
              <a:rPr lang="en-US" dirty="0"/>
              <a:t>be used </a:t>
            </a:r>
            <a:r>
              <a:rPr lang="en-US" dirty="0" smtClean="0"/>
              <a:t>if operations </a:t>
            </a:r>
            <a:r>
              <a:rPr lang="en-US" dirty="0"/>
              <a:t>are to be correctly performed using a number of steps that are logarithmic </a:t>
            </a:r>
            <a:r>
              <a:rPr lang="en-US" dirty="0" smtClean="0"/>
              <a:t>in the </a:t>
            </a:r>
            <a:r>
              <a:rPr lang="en-US" dirty="0"/>
              <a:t>size of the heap in the worst case.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r>
              <a:rPr lang="en-US" dirty="0"/>
              <a:t>: why an </a:t>
            </a:r>
            <a:r>
              <a:rPr lang="en-US" dirty="0" smtClean="0"/>
              <a:t>array (list) </a:t>
            </a:r>
            <a:r>
              <a:rPr lang="en-US" dirty="0"/>
              <a:t>should not be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r>
              <a:rPr lang="en-US" dirty="0" smtClean="0"/>
              <a:t>Arrays are fixed-length and therefore should </a:t>
            </a:r>
            <a:r>
              <a:rPr lang="en-US" dirty="0"/>
              <a:t>not be used, at all, because </a:t>
            </a:r>
            <a:r>
              <a:rPr lang="en-US" dirty="0" smtClean="0"/>
              <a:t>eventually there </a:t>
            </a:r>
            <a:r>
              <a:rPr lang="en-US" dirty="0"/>
              <a:t>will be no </a:t>
            </a:r>
            <a:r>
              <a:rPr lang="en-US" dirty="0" smtClean="0"/>
              <a:t>room to </a:t>
            </a:r>
            <a:r>
              <a:rPr lang="en-US" dirty="0"/>
              <a:t>store new elements in the array, once the heap size has reached the array length.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/>
              <a:t>should not be used, </a:t>
            </a:r>
            <a:r>
              <a:rPr lang="en-US" dirty="0" smtClean="0"/>
              <a:t>because some </a:t>
            </a:r>
            <a:r>
              <a:rPr lang="en-US" dirty="0"/>
              <a:t>of the add operations require the capacity of the </a:t>
            </a:r>
            <a:r>
              <a:rPr lang="en-US" dirty="0" err="1"/>
              <a:t>ArrayList</a:t>
            </a:r>
            <a:r>
              <a:rPr lang="en-US" dirty="0"/>
              <a:t> to be </a:t>
            </a:r>
            <a:r>
              <a:rPr lang="en-US" dirty="0" smtClean="0"/>
              <a:t>increased the </a:t>
            </a:r>
            <a:r>
              <a:rPr lang="en-US" dirty="0"/>
              <a:t>underlying array is replaced, and the cost of the operation will be linear in the size </a:t>
            </a:r>
            <a:r>
              <a:rPr lang="en-US" dirty="0" smtClean="0"/>
              <a:t>of the </a:t>
            </a:r>
            <a:r>
              <a:rPr lang="en-US" dirty="0"/>
              <a:t>heap instead of only logarithmic in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Leading to Q2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complication </a:t>
            </a:r>
            <a:r>
              <a:rPr lang="en-US" dirty="0"/>
              <a:t>with a tree-based implementation of a binary heap </a:t>
            </a:r>
            <a:r>
              <a:rPr lang="en-US" dirty="0" smtClean="0"/>
              <a:t>is that </a:t>
            </a:r>
            <a:r>
              <a:rPr lang="en-US" dirty="0"/>
              <a:t>the algorithms for insertion and for the deletion of the largest value both require that </a:t>
            </a:r>
            <a:r>
              <a:rPr lang="en-US" dirty="0" smtClean="0"/>
              <a:t>you start </a:t>
            </a:r>
            <a:r>
              <a:rPr lang="en-US" dirty="0"/>
              <a:t>by doing something near the bottom of the tree that represents the heap:</a:t>
            </a:r>
          </a:p>
          <a:p>
            <a:r>
              <a:rPr lang="en-US" dirty="0" smtClean="0"/>
              <a:t>For </a:t>
            </a:r>
            <a:r>
              <a:rPr lang="en-US" dirty="0"/>
              <a:t>the insertion of a new value, you need to insert a new node. The </a:t>
            </a:r>
            <a:r>
              <a:rPr lang="en-US" b="1" dirty="0"/>
              <a:t>parent </a:t>
            </a:r>
            <a:r>
              <a:rPr lang="en-US" dirty="0"/>
              <a:t>of this </a:t>
            </a:r>
            <a:r>
              <a:rPr lang="en-US" dirty="0" smtClean="0"/>
              <a:t>new node </a:t>
            </a:r>
            <a:r>
              <a:rPr lang="en-US" dirty="0"/>
              <a:t>must be located if the heap is not empty.</a:t>
            </a:r>
          </a:p>
          <a:p>
            <a:r>
              <a:rPr lang="en-US" dirty="0" smtClean="0"/>
              <a:t>For </a:t>
            </a:r>
            <a:r>
              <a:rPr lang="en-US" dirty="0"/>
              <a:t>the deletion of the largest value, you need to find a node whose data should (</a:t>
            </a:r>
            <a:r>
              <a:rPr lang="en-US" dirty="0" smtClean="0"/>
              <a:t>initially) be </a:t>
            </a:r>
            <a:r>
              <a:rPr lang="en-US" dirty="0"/>
              <a:t>copied to the root — with this node being deleted after that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were asked to suppose that — when maintaining a tree-based representation of a </a:t>
            </a:r>
            <a:r>
              <a:rPr lang="en-US" dirty="0" smtClean="0"/>
              <a:t>binary heap </a:t>
            </a:r>
            <a:r>
              <a:rPr lang="en-US" dirty="0"/>
              <a:t>— we maintain an additional data field, namely, (a reference to) </a:t>
            </a:r>
            <a:r>
              <a:rPr lang="en-US" u="sng" dirty="0"/>
              <a:t>the node that was </a:t>
            </a:r>
            <a:r>
              <a:rPr lang="en-US" u="sng" dirty="0" smtClean="0"/>
              <a:t>most recently </a:t>
            </a:r>
            <a:r>
              <a:rPr lang="en-US" u="sng" dirty="0"/>
              <a:t>added and still exists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the node whose data must be copied and which </a:t>
            </a:r>
            <a:r>
              <a:rPr lang="en-US" dirty="0" smtClean="0"/>
              <a:t>must be </a:t>
            </a:r>
            <a:r>
              <a:rPr lang="en-US" dirty="0"/>
              <a:t>removed when a “deletion of largest element” operation is performed.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</a:t>
            </a:r>
            <a:r>
              <a:rPr lang="en-US" dirty="0"/>
              <a:t>this part of </a:t>
            </a:r>
            <a:r>
              <a:rPr lang="en-US" dirty="0" smtClean="0"/>
              <a:t>the deletion </a:t>
            </a:r>
            <a:r>
              <a:rPr lang="en-US" dirty="0"/>
              <a:t>operation is completed, one must </a:t>
            </a:r>
            <a:r>
              <a:rPr lang="en-US" u="sng" dirty="0"/>
              <a:t>update the value of this</a:t>
            </a:r>
            <a:r>
              <a:rPr lang="en-US" dirty="0"/>
              <a:t>, by turning into a </a:t>
            </a:r>
            <a:r>
              <a:rPr lang="en-US" dirty="0" smtClean="0"/>
              <a:t>reference that </a:t>
            </a:r>
            <a:r>
              <a:rPr lang="en-US" dirty="0"/>
              <a:t>now points to the node that was most recently added before the addition of the node </a:t>
            </a:r>
            <a:r>
              <a:rPr lang="en-US" dirty="0" smtClean="0"/>
              <a:t>now deleted</a:t>
            </a:r>
            <a:r>
              <a:rPr lang="en-US" dirty="0"/>
              <a:t>, and which still exists in the tree representing this binary heap.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Q2: </a:t>
            </a:r>
            <a:r>
              <a:rPr lang="en-US" dirty="0"/>
              <a:t>why each of the </a:t>
            </a:r>
            <a:r>
              <a:rPr lang="en-US" dirty="0" smtClean="0"/>
              <a:t>cases </a:t>
            </a:r>
            <a:r>
              <a:rPr lang="en-US" dirty="0"/>
              <a:t>are “easy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Q2: </a:t>
            </a:r>
            <a:r>
              <a:rPr lang="en-US" dirty="0" smtClean="0"/>
              <a:t>explain </a:t>
            </a:r>
            <a:r>
              <a:rPr lang="en-US" dirty="0"/>
              <a:t>why each of the following cases are “easy”: The </a:t>
            </a:r>
            <a:r>
              <a:rPr lang="en-US" dirty="0" smtClean="0"/>
              <a:t>reference can </a:t>
            </a:r>
            <a:r>
              <a:rPr lang="en-US" dirty="0"/>
              <a:t>be updated quickly and one can move on to the next part of the operation </a:t>
            </a:r>
            <a:r>
              <a:rPr lang="en-US" dirty="0" smtClean="0"/>
              <a:t>described during </a:t>
            </a:r>
            <a:r>
              <a:rPr lang="en-US" dirty="0"/>
              <a:t>Lecture #</a:t>
            </a:r>
            <a:r>
              <a:rPr lang="en-US" dirty="0" smtClean="0"/>
              <a:t>17: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) The reference to be updated was null before this operation began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 heap was already empty so it should not be changed and </a:t>
            </a:r>
            <a:r>
              <a:rPr lang="en-US" dirty="0" smtClean="0"/>
              <a:t>a </a:t>
            </a:r>
            <a:r>
              <a:rPr lang="en-US" dirty="0" err="1" smtClean="0"/>
              <a:t>NoSuchElementException</a:t>
            </a:r>
            <a:r>
              <a:rPr lang="en-US" dirty="0" smtClean="0"/>
              <a:t> </a:t>
            </a:r>
            <a:r>
              <a:rPr lang="en-US" dirty="0"/>
              <a:t>should immediately be returned.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/>
              <a:t>The reference was a reference to the root of the tree representing this binary heap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why each of the cases are “easy”?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Answer: </a:t>
            </a:r>
          </a:p>
          <a:p>
            <a:pPr marL="0" indent="0">
              <a:buNone/>
            </a:pPr>
            <a:r>
              <a:rPr lang="en-US" dirty="0"/>
              <a:t>In this case the binary heap had size </a:t>
            </a:r>
            <a:r>
              <a:rPr lang="en-US" dirty="0" smtClean="0"/>
              <a:t>1 </a:t>
            </a:r>
            <a:r>
              <a:rPr lang="en-US" dirty="0"/>
              <a:t>before this operation, so </a:t>
            </a:r>
            <a:r>
              <a:rPr lang="en-US" dirty="0" smtClean="0"/>
              <a:t>it should </a:t>
            </a:r>
            <a:r>
              <a:rPr lang="en-US" dirty="0"/>
              <a:t>now be replaced with an empty </a:t>
            </a:r>
            <a:r>
              <a:rPr lang="en-US" dirty="0" smtClean="0"/>
              <a:t>heap:</a:t>
            </a:r>
          </a:p>
          <a:p>
            <a:r>
              <a:rPr lang="en-US" dirty="0" smtClean="0"/>
              <a:t>The </a:t>
            </a:r>
            <a:r>
              <a:rPr lang="en-US" dirty="0"/>
              <a:t>data at the root should be copied,</a:t>
            </a:r>
          </a:p>
          <a:p>
            <a:r>
              <a:rPr lang="en-US" dirty="0"/>
              <a:t>both the root of the tree and the reference being maintained should be set to null,</a:t>
            </a:r>
          </a:p>
          <a:p>
            <a:r>
              <a:rPr lang="en-US" dirty="0"/>
              <a:t>and the data that was at the root should be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6/05/2019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5352</TotalTime>
  <Words>1329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2</vt:lpstr>
      <vt:lpstr>Quotable</vt:lpstr>
      <vt:lpstr>CPSC331 - Spring 2019  Tutorial 16</vt:lpstr>
      <vt:lpstr>Q1: why an array (list) should not be used</vt:lpstr>
      <vt:lpstr>Q1: why an array (list) should not be used</vt:lpstr>
      <vt:lpstr>Leading to Q2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Q2: why each of the cases are “easy”?</vt:lpstr>
      <vt:lpstr>Leading to Q3 &amp; Q4</vt:lpstr>
      <vt:lpstr>Q3) No such ancestor exists</vt:lpstr>
      <vt:lpstr>Q3) No such ancestor exists</vt:lpstr>
      <vt:lpstr>Q4) Such an ancestor exists</vt:lpstr>
      <vt:lpstr>Q4) Such an ancestor exists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CPSC331 - Spring 2019  Tutorial 04</dc:title>
  <dc:creator>Khobaib Zaamout</dc:creator>
  <cp:lastModifiedBy>Khobaib Zaamout</cp:lastModifiedBy>
  <cp:revision>151</cp:revision>
  <dcterms:created xsi:type="dcterms:W3CDTF">2019-05-12T19:34:36Z</dcterms:created>
  <dcterms:modified xsi:type="dcterms:W3CDTF">2019-06-05T20:37:56Z</dcterms:modified>
</cp:coreProperties>
</file>