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5"/>
  </p:notesMasterIdLst>
  <p:sldIdLst>
    <p:sldId id="256" r:id="rId2"/>
    <p:sldId id="260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Proof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Proof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</a:t>
                </a:r>
                <a:r>
                  <a:rPr lang="en-US" dirty="0"/>
                  <a:t>that a binary heap is as described above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We consider </a:t>
                </a:r>
                <a:r>
                  <a:rPr lang="en-US" dirty="0"/>
                  <a:t>the cases that ℓ is odd and ℓ is even separately.</a:t>
                </a:r>
              </a:p>
              <a:p>
                <a:pPr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even:</a:t>
                </a:r>
              </a:p>
              <a:p>
                <a:pPr lvl="1"/>
                <a:r>
                  <a:rPr lang="en-US" dirty="0" smtClean="0"/>
                  <a:t>Since </a:t>
                </a:r>
                <a:r>
                  <a:rPr lang="en-US" dirty="0"/>
                  <a:t>k ≥ 1, ℓ ≥ 2. This binary heap can be </a:t>
                </a:r>
                <a:r>
                  <a:rPr lang="en-US" dirty="0" smtClean="0"/>
                  <a:t>formed by </a:t>
                </a:r>
                <a:r>
                  <a:rPr lang="en-US" dirty="0"/>
                  <a:t>adding one more leaf to a binary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+1)−1=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leaves at its bottom </a:t>
                </a:r>
                <a:r>
                  <a:rPr lang="en-US" dirty="0" smtClean="0"/>
                  <a:t>level.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odd, it follows by the </a:t>
                </a:r>
                <a:r>
                  <a:rPr lang="en-US" dirty="0" smtClean="0"/>
                  <a:t>IH that </a:t>
                </a:r>
                <a:r>
                  <a:rPr lang="en-US" dirty="0"/>
                  <a:t>the size,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of the smaller heap is even: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some positive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odd, as required to establish property (b).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Work Area</a:t>
            </a:r>
            <a:r>
              <a:rPr lang="en-US" sz="3200" dirty="0"/>
              <a:t>: Proof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ℓ is not odd, nothing needs to be done in order to establish property (a).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8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Work Area</a:t>
            </a:r>
            <a:r>
              <a:rPr lang="en-US" sz="3200" dirty="0"/>
              <a:t>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It </a:t>
                </a:r>
                <a:r>
                  <a:rPr lang="en-US" dirty="0"/>
                  <a:t>follows by the </a:t>
                </a:r>
                <a:r>
                  <a:rPr lang="en-US" dirty="0" smtClean="0"/>
                  <a:t>IH that </a:t>
                </a:r>
                <a:r>
                  <a:rPr lang="en-US" dirty="0"/>
                  <a:t>the smaller heap (with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−1)/2⌋=⌊2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/2⌋=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internal nodes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−1)/2⌉=⌈2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/2⌉=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leaves.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even, the new binary heap was created from the older (</a:t>
                </a:r>
                <a:r>
                  <a:rPr lang="en-US" dirty="0" smtClean="0"/>
                  <a:t>smaller) binary </a:t>
                </a:r>
                <a:r>
                  <a:rPr lang="en-US" dirty="0"/>
                  <a:t>heap by creating a new leaf and adding it as the right child of </a:t>
                </a:r>
                <a:r>
                  <a:rPr lang="en-US" dirty="0" smtClean="0"/>
                  <a:t>an existing internal </a:t>
                </a:r>
                <a:r>
                  <a:rPr lang="en-US" dirty="0"/>
                  <a:t>node that had a left </a:t>
                </a:r>
                <a:r>
                  <a:rPr lang="en-US" dirty="0" smtClean="0"/>
                  <a:t>child </a:t>
                </a:r>
                <a:r>
                  <a:rPr lang="en-US" dirty="0"/>
                  <a:t>but not a right child before this.</a:t>
                </a:r>
              </a:p>
              <a:p>
                <a:r>
                  <a:rPr lang="en-US" dirty="0"/>
                  <a:t>The number of internal nodes was not changed by this operation: It is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=⌊(2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+1)/2=⌊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of leaves has increased by one, so it is 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+1=⌈(2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+1)/2⌉=⌈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/2⌉</m:t>
                    </m:r>
                  </m:oMath>
                </a14:m>
                <a:r>
                  <a:rPr lang="en-US" dirty="0"/>
                  <a:t>, as required to establish property (c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Work Area</a:t>
            </a:r>
            <a:r>
              <a:rPr lang="en-US" sz="3200" dirty="0"/>
              <a:t>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lphaUcPeriod" startAt="2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odd:</a:t>
                </a:r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≥1, ℓ≥3</m:t>
                    </m:r>
                  </m:oMath>
                </a14:m>
                <a:r>
                  <a:rPr lang="en-US" dirty="0"/>
                  <a:t>. As in the above case, </a:t>
                </a:r>
                <a:r>
                  <a:rPr lang="en-US" dirty="0" smtClean="0"/>
                  <a:t>this binary </a:t>
                </a:r>
                <a:r>
                  <a:rPr lang="en-US" dirty="0"/>
                  <a:t>heap can be formed by adding one more leaf to a binary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+1)−1=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leaves </a:t>
                </a:r>
                <a:r>
                  <a:rPr lang="en-US" dirty="0"/>
                  <a:t>at its bottom level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Since k is </a:t>
                </a:r>
                <a:r>
                  <a:rPr lang="en-US" dirty="0" smtClean="0"/>
                  <a:t>even, </a:t>
                </a:r>
                <a:r>
                  <a:rPr lang="en-US" dirty="0"/>
                  <a:t>it follows by the </a:t>
                </a:r>
                <a:r>
                  <a:rPr lang="en-US" dirty="0" smtClean="0"/>
                  <a:t>IH that </a:t>
                </a:r>
                <a:r>
                  <a:rPr lang="en-US" dirty="0"/>
                  <a:t>the size, n − 1, of the smaller heap is </a:t>
                </a:r>
                <a:r>
                  <a:rPr lang="en-US" dirty="0" smtClean="0"/>
                  <a:t>odd: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some positive integer </a:t>
                </a:r>
                <a:r>
                  <a:rPr lang="en-US" dirty="0" err="1"/>
                  <a:t>i</a:t>
                </a:r>
                <a:r>
                  <a:rPr lang="en-US" dirty="0"/>
                  <a:t>. 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+2=2(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even, </a:t>
                </a:r>
                <a:r>
                  <a:rPr lang="en-US" dirty="0"/>
                  <a:t>as required to establish property </a:t>
                </a:r>
                <a:r>
                  <a:rPr lang="en-US" dirty="0" smtClean="0"/>
                  <a:t>(a).</a:t>
                </a:r>
                <a:endParaRPr lang="en-US" dirty="0"/>
              </a:p>
              <a:p>
                <a:pPr lvl="1"/>
                <a:r>
                  <a:rPr lang="en-US" dirty="0"/>
                  <a:t>Since ℓ is not </a:t>
                </a:r>
                <a:r>
                  <a:rPr lang="en-US" dirty="0" smtClean="0"/>
                  <a:t>even, </a:t>
                </a:r>
                <a:r>
                  <a:rPr lang="en-US" dirty="0"/>
                  <a:t>nothing needs to be done in order to establish property </a:t>
                </a:r>
                <a:r>
                  <a:rPr lang="en-US" dirty="0" smtClean="0"/>
                  <a:t>(b).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7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Work Area</a:t>
            </a:r>
            <a:r>
              <a:rPr lang="en-US" sz="3200" dirty="0"/>
              <a:t>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It </a:t>
                </a:r>
                <a:r>
                  <a:rPr lang="en-US" dirty="0"/>
                  <a:t>follows by the IH that the smaller heap (with 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−1)/2⌋=⌊2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/2⌋=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internal nodes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leaves.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odd, </a:t>
                </a:r>
                <a:r>
                  <a:rPr lang="en-US" dirty="0"/>
                  <a:t>the new binary heap was created from the older (smaller) binary heap by creating a new leaf and adding it as the </a:t>
                </a:r>
                <a:r>
                  <a:rPr lang="en-US" dirty="0" smtClean="0"/>
                  <a:t>left child </a:t>
                </a:r>
                <a:r>
                  <a:rPr lang="en-US" dirty="0"/>
                  <a:t>of </a:t>
                </a:r>
                <a:r>
                  <a:rPr lang="en-US" dirty="0" smtClean="0"/>
                  <a:t>a node </a:t>
                </a:r>
                <a:r>
                  <a:rPr lang="en-US" dirty="0"/>
                  <a:t>that </a:t>
                </a:r>
                <a:r>
                  <a:rPr lang="en-US" dirty="0" smtClean="0"/>
                  <a:t>was a leaf in the smaller heap.</a:t>
                </a:r>
                <a:endParaRPr lang="en-US" dirty="0"/>
              </a:p>
              <a:p>
                <a:r>
                  <a:rPr lang="en-US" dirty="0"/>
                  <a:t>The number of internal nodes </a:t>
                </a:r>
                <a:r>
                  <a:rPr lang="en-US" dirty="0" smtClean="0"/>
                  <a:t>has been increased by one. So, it is now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=⌊(2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+2)/2=⌊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of leaves has </a:t>
                </a:r>
                <a:r>
                  <a:rPr lang="en-US" dirty="0" smtClean="0"/>
                  <a:t>not changed, since one leaf in the smaller heap became an internal node as another leaf was included. The number of leaves is, therefore, still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+1=⌈(2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+2)/2⌉=⌈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/2⌉</m:t>
                    </m:r>
                  </m:oMath>
                </a14:m>
                <a:r>
                  <a:rPr lang="en-US" dirty="0"/>
                  <a:t>, as required to establish property (c).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Work Area</a:t>
            </a:r>
            <a:r>
              <a:rPr lang="en-US" sz="3200" dirty="0"/>
              <a:t>: Proof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This establishes the inductive claim in this case as well. Since the inductive </a:t>
            </a:r>
            <a:r>
              <a:rPr lang="en-US"/>
              <a:t>claim </a:t>
            </a:r>
            <a:r>
              <a:rPr lang="en-US" smtClean="0"/>
              <a:t>has now </a:t>
            </a:r>
            <a:r>
              <a:rPr lang="en-US" dirty="0"/>
              <a:t>been established in all cases, this completes the proof of the claim.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Proof Steps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9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loop invariant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6729245" cy="3686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Q2: </a:t>
            </a:r>
            <a:r>
              <a:rPr lang="en-US" dirty="0" smtClean="0"/>
              <a:t>Confirm that the following </a:t>
            </a:r>
            <a:r>
              <a:rPr lang="en-US" dirty="0"/>
              <a:t>is a </a:t>
            </a:r>
            <a:r>
              <a:rPr lang="en-US" b="1" dirty="0"/>
              <a:t>loop invariant </a:t>
            </a:r>
            <a:r>
              <a:rPr lang="en-US" dirty="0"/>
              <a:t>for the while loop in </a:t>
            </a:r>
            <a:r>
              <a:rPr lang="en-US" dirty="0" smtClean="0"/>
              <a:t>the </a:t>
            </a:r>
            <a:r>
              <a:rPr lang="en-US" dirty="0" err="1" smtClean="0"/>
              <a:t>heapify</a:t>
            </a:r>
            <a:r>
              <a:rPr lang="en-US" dirty="0" smtClean="0"/>
              <a:t> algorithm.</a:t>
            </a:r>
          </a:p>
          <a:p>
            <a:pPr marL="0" indent="0">
              <a:buNone/>
            </a:pPr>
            <a:r>
              <a:rPr lang="en-US" b="1" dirty="0" smtClean="0"/>
              <a:t>Loop Invariant: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) An array (or </a:t>
            </a:r>
            <a:r>
              <a:rPr lang="en-US" dirty="0" err="1"/>
              <a:t>ArrayList</a:t>
            </a:r>
            <a:r>
              <a:rPr lang="en-US" dirty="0"/>
              <a:t>) A, storing values from ordered type T, has </a:t>
            </a:r>
            <a:r>
              <a:rPr lang="en-US" dirty="0" smtClean="0"/>
              <a:t>been given </a:t>
            </a:r>
            <a:r>
              <a:rPr lang="en-US" dirty="0"/>
              <a:t>as input.</a:t>
            </a:r>
          </a:p>
          <a:p>
            <a:pPr marL="0" indent="0">
              <a:buNone/>
            </a:pPr>
            <a:r>
              <a:rPr lang="en-US" dirty="0"/>
              <a:t>b) n is an integer variable whose value is the length of A.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⌊n/2⌋.</a:t>
            </a:r>
          </a:p>
          <a:p>
            <a:pPr marL="0" indent="0">
              <a:buNone/>
            </a:pPr>
            <a:r>
              <a:rPr lang="en-US" dirty="0"/>
              <a:t>d) Consider the binary tree T represented by A — using the mapping </a:t>
            </a:r>
            <a:r>
              <a:rPr lang="en-US" dirty="0" smtClean="0"/>
              <a:t>from array </a:t>
            </a:r>
            <a:r>
              <a:rPr lang="en-US" dirty="0"/>
              <a:t>locations to nodes used for a binary heap. For every integer j </a:t>
            </a:r>
            <a:r>
              <a:rPr lang="en-US" dirty="0" smtClean="0"/>
              <a:t>such that </a:t>
            </a:r>
            <a:r>
              <a:rPr lang="en-US" dirty="0" err="1"/>
              <a:t>i</a:t>
            </a:r>
            <a:r>
              <a:rPr lang="en-US" dirty="0"/>
              <a:t> ≤ j ≤ n, the subtree of T whose root corresponds to position j in </a:t>
            </a:r>
            <a:r>
              <a:rPr lang="en-US" dirty="0" smtClean="0"/>
              <a:t>A is </a:t>
            </a:r>
            <a:r>
              <a:rPr lang="en-US" dirty="0"/>
              <a:t>a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547957" y="2222287"/>
            <a:ext cx="383404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Loop Invariant:</a:t>
            </a:r>
            <a:endParaRPr lang="en-US" sz="2800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7547957" y="2798550"/>
            <a:ext cx="3834042" cy="3109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a) An array (or </a:t>
            </a:r>
            <a:r>
              <a:rPr lang="en-US" dirty="0" err="1"/>
              <a:t>ArrayList</a:t>
            </a:r>
            <a:r>
              <a:rPr lang="en-US" dirty="0"/>
              <a:t>) A, storing values from ordered type T, has been given as input.</a:t>
            </a:r>
          </a:p>
          <a:p>
            <a:pPr marL="0" indent="0">
              <a:buNone/>
            </a:pPr>
            <a:r>
              <a:rPr lang="en-US" dirty="0"/>
              <a:t>b) n is an integer variable whose value is the length of A.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⌊n/2⌋.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smtClean="0"/>
              <a:t>For </a:t>
            </a:r>
            <a:r>
              <a:rPr lang="en-US" dirty="0"/>
              <a:t>every integer j such that </a:t>
            </a:r>
            <a:r>
              <a:rPr lang="en-US" dirty="0" err="1"/>
              <a:t>i</a:t>
            </a:r>
            <a:r>
              <a:rPr lang="en-US" dirty="0"/>
              <a:t> ≤ j ≤ n, the subtree of T whose root corresponds to position j in A is a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2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loop invariant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6621179" cy="3686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pPr>
              <a:buFont typeface="+mj-lt"/>
              <a:buAutoNum type="alphaUcPeriod"/>
            </a:pPr>
            <a:r>
              <a:rPr lang="en-US" dirty="0"/>
              <a:t>Consider an execution </a:t>
            </a:r>
            <a:r>
              <a:rPr lang="en-US" dirty="0" smtClean="0"/>
              <a:t>of this algorithm until the loop is reached: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Part (a</a:t>
            </a:r>
            <a:r>
              <a:rPr lang="en-US" b="1" dirty="0" smtClean="0"/>
              <a:t>):</a:t>
            </a:r>
            <a:r>
              <a:rPr lang="en-US" dirty="0" smtClean="0"/>
              <a:t> is </a:t>
            </a:r>
            <a:r>
              <a:rPr lang="en-US" dirty="0"/>
              <a:t>implied by the precondition for the “</a:t>
            </a:r>
            <a:r>
              <a:rPr lang="en-US" dirty="0" err="1" smtClean="0"/>
              <a:t>Heapify</a:t>
            </a:r>
            <a:r>
              <a:rPr lang="en-US" dirty="0" smtClean="0"/>
              <a:t>” problem</a:t>
            </a:r>
            <a:r>
              <a:rPr lang="en-US" dirty="0"/>
              <a:t>, and this is not changed before the while loop is reached.</a:t>
            </a:r>
          </a:p>
          <a:p>
            <a:pPr marL="0" indent="0">
              <a:buNone/>
            </a:pPr>
            <a:r>
              <a:rPr lang="en-US" b="1" dirty="0" smtClean="0"/>
              <a:t>Part (b):</a:t>
            </a:r>
            <a:r>
              <a:rPr lang="en-US" dirty="0" smtClean="0"/>
              <a:t> is satisfied </a:t>
            </a:r>
            <a:r>
              <a:rPr lang="en-US" dirty="0"/>
              <a:t>when the while loop is first </a:t>
            </a:r>
            <a:r>
              <a:rPr lang="en-US" dirty="0" smtClean="0"/>
              <a:t>reached because the integer variable n is defined to have the length of A as its value when the step at line 1 is executed (and is not changed after that).</a:t>
            </a:r>
          </a:p>
          <a:p>
            <a:pPr marL="0" indent="0">
              <a:buNone/>
            </a:pPr>
            <a:r>
              <a:rPr lang="en-US" b="1" dirty="0" smtClean="0"/>
              <a:t>Part (c):</a:t>
            </a:r>
            <a:r>
              <a:rPr lang="en-US" dirty="0" smtClean="0"/>
              <a:t> </a:t>
            </a:r>
            <a:r>
              <a:rPr lang="en-US" dirty="0"/>
              <a:t>is also satisfied when the loop is reached </a:t>
            </a:r>
            <a:r>
              <a:rPr lang="en-US" dirty="0" smtClean="0"/>
              <a:t>because the variable </a:t>
            </a:r>
            <a:r>
              <a:rPr lang="en-US" dirty="0" err="1"/>
              <a:t>i</a:t>
            </a:r>
            <a:r>
              <a:rPr lang="en-US" dirty="0"/>
              <a:t> is declared to be an integer </a:t>
            </a:r>
            <a:r>
              <a:rPr lang="en-US" dirty="0" smtClean="0"/>
              <a:t>and </a:t>
            </a:r>
            <a:r>
              <a:rPr lang="en-US" dirty="0"/>
              <a:t>initialized </a:t>
            </a:r>
            <a:r>
              <a:rPr lang="en-US" dirty="0" smtClean="0"/>
              <a:t>with value ⌊</a:t>
            </a:r>
            <a:r>
              <a:rPr lang="en-US" dirty="0"/>
              <a:t>n/2⌋ at line 2 at line </a:t>
            </a:r>
            <a:r>
              <a:rPr lang="en-US" dirty="0" smtClean="0"/>
              <a:t>3.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Part (d):</a:t>
            </a:r>
            <a:r>
              <a:rPr lang="en-US" dirty="0" smtClean="0"/>
              <a:t> Finally</a:t>
            </a:r>
            <a:r>
              <a:rPr lang="en-US" dirty="0"/>
              <a:t>, since </a:t>
            </a:r>
            <a:r>
              <a:rPr lang="en-US" dirty="0" err="1"/>
              <a:t>i</a:t>
            </a:r>
            <a:r>
              <a:rPr lang="en-US" dirty="0"/>
              <a:t> = ⌊n/2⌋ at this point, part (d) is a consequence of what has </a:t>
            </a:r>
            <a:r>
              <a:rPr lang="en-US" dirty="0" smtClean="0"/>
              <a:t>been noted </a:t>
            </a:r>
            <a:r>
              <a:rPr lang="en-US" dirty="0"/>
              <a:t>above: For every integer j such that </a:t>
            </a:r>
            <a:r>
              <a:rPr lang="en-US" dirty="0" err="1"/>
              <a:t>i</a:t>
            </a:r>
            <a:r>
              <a:rPr lang="en-US" dirty="0"/>
              <a:t> = ⌊n/2⌋ ≤ j ≤ n − 1, the subtree, </a:t>
            </a:r>
            <a:r>
              <a:rPr lang="en-US" dirty="0" smtClean="0"/>
              <a:t>of the </a:t>
            </a:r>
            <a:r>
              <a:rPr lang="en-US" dirty="0"/>
              <a:t>binary tree T represented by A, is a </a:t>
            </a:r>
            <a:r>
              <a:rPr lang="en-US" dirty="0" err="1"/>
              <a:t>Maxheap</a:t>
            </a:r>
            <a:r>
              <a:rPr lang="en-US" dirty="0"/>
              <a:t> because it has size one.</a:t>
            </a:r>
          </a:p>
          <a:p>
            <a:r>
              <a:rPr lang="en-US" dirty="0"/>
              <a:t>Thus the loop invariant is satisfied when the while loop is first reached.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547957" y="2222287"/>
            <a:ext cx="383404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Loop Invariant:</a:t>
            </a:r>
            <a:endParaRPr lang="en-US" sz="2800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7547957" y="2798550"/>
            <a:ext cx="3834042" cy="3109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a) An array (or </a:t>
            </a:r>
            <a:r>
              <a:rPr lang="en-US" dirty="0" err="1"/>
              <a:t>ArrayList</a:t>
            </a:r>
            <a:r>
              <a:rPr lang="en-US" dirty="0"/>
              <a:t>) A, storing values from ordered type T, has been given as input.</a:t>
            </a:r>
          </a:p>
          <a:p>
            <a:pPr marL="0" indent="0">
              <a:buNone/>
            </a:pPr>
            <a:r>
              <a:rPr lang="en-US" dirty="0"/>
              <a:t>b) n is an integer variable whose value is the length of A.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⌊n/2⌋.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smtClean="0"/>
              <a:t>For </a:t>
            </a:r>
            <a:r>
              <a:rPr lang="en-US" dirty="0"/>
              <a:t>every integer j such that </a:t>
            </a:r>
            <a:r>
              <a:rPr lang="en-US" dirty="0" err="1"/>
              <a:t>i</a:t>
            </a:r>
            <a:r>
              <a:rPr lang="en-US" dirty="0"/>
              <a:t> ≤ j ≤ n, the subtree of T whose root corresponds to position j in A is a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1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loop invariant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6621179" cy="3686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pPr>
              <a:buFont typeface="+mj-lt"/>
              <a:buAutoNum type="alphaUcPeriod" startAt="2"/>
            </a:pPr>
            <a:r>
              <a:rPr lang="en-US" dirty="0"/>
              <a:t>Consider an execution </a:t>
            </a:r>
            <a:r>
              <a:rPr lang="en-US" dirty="0" smtClean="0"/>
              <a:t>of the body of the loop: </a:t>
            </a:r>
          </a:p>
          <a:p>
            <a:pPr marL="0" indent="0">
              <a:buNone/>
            </a:pPr>
            <a:r>
              <a:rPr lang="en-US" b="1" dirty="0"/>
              <a:t>Part (a</a:t>
            </a:r>
            <a:r>
              <a:rPr lang="en-US" b="1" dirty="0" smtClean="0"/>
              <a:t>): </a:t>
            </a:r>
            <a:r>
              <a:rPr lang="en-US" dirty="0"/>
              <a:t>of the loop invariant simply describes the </a:t>
            </a:r>
            <a:r>
              <a:rPr lang="en-US" dirty="0" smtClean="0"/>
              <a:t>algorithm’s </a:t>
            </a:r>
            <a:r>
              <a:rPr lang="en-US" dirty="0"/>
              <a:t>input, so it must </a:t>
            </a:r>
            <a:r>
              <a:rPr lang="en-US" dirty="0" smtClean="0"/>
              <a:t>also be </a:t>
            </a:r>
            <a:r>
              <a:rPr lang="en-US" dirty="0"/>
              <a:t>true when this execution of the while loop </a:t>
            </a:r>
            <a:r>
              <a:rPr lang="en-US" dirty="0" smtClean="0"/>
              <a:t>ends.</a:t>
            </a:r>
          </a:p>
          <a:p>
            <a:pPr marL="0" indent="0">
              <a:buNone/>
            </a:pPr>
            <a:r>
              <a:rPr lang="en-US" b="1" dirty="0" smtClean="0"/>
              <a:t>Part (b): </a:t>
            </a:r>
            <a:r>
              <a:rPr lang="en-US" dirty="0" smtClean="0"/>
              <a:t>Neither </a:t>
            </a:r>
            <a:r>
              <a:rPr lang="en-US" dirty="0"/>
              <a:t>the length of the input array A nor the value of the integer variable n </a:t>
            </a:r>
            <a:r>
              <a:rPr lang="en-US" dirty="0" smtClean="0"/>
              <a:t>when the </a:t>
            </a:r>
            <a:r>
              <a:rPr lang="en-US" dirty="0"/>
              <a:t>body of the loop is executed, so part (b) is still true when this execution of </a:t>
            </a:r>
            <a:r>
              <a:rPr lang="en-US" dirty="0" smtClean="0"/>
              <a:t>the loop </a:t>
            </a:r>
            <a:r>
              <a:rPr lang="en-US" dirty="0"/>
              <a:t>body ends because it was true when this execution of the loop body </a:t>
            </a:r>
            <a:r>
              <a:rPr lang="en-US" dirty="0" smtClean="0"/>
              <a:t>began. </a:t>
            </a:r>
          </a:p>
          <a:p>
            <a:pPr marL="0" indent="0">
              <a:buNone/>
            </a:pPr>
            <a:r>
              <a:rPr lang="en-US" b="1" dirty="0" smtClean="0"/>
              <a:t>Part (c): </a:t>
            </a:r>
            <a:r>
              <a:rPr lang="en-US" dirty="0" smtClean="0"/>
              <a:t>Since </a:t>
            </a:r>
            <a:r>
              <a:rPr lang="en-US" dirty="0"/>
              <a:t>part (c) of the loop invariant was satisfied at the beginning of this </a:t>
            </a:r>
            <a:r>
              <a:rPr lang="en-US" dirty="0" smtClean="0"/>
              <a:t>execution of </a:t>
            </a:r>
            <a:r>
              <a:rPr lang="en-US" dirty="0"/>
              <a:t>the loop body,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 — and, since </a:t>
            </a:r>
            <a:r>
              <a:rPr lang="en-US" dirty="0" smtClean="0"/>
              <a:t>the loop </a:t>
            </a:r>
            <a:r>
              <a:rPr lang="en-US" dirty="0"/>
              <a:t>test at line 3 was checked and passed, </a:t>
            </a:r>
            <a:r>
              <a:rPr lang="en-US" dirty="0" err="1"/>
              <a:t>i</a:t>
            </a:r>
            <a:r>
              <a:rPr lang="en-US" dirty="0"/>
              <a:t> &gt; 0, so that </a:t>
            </a:r>
            <a:r>
              <a:rPr lang="en-US" dirty="0" err="1"/>
              <a:t>i</a:t>
            </a:r>
            <a:r>
              <a:rPr lang="en-US" dirty="0"/>
              <a:t> ≥ 1. The value of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not changed at line 4 but is decreased by one at line 5, so that 0 ≤ </a:t>
            </a:r>
            <a:r>
              <a:rPr lang="en-US" dirty="0" err="1"/>
              <a:t>i</a:t>
            </a:r>
            <a:r>
              <a:rPr lang="en-US" dirty="0"/>
              <a:t> ≤ ⌊n/2⌋−</a:t>
            </a:r>
            <a:r>
              <a:rPr lang="en-US" dirty="0" smtClean="0"/>
              <a:t>1 at </a:t>
            </a:r>
            <a:r>
              <a:rPr lang="en-US" dirty="0"/>
              <a:t>the end of this execution of the loop body: Part (c) still holds at this </a:t>
            </a:r>
            <a:r>
              <a:rPr lang="en-US" dirty="0" smtClean="0"/>
              <a:t>point. </a:t>
            </a:r>
          </a:p>
          <a:p>
            <a:pPr marL="0" indent="0">
              <a:buNone/>
            </a:pPr>
            <a:r>
              <a:rPr lang="en-US" b="1" dirty="0" smtClean="0"/>
              <a:t>Part (d): </a:t>
            </a:r>
            <a:r>
              <a:rPr lang="en-US" dirty="0" smtClean="0"/>
              <a:t>Since </a:t>
            </a:r>
            <a:r>
              <a:rPr lang="en-US" dirty="0"/>
              <a:t>part (d) of the loop invariant holds, the subtree whose root has index j </a:t>
            </a:r>
            <a:r>
              <a:rPr lang="en-US" dirty="0" smtClean="0"/>
              <a:t>was a </a:t>
            </a:r>
            <a:r>
              <a:rPr lang="en-US" dirty="0" err="1"/>
              <a:t>Maxheap</a:t>
            </a:r>
            <a:r>
              <a:rPr lang="en-US" dirty="0"/>
              <a:t> at the beginning of this execution of the loop body, for every integer </a:t>
            </a:r>
            <a:r>
              <a:rPr lang="en-US" dirty="0" smtClean="0"/>
              <a:t>j such </a:t>
            </a:r>
            <a:r>
              <a:rPr lang="en-US" dirty="0"/>
              <a:t>that </a:t>
            </a:r>
            <a:r>
              <a:rPr lang="en-US" dirty="0" err="1"/>
              <a:t>i</a:t>
            </a:r>
            <a:r>
              <a:rPr lang="en-US" dirty="0"/>
              <a:t> ≤ j ≤ n − 1.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547957" y="2222287"/>
            <a:ext cx="383404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Loop Invariant:</a:t>
            </a:r>
            <a:endParaRPr lang="en-US" sz="2800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7547957" y="2798550"/>
            <a:ext cx="3834042" cy="3109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a) An array (or </a:t>
            </a:r>
            <a:r>
              <a:rPr lang="en-US" dirty="0" err="1"/>
              <a:t>ArrayList</a:t>
            </a:r>
            <a:r>
              <a:rPr lang="en-US" dirty="0"/>
              <a:t>) A, storing values from ordered type T, has been given as input.</a:t>
            </a:r>
          </a:p>
          <a:p>
            <a:pPr marL="0" indent="0">
              <a:buNone/>
            </a:pPr>
            <a:r>
              <a:rPr lang="en-US" dirty="0"/>
              <a:t>b) n is an integer variable whose value is the length of A.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⌊n/2⌋.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smtClean="0"/>
              <a:t>For </a:t>
            </a:r>
            <a:r>
              <a:rPr lang="en-US" dirty="0"/>
              <a:t>every integer j such that </a:t>
            </a:r>
            <a:r>
              <a:rPr lang="en-US" dirty="0" err="1"/>
              <a:t>i</a:t>
            </a:r>
            <a:r>
              <a:rPr lang="en-US" dirty="0"/>
              <a:t> ≤ j ≤ n, the subtree of T whose root corresponds to position j in A is a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Prove that the following holds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Q1: </a:t>
                </a:r>
                <a:r>
                  <a:rPr lang="en-US" dirty="0" smtClean="0"/>
                  <a:t>Recall if </a:t>
                </a:r>
                <a:r>
                  <a:rPr lang="en-US" dirty="0"/>
                  <a:t>a binary heap has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height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. </a:t>
                </a:r>
                <a:r>
                  <a:rPr lang="en-US" dirty="0" smtClean="0"/>
                  <a:t>Consider </a:t>
                </a:r>
                <a:r>
                  <a:rPr lang="en-US" dirty="0"/>
                  <a:t>a binary heap with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, and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be the number of </a:t>
                </a:r>
                <a:r>
                  <a:rPr lang="en-US" dirty="0" smtClean="0"/>
                  <a:t>leaves at </a:t>
                </a:r>
                <a:r>
                  <a:rPr lang="en-US" dirty="0"/>
                  <a:t>the bottom level — </a:t>
                </a:r>
                <a:r>
                  <a:rPr lang="en-US" dirty="0" smtClean="0"/>
                  <a:t>that </a:t>
                </a:r>
                <a:r>
                  <a:rPr lang="en-US" dirty="0"/>
                  <a:t>is, whose distance from the root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Prove </a:t>
                </a:r>
                <a:r>
                  <a:rPr lang="en-US" dirty="0"/>
                  <a:t>that the following holds, for all such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(a)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0" indent="0">
                  <a:buNone/>
                </a:pPr>
                <a:r>
                  <a:rPr lang="en-US" dirty="0"/>
                  <a:t>(b)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odd.</a:t>
                </a:r>
              </a:p>
              <a:p>
                <a:pPr marL="0" indent="0">
                  <a:buNone/>
                </a:pPr>
                <a:r>
                  <a:rPr lang="en-US" dirty="0"/>
                  <a:t>(c) This binary heap has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internal nodes and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leaves.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loop invariant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6621179" cy="3686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Part (d): </a:t>
            </a:r>
            <a:r>
              <a:rPr lang="en-US" dirty="0"/>
              <a:t>Now consider any integer such that </a:t>
            </a:r>
            <a:r>
              <a:rPr lang="en-US" dirty="0" err="1"/>
              <a:t>i</a:t>
            </a:r>
            <a:r>
              <a:rPr lang="en-US" dirty="0"/>
              <a:t> − 1 ≤ j ≤ n − </a:t>
            </a:r>
            <a:r>
              <a:rPr lang="en-US" dirty="0" smtClean="0"/>
              <a:t>1 after </a:t>
            </a:r>
            <a:r>
              <a:rPr lang="en-US" dirty="0"/>
              <a:t>the application of the </a:t>
            </a:r>
            <a:r>
              <a:rPr lang="en-US" dirty="0" err="1"/>
              <a:t>bubbleDown</a:t>
            </a:r>
            <a:r>
              <a:rPr lang="en-US" dirty="0"/>
              <a:t> algorithm at line 4.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y be the node </a:t>
            </a:r>
            <a:r>
              <a:rPr lang="en-US" dirty="0" smtClean="0"/>
              <a:t>in the </a:t>
            </a:r>
            <a:r>
              <a:rPr lang="en-US" dirty="0"/>
              <a:t>binary tree (represented by A) with index j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</a:t>
            </a:r>
            <a:r>
              <a:rPr lang="en-US" dirty="0"/>
              <a:t>y is in the subtree whose root has index i−1 then it follows by the </a:t>
            </a:r>
            <a:r>
              <a:rPr lang="en-US" dirty="0" smtClean="0"/>
              <a:t>correctness of </a:t>
            </a:r>
            <a:r>
              <a:rPr lang="en-US" dirty="0"/>
              <a:t>the </a:t>
            </a:r>
            <a:r>
              <a:rPr lang="en-US" dirty="0" err="1"/>
              <a:t>bubbleDown</a:t>
            </a:r>
            <a:r>
              <a:rPr lang="en-US" dirty="0"/>
              <a:t> algorithm that the subtree with root y is a </a:t>
            </a:r>
            <a:r>
              <a:rPr lang="en-US" dirty="0" err="1"/>
              <a:t>Maxheap</a:t>
            </a:r>
            <a:r>
              <a:rPr lang="en-US" dirty="0"/>
              <a:t> </a:t>
            </a:r>
            <a:r>
              <a:rPr lang="en-US" dirty="0" smtClean="0"/>
              <a:t>after this </a:t>
            </a:r>
            <a:r>
              <a:rPr lang="en-US" dirty="0"/>
              <a:t>step — because the subtree with root has index </a:t>
            </a:r>
            <a:r>
              <a:rPr lang="en-US" dirty="0" err="1"/>
              <a:t>i</a:t>
            </a:r>
            <a:r>
              <a:rPr lang="en-US" dirty="0"/>
              <a:t> − 1 is now a </a:t>
            </a:r>
            <a:r>
              <a:rPr lang="en-US" dirty="0" err="1" smtClean="0"/>
              <a:t>Maxheap</a:t>
            </a:r>
            <a:r>
              <a:rPr lang="en-US" dirty="0" smtClean="0"/>
              <a:t>, and </a:t>
            </a:r>
            <a:r>
              <a:rPr lang="en-US" dirty="0"/>
              <a:t>every subtree of a </a:t>
            </a:r>
            <a:r>
              <a:rPr lang="en-US" dirty="0" err="1"/>
              <a:t>Maxheap</a:t>
            </a:r>
            <a:r>
              <a:rPr lang="en-US" dirty="0"/>
              <a:t> is a </a:t>
            </a:r>
            <a:r>
              <a:rPr lang="en-US" dirty="0" err="1"/>
              <a:t>Maxheap</a:t>
            </a:r>
            <a:r>
              <a:rPr lang="en-US" dirty="0"/>
              <a:t> as well.</a:t>
            </a:r>
          </a:p>
          <a:p>
            <a:r>
              <a:rPr lang="en-US" dirty="0" smtClean="0"/>
              <a:t>If </a:t>
            </a:r>
            <a:r>
              <a:rPr lang="en-US" dirty="0"/>
              <a:t>y is not in the subtree whose root has index </a:t>
            </a:r>
            <a:r>
              <a:rPr lang="en-US" dirty="0" err="1"/>
              <a:t>i</a:t>
            </a:r>
            <a:r>
              <a:rPr lang="en-US" dirty="0"/>
              <a:t> − 1 then </a:t>
            </a:r>
            <a:r>
              <a:rPr lang="en-US" dirty="0" err="1"/>
              <a:t>i</a:t>
            </a:r>
            <a:r>
              <a:rPr lang="en-US" dirty="0"/>
              <a:t> ≤ j ≤ n − 1 </a:t>
            </a:r>
            <a:r>
              <a:rPr lang="en-US" dirty="0" smtClean="0"/>
              <a:t>and the </a:t>
            </a:r>
            <a:r>
              <a:rPr lang="en-US" dirty="0"/>
              <a:t>subtree with root y has not been changed — so that it is a </a:t>
            </a:r>
            <a:r>
              <a:rPr lang="en-US" dirty="0" err="1"/>
              <a:t>Maxheap</a:t>
            </a:r>
            <a:r>
              <a:rPr lang="en-US" dirty="0"/>
              <a:t> </a:t>
            </a:r>
            <a:r>
              <a:rPr lang="en-US" dirty="0" smtClean="0"/>
              <a:t>after this </a:t>
            </a:r>
            <a:r>
              <a:rPr lang="en-US" dirty="0"/>
              <a:t>step because it was a </a:t>
            </a:r>
            <a:r>
              <a:rPr lang="en-US" dirty="0" err="1"/>
              <a:t>Maxheap</a:t>
            </a:r>
            <a:r>
              <a:rPr lang="en-US" dirty="0"/>
              <a:t> before.</a:t>
            </a:r>
          </a:p>
          <a:p>
            <a:r>
              <a:rPr lang="en-US" dirty="0"/>
              <a:t>Thus the subtree whose root has index j is a </a:t>
            </a:r>
            <a:r>
              <a:rPr lang="en-US" dirty="0" err="1"/>
              <a:t>Maxheap</a:t>
            </a:r>
            <a:r>
              <a:rPr lang="en-US" dirty="0"/>
              <a:t>, after this step, for </a:t>
            </a:r>
            <a:r>
              <a:rPr lang="en-US" dirty="0" smtClean="0"/>
              <a:t>every integer </a:t>
            </a:r>
            <a:r>
              <a:rPr lang="en-US" dirty="0"/>
              <a:t>j such that </a:t>
            </a:r>
            <a:r>
              <a:rPr lang="en-US" dirty="0" err="1"/>
              <a:t>i</a:t>
            </a:r>
            <a:r>
              <a:rPr lang="en-US" dirty="0"/>
              <a:t> − 1 ≤ j ≤ n − 1 after this step — and part (d) of the loop </a:t>
            </a:r>
            <a:r>
              <a:rPr lang="en-US" dirty="0" smtClean="0"/>
              <a:t>is still </a:t>
            </a:r>
            <a:r>
              <a:rPr lang="en-US" dirty="0"/>
              <a:t>satisfied even after </a:t>
            </a:r>
            <a:r>
              <a:rPr lang="en-US" dirty="0" err="1"/>
              <a:t>i</a:t>
            </a:r>
            <a:r>
              <a:rPr lang="en-US" dirty="0"/>
              <a:t> is decremented, at line 5, and the bottom of the loop </a:t>
            </a:r>
            <a:r>
              <a:rPr lang="en-US" dirty="0" smtClean="0"/>
              <a:t>is reached</a:t>
            </a:r>
            <a:r>
              <a:rPr lang="en-US" dirty="0"/>
              <a:t>.</a:t>
            </a:r>
          </a:p>
          <a:p>
            <a:r>
              <a:rPr lang="en-US" dirty="0"/>
              <a:t>Thus the loop invariant is also satisfied at the end of this execution of the loop body.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547957" y="2222287"/>
            <a:ext cx="383404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Loop Invariant:</a:t>
            </a:r>
            <a:endParaRPr lang="en-US" sz="2800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7547957" y="2798550"/>
            <a:ext cx="3834042" cy="3109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a) An array (or </a:t>
            </a:r>
            <a:r>
              <a:rPr lang="en-US" dirty="0" err="1"/>
              <a:t>ArrayList</a:t>
            </a:r>
            <a:r>
              <a:rPr lang="en-US" dirty="0"/>
              <a:t>) A, storing values from ordered type T, has been given as input.</a:t>
            </a:r>
          </a:p>
          <a:p>
            <a:pPr marL="0" indent="0">
              <a:buNone/>
            </a:pPr>
            <a:r>
              <a:rPr lang="en-US" dirty="0"/>
              <a:t>b) n is an integer variable whose value is the length of A.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⌊n/2⌋.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smtClean="0"/>
              <a:t>For </a:t>
            </a:r>
            <a:r>
              <a:rPr lang="en-US" dirty="0"/>
              <a:t>every integer j such that </a:t>
            </a:r>
            <a:r>
              <a:rPr lang="en-US" dirty="0" err="1"/>
              <a:t>i</a:t>
            </a:r>
            <a:r>
              <a:rPr lang="en-US" dirty="0"/>
              <a:t> ≤ j ≤ n, the subtree of T whose root corresponds to position j in A is a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0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loop invariant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6621179" cy="3686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now follows by “Loop Theorem #1” that the above loop invariant is correct, that is, </a:t>
            </a:r>
            <a:r>
              <a:rPr lang="en-US" dirty="0" smtClean="0"/>
              <a:t>it really </a:t>
            </a:r>
            <a:r>
              <a:rPr lang="en-US" dirty="0"/>
              <a:t>is a loop invariant for the while loop in this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547957" y="2222287"/>
            <a:ext cx="383404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Loop Invariant:</a:t>
            </a:r>
            <a:endParaRPr lang="en-US" sz="2800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7547957" y="2798550"/>
            <a:ext cx="3834042" cy="3109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a) An array (or </a:t>
            </a:r>
            <a:r>
              <a:rPr lang="en-US" dirty="0" err="1"/>
              <a:t>ArrayList</a:t>
            </a:r>
            <a:r>
              <a:rPr lang="en-US" dirty="0"/>
              <a:t>) A, storing values from ordered type T, has been given as input.</a:t>
            </a:r>
          </a:p>
          <a:p>
            <a:pPr marL="0" indent="0">
              <a:buNone/>
            </a:pPr>
            <a:r>
              <a:rPr lang="en-US" dirty="0"/>
              <a:t>b) n is an integer variable whose value is the length of A.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</a:t>
            </a:r>
            <a:r>
              <a:rPr lang="en-US" dirty="0"/>
              <a:t> is an integer variable such that 0 ≤ </a:t>
            </a:r>
            <a:r>
              <a:rPr lang="en-US" dirty="0" err="1"/>
              <a:t>i</a:t>
            </a:r>
            <a:r>
              <a:rPr lang="en-US" dirty="0"/>
              <a:t> ≤ ⌊n/2⌋.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smtClean="0"/>
              <a:t>For </a:t>
            </a:r>
            <a:r>
              <a:rPr lang="en-US" dirty="0"/>
              <a:t>every integer j such that </a:t>
            </a:r>
            <a:r>
              <a:rPr lang="en-US" dirty="0" err="1"/>
              <a:t>i</a:t>
            </a:r>
            <a:r>
              <a:rPr lang="en-US" dirty="0"/>
              <a:t> ≤ j ≤ n, the subtree of T whose root corresponds to position j in A is a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6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Prove partial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Q3: </a:t>
            </a:r>
            <a:r>
              <a:rPr lang="en-US" dirty="0" smtClean="0"/>
              <a:t>Use </a:t>
            </a:r>
            <a:r>
              <a:rPr lang="en-US" dirty="0"/>
              <a:t>this to prove that the </a:t>
            </a:r>
            <a:r>
              <a:rPr lang="en-US" dirty="0" err="1"/>
              <a:t>heapify</a:t>
            </a:r>
            <a:r>
              <a:rPr lang="en-US" dirty="0"/>
              <a:t> algorithm is partially correct (</a:t>
            </a:r>
            <a:r>
              <a:rPr lang="en-US" dirty="0" smtClean="0"/>
              <a:t>when considered </a:t>
            </a:r>
            <a:r>
              <a:rPr lang="en-US" dirty="0"/>
              <a:t>as an algorithm that solves the “</a:t>
            </a:r>
            <a:r>
              <a:rPr lang="en-US" dirty="0" err="1"/>
              <a:t>Heapify</a:t>
            </a:r>
            <a:r>
              <a:rPr lang="en-US" dirty="0"/>
              <a:t>” problem).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Prove partial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an execution of this algorithm that begins with the precondition </a:t>
            </a:r>
            <a:r>
              <a:rPr lang="en-US" dirty="0" smtClean="0"/>
              <a:t>for the </a:t>
            </a:r>
            <a:r>
              <a:rPr lang="en-US" dirty="0"/>
              <a:t>“</a:t>
            </a:r>
            <a:r>
              <a:rPr lang="en-US" dirty="0" err="1"/>
              <a:t>Heapify</a:t>
            </a:r>
            <a:r>
              <a:rPr lang="en-US" dirty="0"/>
              <a:t>” problem satisfied, so that an array (or </a:t>
            </a:r>
            <a:r>
              <a:rPr lang="en-US" dirty="0" err="1"/>
              <a:t>ArrayList</a:t>
            </a:r>
            <a:r>
              <a:rPr lang="en-US" dirty="0"/>
              <a:t>) A, storing values </a:t>
            </a:r>
            <a:r>
              <a:rPr lang="en-US" dirty="0" smtClean="0"/>
              <a:t>of some </a:t>
            </a:r>
            <a:r>
              <a:rPr lang="en-US" dirty="0"/>
              <a:t>ordered type T, has been given as input.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while loop is eventually </a:t>
            </a:r>
            <a:r>
              <a:rPr lang="en-US" dirty="0" smtClean="0"/>
              <a:t>reached and </a:t>
            </a:r>
            <a:r>
              <a:rPr lang="en-US" dirty="0"/>
              <a:t>executed.</a:t>
            </a:r>
          </a:p>
          <a:p>
            <a:r>
              <a:rPr lang="en-US" dirty="0"/>
              <a:t>If the execution never terminates at all then neither does the algorithm, as needed </a:t>
            </a:r>
            <a:r>
              <a:rPr lang="en-US" dirty="0" smtClean="0"/>
              <a:t>to establish </a:t>
            </a:r>
            <a:r>
              <a:rPr lang="en-US" dirty="0"/>
              <a:t>“partial correctness” in this case.</a:t>
            </a:r>
          </a:p>
          <a:p>
            <a:r>
              <a:rPr lang="en-US" dirty="0"/>
              <a:t>On the other hand, if the execution of the loop terminates then the loop test must have</a:t>
            </a:r>
          </a:p>
          <a:p>
            <a:r>
              <a:rPr lang="en-US" dirty="0"/>
              <a:t>failed, so that </a:t>
            </a:r>
            <a:r>
              <a:rPr lang="en-US" dirty="0" err="1"/>
              <a:t>i</a:t>
            </a:r>
            <a:r>
              <a:rPr lang="en-US" dirty="0"/>
              <a:t> ≤ 0. However, it follows by part (c) of the loop invariant that </a:t>
            </a:r>
            <a:r>
              <a:rPr lang="en-US" dirty="0" err="1"/>
              <a:t>i</a:t>
            </a:r>
            <a:r>
              <a:rPr lang="en-US" dirty="0"/>
              <a:t> ≥ 0, </a:t>
            </a:r>
            <a:r>
              <a:rPr lang="en-US" dirty="0" smtClean="0"/>
              <a:t>so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 when the execution of the loop, and the algorithm, ends.</a:t>
            </a:r>
          </a:p>
          <a:p>
            <a:r>
              <a:rPr lang="en-US" dirty="0"/>
              <a:t>Since the root of the binary tree represented by A corresponds to index 0, part (d) of </a:t>
            </a:r>
            <a:r>
              <a:rPr lang="en-US" dirty="0" smtClean="0"/>
              <a:t>the loop </a:t>
            </a:r>
            <a:r>
              <a:rPr lang="en-US" dirty="0"/>
              <a:t>invariant (with j = </a:t>
            </a:r>
            <a:r>
              <a:rPr lang="en-US" dirty="0" err="1"/>
              <a:t>i</a:t>
            </a:r>
            <a:r>
              <a:rPr lang="en-US" dirty="0"/>
              <a:t> = 0) implies the </a:t>
            </a:r>
            <a:r>
              <a:rPr lang="en-US" dirty="0" err="1"/>
              <a:t>postcondition</a:t>
            </a:r>
            <a:r>
              <a:rPr lang="en-US" dirty="0"/>
              <a:t> for the “</a:t>
            </a:r>
            <a:r>
              <a:rPr lang="en-US" dirty="0" err="1"/>
              <a:t>Heapify</a:t>
            </a:r>
            <a:r>
              <a:rPr lang="en-US" dirty="0"/>
              <a:t>” problem</a:t>
            </a:r>
            <a:r>
              <a:rPr lang="en-US"/>
              <a:t>, </a:t>
            </a:r>
            <a:r>
              <a:rPr lang="en-US" smtClean="0"/>
              <a:t>as needed </a:t>
            </a:r>
            <a:r>
              <a:rPr lang="en-US" dirty="0"/>
              <a:t>to establish partial correctness in this case too.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This will be proved by induction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form of </a:t>
                </a:r>
                <a:r>
                  <a:rPr lang="en-US" dirty="0" smtClean="0"/>
                  <a:t>mathematical induction </a:t>
                </a:r>
                <a:r>
                  <a:rPr lang="en-US" dirty="0"/>
                  <a:t>will be used.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/>
            </a:pPr>
            <a:r>
              <a:rPr lang="en-US" dirty="0"/>
              <a:t>Inductive 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5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Basis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Inductive 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22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Basis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Suppose that ℓ = 1, so ℓ is odd. 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binary heap can be constructed by </a:t>
                </a:r>
                <a:r>
                  <a:rPr lang="en-US" dirty="0" smtClean="0"/>
                  <a:t>beginning with </a:t>
                </a:r>
                <a:r>
                  <a:rPr lang="en-US" dirty="0"/>
                  <a:t>a full binary heap with height </a:t>
                </a:r>
                <a:r>
                  <a:rPr lang="en-US" dirty="0" smtClean="0"/>
                  <a:t>h − 1 ≥ 0, </a:t>
                </a:r>
                <a:r>
                  <a:rPr lang="en-US" dirty="0"/>
                  <a:t>and adding a left child to the </a:t>
                </a:r>
                <a:r>
                  <a:rPr lang="en-US" dirty="0" smtClean="0"/>
                  <a:t>leftmost leaf.</a:t>
                </a:r>
              </a:p>
              <a:p>
                <a:r>
                  <a:rPr lang="en-US" dirty="0" smtClean="0"/>
                  <a:t>The full </a:t>
                </a:r>
                <a:r>
                  <a:rPr lang="en-US" dirty="0"/>
                  <a:t>binary heap used in this construction </a:t>
                </a:r>
                <a:r>
                  <a:rPr lang="en-US" dirty="0" smtClean="0"/>
                  <a:t>has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would have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internal nodes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⌉=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leaves (</a:t>
                </a:r>
                <a:r>
                  <a:rPr lang="en-US" dirty="0"/>
                  <a:t>by Fact #2)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/>
                  <a:t>, such </a:t>
                </a:r>
                <a:r>
                  <a:rPr lang="en-US" dirty="0"/>
                  <a:t>that n is even — establishing property (a).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Inductive 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if heap’s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&amp;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If h </a:t>
                </a:r>
                <a:r>
                  <a:rPr lang="en-US" dirty="0"/>
                  <a:t>≥ 0 </a:t>
                </a:r>
                <a:r>
                  <a:rPr lang="en-US" dirty="0" smtClean="0"/>
                  <a:t>then full </a:t>
                </a:r>
                <a:r>
                  <a:rPr lang="en-US" dirty="0"/>
                  <a:t>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internal </a:t>
                </a:r>
                <a:r>
                  <a:rPr lang="en-US" b="1" dirty="0"/>
                  <a:t>nodes </a:t>
                </a:r>
                <a:r>
                  <a:rPr lang="en-US" dirty="0"/>
                  <a:t>and </a:t>
                </a:r>
                <a:r>
                  <a:rPr lang="en-US" dirty="0" smtClean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internal nodes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leaves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Basis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Since ℓ = 1, so ℓ is odd and therefore </a:t>
            </a:r>
            <a:r>
              <a:rPr lang="en-US" dirty="0"/>
              <a:t>Property (b) </a:t>
            </a:r>
            <a:r>
              <a:rPr lang="en-US" dirty="0" smtClean="0"/>
              <a:t>holds.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Inductive 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5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Basis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Finally, the heap with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/>
                  <a:t> has </a:t>
                </a:r>
                <a:r>
                  <a:rPr lang="en-US" dirty="0"/>
                  <a:t>the same number of leaves,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, as </a:t>
                </a:r>
                <a:r>
                  <a:rPr lang="en-US" dirty="0" smtClean="0"/>
                  <a:t>the full </a:t>
                </a:r>
                <a:r>
                  <a:rPr lang="en-US" dirty="0"/>
                  <a:t>binary heap used to create </a:t>
                </a:r>
                <a:r>
                  <a:rPr lang="en-US" dirty="0" smtClean="0"/>
                  <a:t>it—because </a:t>
                </a:r>
                <a:r>
                  <a:rPr lang="en-US" dirty="0"/>
                  <a:t>one leaf of the full heap became an </a:t>
                </a:r>
                <a:r>
                  <a:rPr lang="en-US" dirty="0" smtClean="0"/>
                  <a:t>internal node </a:t>
                </a:r>
                <a:r>
                  <a:rPr lang="en-US" dirty="0"/>
                  <a:t>in the larger heap, as another new leaf was added. </a:t>
                </a:r>
                <a:endParaRPr lang="en-US" dirty="0" smtClean="0"/>
              </a:p>
              <a:p>
                <a:r>
                  <a:rPr lang="en-US" dirty="0" smtClean="0"/>
                  <a:t>On </a:t>
                </a:r>
                <a:r>
                  <a:rPr lang="en-US" dirty="0"/>
                  <a:t>the other hand the </a:t>
                </a:r>
                <a:r>
                  <a:rPr lang="en-US" dirty="0" smtClean="0"/>
                  <a:t>number of </a:t>
                </a:r>
                <a:r>
                  <a:rPr lang="en-US" dirty="0"/>
                  <a:t>internal nodes increased by one when the larger heap was produced from the </a:t>
                </a:r>
                <a:r>
                  <a:rPr lang="en-US" dirty="0" smtClean="0"/>
                  <a:t>smaller one</a:t>
                </a:r>
                <a:r>
                  <a:rPr lang="en-US" dirty="0"/>
                  <a:t>, so the number of internal nodes in the larger heap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smtClean="0"/>
                  <a:t>establishing property </a:t>
                </a:r>
                <a:r>
                  <a:rPr lang="en-US" dirty="0"/>
                  <a:t>(c).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Inductive 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8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Work Area: </a:t>
            </a:r>
            <a:r>
              <a:rPr lang="en-US" sz="2800" dirty="0" smtClean="0"/>
              <a:t>Inductive Step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3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3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Work Area</a:t>
            </a:r>
            <a:r>
              <a:rPr lang="en-US" sz="3200" dirty="0"/>
              <a:t>: </a:t>
            </a:r>
            <a:r>
              <a:rPr lang="en-US" sz="2800" dirty="0"/>
              <a:t>Inductive Step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Inductive </a:t>
                </a:r>
                <a:r>
                  <a:rPr lang="en-US" b="1" dirty="0"/>
                  <a:t>Step: </a:t>
                </a:r>
                <a:r>
                  <a:rPr lang="en-US" dirty="0"/>
                  <a:t>Let </a:t>
                </a:r>
                <a:r>
                  <a:rPr lang="en-US" dirty="0" smtClean="0"/>
                  <a:t>k </a:t>
                </a:r>
                <a:r>
                  <a:rPr lang="en-US" dirty="0"/>
                  <a:t>be an </a:t>
                </a:r>
                <a:r>
                  <a:rPr lang="en-US" dirty="0" smtClean="0"/>
                  <a:t>integer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b="1" dirty="0" smtClean="0"/>
                  <a:t>Inductive </a:t>
                </a:r>
                <a:r>
                  <a:rPr lang="en-US" b="1" dirty="0"/>
                  <a:t>Hypothesis: </a:t>
                </a:r>
                <a:r>
                  <a:rPr lang="en-US" dirty="0"/>
                  <a:t>If a </a:t>
                </a:r>
                <a:r>
                  <a:rPr lang="en-US" dirty="0" smtClean="0"/>
                  <a:t>heap </a:t>
                </a:r>
                <a:r>
                  <a:rPr lang="en-US" dirty="0"/>
                  <a:t>is as described above,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the </a:t>
                </a:r>
                <a:r>
                  <a:rPr lang="en-US" dirty="0"/>
                  <a:t>above properties (a), (b) and (c) all </a:t>
                </a:r>
                <a:r>
                  <a:rPr lang="en-US" dirty="0" smtClean="0"/>
                  <a:t>hold.</a:t>
                </a:r>
              </a:p>
              <a:p>
                <a:r>
                  <a:rPr lang="en-US" b="1" dirty="0" smtClean="0"/>
                  <a:t>Inductive </a:t>
                </a:r>
                <a:r>
                  <a:rPr lang="en-US" b="1" dirty="0"/>
                  <a:t>Claim: </a:t>
                </a:r>
                <a:r>
                  <a:rPr lang="en-US" dirty="0"/>
                  <a:t>If a binary heap is as described above,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the </a:t>
                </a:r>
                <a:r>
                  <a:rPr lang="en-US" dirty="0"/>
                  <a:t>above properties (a), (b) and (c) all hold.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2449508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2800" dirty="0"/>
              <a:t>Proof outline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2449508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3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3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819754" y="2174875"/>
            <a:ext cx="3103561" cy="5762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Facts: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/>
              <p:cNvSpPr txBox="1">
                <a:spLocks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/>
                  <a:t>if heap’s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h ≥ 0 then full heap with height h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it is a full heap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internal nodes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leaves</a:t>
                </a:r>
              </a:p>
            </p:txBody>
          </p:sp>
        </mc:Choice>
        <mc:Fallback xmlns="">
          <p:sp>
            <p:nvSpPr>
              <p:cNvPr id="16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754" y="2751137"/>
                <a:ext cx="3103562" cy="310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2984</TotalTime>
  <Words>2909</Words>
  <Application>Microsoft Office PowerPoint</Application>
  <PresentationFormat>Widescreen</PresentationFormat>
  <Paragraphs>331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Century Gothic</vt:lpstr>
      <vt:lpstr>Wingdings</vt:lpstr>
      <vt:lpstr>Wingdings 2</vt:lpstr>
      <vt:lpstr>Quotable</vt:lpstr>
      <vt:lpstr>CPSC331 - Spring 2019  Tutorial 17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Q1: Prove that the following holds</vt:lpstr>
      <vt:lpstr>Q2: loop invariant</vt:lpstr>
      <vt:lpstr>Q2: loop invariant</vt:lpstr>
      <vt:lpstr>Q2: loop invariant</vt:lpstr>
      <vt:lpstr>Q2: loop invariant</vt:lpstr>
      <vt:lpstr>Q2: loop invariant</vt:lpstr>
      <vt:lpstr>Q3: Prove partial correctness</vt:lpstr>
      <vt:lpstr>Q3: Prove partial correctness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151</cp:revision>
  <dcterms:created xsi:type="dcterms:W3CDTF">2019-05-12T19:34:36Z</dcterms:created>
  <dcterms:modified xsi:type="dcterms:W3CDTF">2019-06-10T21:10:37Z</dcterms:modified>
</cp:coreProperties>
</file>