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4"/>
  </p:notesMasterIdLst>
  <p:sldIdLst>
    <p:sldId id="256" r:id="rId2"/>
    <p:sldId id="260" r:id="rId3"/>
    <p:sldId id="320" r:id="rId4"/>
    <p:sldId id="321" r:id="rId5"/>
    <p:sldId id="323" r:id="rId6"/>
    <p:sldId id="324" r:id="rId7"/>
    <p:sldId id="325" r:id="rId8"/>
    <p:sldId id="326" r:id="rId9"/>
    <p:sldId id="328" r:id="rId10"/>
    <p:sldId id="32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</a:t>
            </a:r>
            <a:r>
              <a:rPr lang="en-US" dirty="0"/>
              <a:t>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r>
              <a:rPr lang="en-US" dirty="0" smtClean="0"/>
              <a:t>By </a:t>
            </a:r>
            <a:r>
              <a:rPr lang="en-US" dirty="0"/>
              <a:t>inspection of the code, </a:t>
            </a:r>
            <a:r>
              <a:rPr lang="en-US" dirty="0" smtClean="0"/>
              <a:t>this </a:t>
            </a:r>
            <a:r>
              <a:rPr lang="en-US" dirty="0"/>
              <a:t>algorithm has no undocumented </a:t>
            </a:r>
            <a:r>
              <a:rPr lang="en-US" dirty="0" smtClean="0"/>
              <a:t>side-effects. </a:t>
            </a:r>
          </a:p>
          <a:p>
            <a:r>
              <a:rPr lang="en-US" dirty="0" smtClean="0"/>
              <a:t>In </a:t>
            </a:r>
            <a:r>
              <a:rPr lang="en-US" dirty="0"/>
              <a:t>order to prove correctness it therefore suffices to argue that if this algorithm </a:t>
            </a:r>
            <a:r>
              <a:rPr lang="en-US" dirty="0" smtClean="0"/>
              <a:t>is executed with the preconditions satisfied, then </a:t>
            </a:r>
            <a:r>
              <a:rPr lang="en-US" dirty="0"/>
              <a:t>this execution </a:t>
            </a:r>
            <a:r>
              <a:rPr lang="en-US" dirty="0" smtClean="0"/>
              <a:t>eventually ends and the post conditions satisfied. </a:t>
            </a:r>
          </a:p>
          <a:p>
            <a:r>
              <a:rPr lang="en-US" dirty="0" smtClean="0"/>
              <a:t>This </a:t>
            </a:r>
            <a:r>
              <a:rPr lang="en-US" dirty="0"/>
              <a:t>can be proved by mathematical induction on r−p. The strong form of </a:t>
            </a:r>
            <a:r>
              <a:rPr lang="en-US" dirty="0" smtClean="0"/>
              <a:t>mathematical induction </a:t>
            </a:r>
            <a:r>
              <a:rPr lang="en-US" dirty="0"/>
              <a:t>can be used, with the case that p = r </a:t>
            </a:r>
            <a:r>
              <a:rPr lang="en-US" dirty="0" smtClean="0"/>
              <a:t>(that is, r-p=0) considered </a:t>
            </a:r>
            <a:r>
              <a:rPr lang="en-US" dirty="0"/>
              <a:t>in </a:t>
            </a:r>
            <a:r>
              <a:rPr lang="en-US" dirty="0" smtClean="0"/>
              <a:t>the basis</a:t>
            </a:r>
            <a:r>
              <a:rPr lang="en-US" dirty="0"/>
              <a:t>.</a:t>
            </a:r>
          </a:p>
          <a:p>
            <a:r>
              <a:rPr lang="en-US" dirty="0"/>
              <a:t>Quite a few detailed examples of this kind of proof have been given, by now, and </a:t>
            </a:r>
            <a:r>
              <a:rPr lang="en-US" dirty="0" smtClean="0"/>
              <a:t>this proof </a:t>
            </a:r>
            <a:r>
              <a:rPr lang="en-US" dirty="0"/>
              <a:t>really is very straightforward — so this one will be left as a further exercise.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</a:t>
            </a:r>
            <a:r>
              <a:rPr lang="en-US" dirty="0"/>
              <a:t>describe randomized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Q3: describe </a:t>
                </a:r>
                <a:r>
                  <a:rPr lang="en-US" dirty="0"/>
                  <a:t>randomized Partitioning and Quick Sort algorithms that are also </a:t>
                </a:r>
                <a:r>
                  <a:rPr lang="en-US" dirty="0" smtClean="0"/>
                  <a:t>based on </a:t>
                </a:r>
                <a:r>
                  <a:rPr lang="en-US" dirty="0"/>
                  <a:t>the algorithm for the version of the Partitioning problem in </a:t>
                </a:r>
                <a:r>
                  <a:rPr lang="en-US" dirty="0" smtClean="0"/>
                  <a:t>Q1</a:t>
                </a:r>
                <a:r>
                  <a:rPr lang="en-US" dirty="0"/>
                  <a:t>: When </a:t>
                </a:r>
                <a:r>
                  <a:rPr lang="en-US" dirty="0" smtClean="0"/>
                  <a:t>given inputs </a:t>
                </a:r>
                <a:r>
                  <a:rPr lang="en-US" dirty="0"/>
                  <a:t>A, p and r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 pivot value should be </a:t>
                </a:r>
                <a:r>
                  <a:rPr lang="en-US" dirty="0" smtClean="0"/>
                  <a:t>A[h] where </a:t>
                </a:r>
                <a:r>
                  <a:rPr lang="en-US" dirty="0"/>
                  <a:t>h is uniformly and randomly chosen from the set of integers between p and </a:t>
                </a:r>
                <a:r>
                  <a:rPr lang="en-US" dirty="0" smtClean="0"/>
                  <a:t>r (inclusive</a:t>
                </a:r>
                <a:r>
                  <a:rPr lang="en-US" dirty="0"/>
                  <a:t>) — just like for the randomized versions of the algorithms in the lecture notes.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</a:t>
            </a:r>
            <a:r>
              <a:rPr lang="en-US" dirty="0"/>
              <a:t>describe randomized Partitioning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changes needed, to produce a randomized algorithm from the </a:t>
            </a:r>
            <a:r>
              <a:rPr lang="en-US" dirty="0" smtClean="0"/>
              <a:t>deterministic one</a:t>
            </a:r>
            <a:r>
              <a:rPr lang="en-US" dirty="0"/>
              <a:t>, are the same as for the case described in Lecture #19: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randomized </a:t>
            </a:r>
            <a:r>
              <a:rPr lang="en-US" dirty="0" smtClean="0"/>
              <a:t>partition algorithm </a:t>
            </a:r>
            <a:r>
              <a:rPr lang="en-US" dirty="0"/>
              <a:t>should use a random number generator to choose an integer </a:t>
            </a:r>
            <a:r>
              <a:rPr lang="en-US" dirty="0" err="1"/>
              <a:t>i</a:t>
            </a:r>
            <a:r>
              <a:rPr lang="en-US" dirty="0"/>
              <a:t> uniformly </a:t>
            </a:r>
            <a:r>
              <a:rPr lang="en-US" dirty="0" smtClean="0"/>
              <a:t>and randomly </a:t>
            </a:r>
            <a:r>
              <a:rPr lang="en-US" dirty="0"/>
              <a:t>from the set of integers between p and r, exchange A[</a:t>
            </a:r>
            <a:r>
              <a:rPr lang="en-US" dirty="0" err="1"/>
              <a:t>i</a:t>
            </a:r>
            <a:r>
              <a:rPr lang="en-US" dirty="0"/>
              <a:t>] and A[r], and </a:t>
            </a:r>
            <a:r>
              <a:rPr lang="en-US" dirty="0" smtClean="0"/>
              <a:t>then apply </a:t>
            </a:r>
            <a:r>
              <a:rPr lang="en-US" dirty="0"/>
              <a:t>the deterministic partitioning algorithm.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randomized Quick Sort </a:t>
            </a:r>
            <a:r>
              <a:rPr lang="en-US" dirty="0" smtClean="0"/>
              <a:t>algorithm should </a:t>
            </a:r>
            <a:r>
              <a:rPr lang="en-US" dirty="0"/>
              <a:t>simply call the randomized partitioning algorithm instead of the deterministic </a:t>
            </a:r>
            <a:r>
              <a:rPr lang="en-US" dirty="0" smtClean="0"/>
              <a:t>one, and </a:t>
            </a:r>
            <a:r>
              <a:rPr lang="en-US" dirty="0"/>
              <a:t>itself recursively instead of the deterministic Quick Sort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Q1: </a:t>
            </a:r>
            <a:r>
              <a:rPr lang="en-US" dirty="0" smtClean="0"/>
              <a:t>… </a:t>
            </a:r>
            <a:r>
              <a:rPr lang="en-US" dirty="0"/>
              <a:t>Describe — and give </a:t>
            </a:r>
            <a:r>
              <a:rPr lang="en-US" b="1" dirty="0"/>
              <a:t>very brief </a:t>
            </a:r>
            <a:r>
              <a:rPr lang="en-US" dirty="0"/>
              <a:t>pseudocode — for another version of the </a:t>
            </a:r>
            <a:r>
              <a:rPr lang="en-US" dirty="0" err="1" smtClean="0"/>
              <a:t>Dpartition</a:t>
            </a:r>
            <a:r>
              <a:rPr lang="en-US" dirty="0" smtClean="0"/>
              <a:t> algorithm that: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solves </a:t>
            </a:r>
            <a:r>
              <a:rPr lang="en-US" dirty="0"/>
              <a:t>this version of the Partitioning problem, </a:t>
            </a:r>
            <a:endParaRPr lang="en-US" dirty="0" smtClean="0"/>
          </a:p>
          <a:p>
            <a:pPr>
              <a:buAutoNum type="romanLcPeriod"/>
            </a:pPr>
            <a:r>
              <a:rPr lang="en-US" dirty="0" smtClean="0"/>
              <a:t>uses </a:t>
            </a:r>
            <a:r>
              <a:rPr lang="en-US" dirty="0"/>
              <a:t>a number of </a:t>
            </a:r>
            <a:r>
              <a:rPr lang="en-US" dirty="0" smtClean="0"/>
              <a:t>steps that </a:t>
            </a:r>
            <a:r>
              <a:rPr lang="en-US" dirty="0"/>
              <a:t>is linear in the length r − p + 1 of the subarray being partitioned in the worst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The answer to part </a:t>
            </a:r>
            <a:r>
              <a:rPr lang="en-US" dirty="0" err="1" smtClean="0"/>
              <a:t>i</a:t>
            </a:r>
            <a:r>
              <a:rPr lang="en-US" dirty="0" smtClean="0"/>
              <a:t>) requires writing the pseudocode of the new algorithm, and establishing its correctness.</a:t>
            </a:r>
          </a:p>
          <a:p>
            <a:pPr marL="0" indent="0">
              <a:buNone/>
            </a:pPr>
            <a:r>
              <a:rPr lang="en-US" dirty="0" smtClean="0"/>
              <a:t>The answer to part ii) requires identifying the worst-case running time of the new algorithm.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Prove that the following holds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10567270" cy="57626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3150442" cy="3109913"/>
          </a:xfrm>
          <a:noFill/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DPartition2 (</a:t>
            </a:r>
            <a:r>
              <a:rPr lang="en-US" dirty="0" err="1"/>
              <a:t>int</a:t>
            </a:r>
            <a:r>
              <a:rPr lang="en-US" dirty="0"/>
              <a:t> p, </a:t>
            </a:r>
            <a:r>
              <a:rPr lang="en-US" dirty="0" err="1"/>
              <a:t>int</a:t>
            </a:r>
            <a:r>
              <a:rPr lang="en-US" dirty="0"/>
              <a:t> r)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…. T </a:t>
            </a:r>
            <a:r>
              <a:rPr lang="en-US" dirty="0"/>
              <a:t>x = A[r]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….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 = p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….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 = p − 1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….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p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…. while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 r)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smtClean="0"/>
              <a:t>…….. T </a:t>
            </a:r>
            <a:r>
              <a:rPr lang="en-US" dirty="0"/>
              <a:t>y =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smtClean="0"/>
              <a:t>…….. if </a:t>
            </a:r>
            <a:r>
              <a:rPr lang="en-US" dirty="0"/>
              <a:t>(y &lt; x)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smtClean="0"/>
              <a:t>………… A[</a:t>
            </a:r>
            <a:r>
              <a:rPr lang="en-US" dirty="0" err="1" smtClean="0"/>
              <a:t>i</a:t>
            </a:r>
            <a:r>
              <a:rPr lang="en-US" dirty="0"/>
              <a:t>] = A[t + 1]</a:t>
            </a:r>
          </a:p>
          <a:p>
            <a:pPr marL="0" indent="0">
              <a:buNone/>
            </a:pPr>
            <a:r>
              <a:rPr lang="en-US" dirty="0"/>
              <a:t>9. ………… </a:t>
            </a:r>
            <a:r>
              <a:rPr lang="en-US" dirty="0" smtClean="0"/>
              <a:t>A[t </a:t>
            </a:r>
            <a:r>
              <a:rPr lang="en-US" dirty="0"/>
              <a:t>+ 1] = A[s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half" idx="2"/>
          </p:nvPr>
        </p:nvSpPr>
        <p:spPr>
          <a:xfrm>
            <a:off x="4518414" y="2751138"/>
            <a:ext cx="3155170" cy="3109913"/>
          </a:xfrm>
          <a:noFill/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10. ………… A[s] = y</a:t>
            </a:r>
          </a:p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/>
              <a:t>. ………… </a:t>
            </a:r>
            <a:r>
              <a:rPr lang="en-US" dirty="0" smtClean="0"/>
              <a:t>s </a:t>
            </a:r>
            <a:r>
              <a:rPr lang="en-US" dirty="0"/>
              <a:t>= s + 1</a:t>
            </a:r>
          </a:p>
          <a:p>
            <a:pPr marL="0" indent="0">
              <a:buNone/>
            </a:pPr>
            <a:r>
              <a:rPr lang="en-US" dirty="0"/>
              <a:t>12. ………… </a:t>
            </a:r>
            <a:r>
              <a:rPr lang="en-US" dirty="0" smtClean="0"/>
              <a:t>t </a:t>
            </a:r>
            <a:r>
              <a:rPr lang="en-US" dirty="0"/>
              <a:t>= t + 1</a:t>
            </a:r>
          </a:p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 …….. </a:t>
            </a:r>
            <a:r>
              <a:rPr lang="en-US" dirty="0" smtClean="0"/>
              <a:t>else </a:t>
            </a:r>
            <a:r>
              <a:rPr lang="en-US" dirty="0"/>
              <a:t>if (y == x)</a:t>
            </a:r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. …………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/>
              <a:t>] = A[t + 1]</a:t>
            </a:r>
          </a:p>
          <a:p>
            <a:pPr marL="0" indent="0">
              <a:buNone/>
            </a:pPr>
            <a:r>
              <a:rPr lang="en-US" dirty="0"/>
              <a:t>15. ………… </a:t>
            </a:r>
            <a:r>
              <a:rPr lang="en-US" dirty="0" smtClean="0"/>
              <a:t>A[t </a:t>
            </a:r>
            <a:r>
              <a:rPr lang="en-US" dirty="0"/>
              <a:t>+ 1] = y</a:t>
            </a:r>
          </a:p>
          <a:p>
            <a:pPr marL="0" indent="0">
              <a:buNone/>
            </a:pPr>
            <a:r>
              <a:rPr lang="en-US" dirty="0"/>
              <a:t>16. ………… </a:t>
            </a:r>
            <a:r>
              <a:rPr lang="en-US" dirty="0" smtClean="0"/>
              <a:t>t </a:t>
            </a:r>
            <a:r>
              <a:rPr lang="en-US" dirty="0"/>
              <a:t>= t + 1</a:t>
            </a:r>
          </a:p>
          <a:p>
            <a:pPr marL="0" indent="0">
              <a:buNone/>
            </a:pPr>
            <a:r>
              <a:rPr lang="en-US" dirty="0" smtClean="0"/>
              <a:t>17. </a:t>
            </a:r>
            <a:r>
              <a:rPr lang="en-US" dirty="0"/>
              <a:t>……..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18. …. </a:t>
            </a:r>
            <a:r>
              <a:rPr lang="en-US" dirty="0" smtClean="0"/>
              <a:t>T </a:t>
            </a:r>
            <a:r>
              <a:rPr lang="en-US" dirty="0"/>
              <a:t>y = A[t + 1]</a:t>
            </a:r>
          </a:p>
          <a:p>
            <a:pPr marL="0" indent="0">
              <a:buNone/>
            </a:pPr>
            <a:r>
              <a:rPr lang="en-US" dirty="0"/>
              <a:t>19. …. </a:t>
            </a:r>
            <a:r>
              <a:rPr lang="en-US" dirty="0" smtClean="0"/>
              <a:t>A[t </a:t>
            </a:r>
            <a:r>
              <a:rPr lang="en-US" dirty="0"/>
              <a:t>+ 1] =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Content Placeholder 9"/>
          <p:cNvSpPr>
            <a:spLocks noGrp="1"/>
          </p:cNvSpPr>
          <p:nvPr>
            <p:ph sz="half" idx="2"/>
          </p:nvPr>
        </p:nvSpPr>
        <p:spPr>
          <a:xfrm>
            <a:off x="8226828" y="2751138"/>
            <a:ext cx="3155170" cy="3109913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20</a:t>
            </a:r>
            <a:r>
              <a:rPr lang="en-US" sz="1500" dirty="0"/>
              <a:t>. …. </a:t>
            </a:r>
            <a:r>
              <a:rPr lang="en-US" sz="1500" dirty="0" smtClean="0"/>
              <a:t>t </a:t>
            </a:r>
            <a:r>
              <a:rPr lang="en-US" sz="1500" dirty="0"/>
              <a:t>= t + 1</a:t>
            </a:r>
          </a:p>
          <a:p>
            <a:pPr marL="0" indent="0">
              <a:buNone/>
            </a:pPr>
            <a:r>
              <a:rPr lang="en-US" sz="1500" dirty="0"/>
              <a:t>21. …. </a:t>
            </a:r>
            <a:r>
              <a:rPr lang="en-US" sz="1500" dirty="0" smtClean="0"/>
              <a:t>A[r</a:t>
            </a:r>
            <a:r>
              <a:rPr lang="en-US" sz="1500" dirty="0"/>
              <a:t>] = y</a:t>
            </a:r>
          </a:p>
          <a:p>
            <a:pPr marL="0" indent="0">
              <a:buNone/>
            </a:pPr>
            <a:r>
              <a:rPr lang="en-US" sz="1500" dirty="0"/>
              <a:t>22. …. </a:t>
            </a:r>
            <a:r>
              <a:rPr lang="en-US" sz="1500" dirty="0" err="1" smtClean="0"/>
              <a:t>int</a:t>
            </a:r>
            <a:r>
              <a:rPr lang="en-US" sz="1500" dirty="0"/>
              <a:t>[] </a:t>
            </a:r>
            <a:r>
              <a:rPr lang="en-US" sz="1500" dirty="0" err="1"/>
              <a:t>outA</a:t>
            </a:r>
            <a:r>
              <a:rPr lang="en-US" sz="1500" dirty="0"/>
              <a:t> = new </a:t>
            </a:r>
            <a:r>
              <a:rPr lang="en-US" sz="1500" dirty="0" err="1"/>
              <a:t>int</a:t>
            </a:r>
            <a:r>
              <a:rPr lang="en-US" sz="1500" dirty="0"/>
              <a:t>[2]</a:t>
            </a:r>
          </a:p>
          <a:p>
            <a:pPr marL="0" indent="0">
              <a:buNone/>
            </a:pPr>
            <a:r>
              <a:rPr lang="en-US" sz="1500" dirty="0"/>
              <a:t>23. …. </a:t>
            </a:r>
            <a:r>
              <a:rPr lang="en-US" sz="1500" dirty="0" err="1" smtClean="0"/>
              <a:t>outA</a:t>
            </a:r>
            <a:r>
              <a:rPr lang="en-US" sz="1500" dirty="0" smtClean="0"/>
              <a:t>[0</a:t>
            </a:r>
            <a:r>
              <a:rPr lang="en-US" sz="1500" dirty="0"/>
              <a:t>] = s</a:t>
            </a:r>
          </a:p>
          <a:p>
            <a:pPr marL="0" indent="0">
              <a:buNone/>
            </a:pPr>
            <a:r>
              <a:rPr lang="en-US" sz="1500" dirty="0"/>
              <a:t>24. …. </a:t>
            </a:r>
            <a:r>
              <a:rPr lang="en-US" sz="1500" dirty="0" err="1" smtClean="0"/>
              <a:t>outA</a:t>
            </a:r>
            <a:r>
              <a:rPr lang="en-US" sz="1500" dirty="0" smtClean="0"/>
              <a:t>[1</a:t>
            </a:r>
            <a:r>
              <a:rPr lang="en-US" sz="1500" dirty="0"/>
              <a:t>] = t</a:t>
            </a:r>
          </a:p>
          <a:p>
            <a:pPr marL="0" indent="0">
              <a:buNone/>
            </a:pPr>
            <a:r>
              <a:rPr lang="en-US" sz="1500" dirty="0"/>
              <a:t>25. …. </a:t>
            </a:r>
            <a:r>
              <a:rPr lang="en-US" sz="1500" dirty="0" smtClean="0"/>
              <a:t>return </a:t>
            </a:r>
            <a:r>
              <a:rPr lang="en-US" sz="1500" dirty="0" err="1"/>
              <a:t>outA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82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Proving the correctness of this new algorithm requires:</a:t>
            </a:r>
          </a:p>
          <a:p>
            <a:pPr>
              <a:buAutoNum type="arabicParenR"/>
            </a:pPr>
            <a:r>
              <a:rPr lang="en-US" dirty="0" smtClean="0"/>
              <a:t>Proposing and proving a loop invariant (L03_iterative_correctness.pdf slides #5-28)</a:t>
            </a:r>
          </a:p>
          <a:p>
            <a:pPr>
              <a:buAutoNum type="arabicParenR"/>
            </a:pPr>
            <a:r>
              <a:rPr lang="en-US" dirty="0" smtClean="0"/>
              <a:t>Establishing that the algorithm is </a:t>
            </a:r>
            <a:r>
              <a:rPr lang="en-US" i="1" dirty="0" smtClean="0"/>
              <a:t>partially correct </a:t>
            </a:r>
            <a:r>
              <a:rPr lang="en-US" dirty="0" smtClean="0"/>
              <a:t>(</a:t>
            </a:r>
            <a:r>
              <a:rPr lang="en-US" dirty="0"/>
              <a:t>L03_iterative_correctness.pdf slides </a:t>
            </a:r>
            <a:r>
              <a:rPr lang="en-US" dirty="0" smtClean="0"/>
              <a:t>#29-36)</a:t>
            </a:r>
          </a:p>
          <a:p>
            <a:pPr>
              <a:buAutoNum type="arabicParenR"/>
            </a:pPr>
            <a:r>
              <a:rPr lang="en-US" dirty="0" smtClean="0"/>
              <a:t>Establishing and proving a bound function for the </a:t>
            </a:r>
            <a:r>
              <a:rPr lang="en-US" dirty="0"/>
              <a:t>algorithm’s loop (L03_iterative_correctness.pdf slides </a:t>
            </a:r>
            <a:r>
              <a:rPr lang="en-US" dirty="0" smtClean="0"/>
              <a:t>#37-39)</a:t>
            </a:r>
          </a:p>
          <a:p>
            <a:pPr>
              <a:buAutoNum type="arabicParenR"/>
            </a:pPr>
            <a:r>
              <a:rPr lang="en-US" dirty="0" smtClean="0"/>
              <a:t>Proving that the algorithm eventually terminates (</a:t>
            </a:r>
            <a:r>
              <a:rPr lang="en-US" dirty="0"/>
              <a:t>L03_iterative_correctness.pdf slides </a:t>
            </a:r>
            <a:r>
              <a:rPr lang="en-US" dirty="0" smtClean="0"/>
              <a:t>#40-43)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*We skip </a:t>
            </a:r>
            <a:r>
              <a:rPr lang="en-US" dirty="0" smtClean="0"/>
              <a:t>the “proving the correctness” part because it requires </a:t>
            </a:r>
            <a:r>
              <a:rPr lang="en-US" dirty="0" smtClean="0"/>
              <a:t>more time than </a:t>
            </a:r>
            <a:r>
              <a:rPr lang="en-US" dirty="0" smtClean="0"/>
              <a:t>allotted </a:t>
            </a:r>
            <a:r>
              <a:rPr lang="en-US" dirty="0" smtClean="0"/>
              <a:t>for this </a:t>
            </a:r>
            <a:r>
              <a:rPr lang="en-US" dirty="0" smtClean="0"/>
              <a:t>tutorial.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show that the algorithm uses a </a:t>
            </a:r>
            <a:r>
              <a:rPr lang="en-US" dirty="0"/>
              <a:t>number of steps that is linear in the length r − p + 1 of the subarray being partitioned in the worst </a:t>
            </a:r>
            <a:r>
              <a:rPr lang="en-US" dirty="0" smtClean="0"/>
              <a:t>case:</a:t>
            </a:r>
          </a:p>
          <a:p>
            <a:pPr>
              <a:buFont typeface="+mj-lt"/>
              <a:buAutoNum type="arabicPeriod"/>
            </a:pPr>
            <a:r>
              <a:rPr lang="en-US" dirty="0"/>
              <a:t>Four steps (at lines 1–4) are executed before the while loop is reached, and </a:t>
            </a:r>
            <a:r>
              <a:rPr lang="en-US" dirty="0" smtClean="0"/>
              <a:t>eight steps </a:t>
            </a:r>
            <a:r>
              <a:rPr lang="en-US" dirty="0"/>
              <a:t>(at lines 18–25) are </a:t>
            </a:r>
            <a:r>
              <a:rPr lang="en-US" dirty="0" smtClean="0"/>
              <a:t>executed after.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During </a:t>
            </a:r>
            <a:r>
              <a:rPr lang="en-US" dirty="0"/>
              <a:t>an execution of the body of the while loop either y &lt; x, y = x, or y &gt;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</a:t>
            </a:r>
            <a:r>
              <a:rPr lang="en-US" dirty="0"/>
              <a:t>first of these cases eight steps are executed (at lines 6–12 and 17).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second</a:t>
            </a:r>
            <a:r>
              <a:rPr lang="en-US" dirty="0"/>
              <a:t> case seven steps are executed (at lines, 6, 7, and 13–17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 </a:t>
            </a:r>
            <a:r>
              <a:rPr lang="en-US" dirty="0"/>
              <a:t>the third case, four </a:t>
            </a:r>
            <a:r>
              <a:rPr lang="en-US" dirty="0" smtClean="0"/>
              <a:t>steps are </a:t>
            </a:r>
            <a:r>
              <a:rPr lang="en-US" dirty="0"/>
              <a:t>executed (at lines 6, 7, 13 and 17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Thus, </a:t>
            </a:r>
            <a:r>
              <a:rPr lang="en-US" dirty="0"/>
              <a:t>at most 8 steps are executed during </a:t>
            </a:r>
            <a:r>
              <a:rPr lang="en-US" dirty="0" smtClean="0"/>
              <a:t>an execution </a:t>
            </a:r>
            <a:r>
              <a:rPr lang="en-US" dirty="0"/>
              <a:t>of the body of the while loop.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Give </a:t>
            </a:r>
            <a:r>
              <a:rPr lang="en-US" dirty="0" smtClean="0"/>
              <a:t>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dirty="0" smtClean="0"/>
                  <a:t>Since </a:t>
                </a:r>
                <a:r>
                  <a:rPr lang="en-US" dirty="0"/>
                  <a:t>only one step is executed during an execution of the loop test it follows that </a:t>
                </a:r>
                <a:r>
                  <a:rPr lang="en-US" dirty="0" smtClean="0"/>
                  <a:t>the number </a:t>
                </a:r>
                <a:r>
                  <a:rPr lang="en-US" dirty="0"/>
                  <a:t>of steps included in the execution of the while loop is at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9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 follows that the number of steps executed by </a:t>
                </a:r>
                <a:r>
                  <a:rPr lang="en-US" dirty="0" smtClean="0"/>
                  <a:t>this algorithm</a:t>
                </a:r>
                <a:r>
                  <a:rPr lang="en-US" dirty="0"/>
                  <a:t>, in the worst case, is at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9(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+ 13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</a:t>
            </a:r>
            <a:r>
              <a:rPr lang="en-US" dirty="0"/>
              <a:t>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Q2: </a:t>
            </a:r>
          </a:p>
          <a:p>
            <a:r>
              <a:rPr lang="en-US" dirty="0" smtClean="0"/>
              <a:t>Give </a:t>
            </a:r>
            <a:r>
              <a:rPr lang="en-US" dirty="0"/>
              <a:t>pseudocode for a modified deterministic Quick Sort algorithm that uses the </a:t>
            </a:r>
            <a:r>
              <a:rPr lang="en-US" dirty="0" smtClean="0"/>
              <a:t>modified partitioning </a:t>
            </a:r>
            <a:r>
              <a:rPr lang="en-US" dirty="0"/>
              <a:t>algorithm described in </a:t>
            </a:r>
            <a:r>
              <a:rPr lang="en-US" dirty="0" smtClean="0"/>
              <a:t>Q1. The </a:t>
            </a:r>
            <a:r>
              <a:rPr lang="en-US" dirty="0"/>
              <a:t>number of steps </a:t>
            </a:r>
            <a:r>
              <a:rPr lang="en-US" dirty="0" smtClean="0"/>
              <a:t>used by </a:t>
            </a:r>
            <a:r>
              <a:rPr lang="en-US" dirty="0"/>
              <a:t>this algorithm, when given an array with length n storing n copies of same value </a:t>
            </a:r>
            <a:r>
              <a:rPr lang="en-US" dirty="0" smtClean="0"/>
              <a:t>as input</a:t>
            </a:r>
            <a:r>
              <a:rPr lang="en-US" dirty="0"/>
              <a:t>, should be in O(n).</a:t>
            </a:r>
          </a:p>
          <a:p>
            <a:r>
              <a:rPr lang="en-US" dirty="0"/>
              <a:t>Sketch a </a:t>
            </a:r>
            <a:r>
              <a:rPr lang="en-US" b="1" dirty="0"/>
              <a:t>brief </a:t>
            </a:r>
            <a:r>
              <a:rPr lang="en-US" dirty="0"/>
              <a:t>proof of the correctness of your algorithm.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</a:t>
            </a:r>
            <a:r>
              <a:rPr lang="en-US" dirty="0"/>
              <a:t>Give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58318" y="2213974"/>
            <a:ext cx="4075361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DQuickSort2 (</a:t>
            </a:r>
            <a:r>
              <a:rPr lang="en-US" dirty="0" err="1"/>
              <a:t>int</a:t>
            </a:r>
            <a:r>
              <a:rPr lang="en-US" dirty="0"/>
              <a:t> p, </a:t>
            </a:r>
            <a:r>
              <a:rPr lang="en-US" dirty="0" err="1"/>
              <a:t>int</a:t>
            </a:r>
            <a:r>
              <a:rPr lang="en-US" dirty="0"/>
              <a:t> 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 …if (p &lt; r)</a:t>
            </a:r>
          </a:p>
          <a:p>
            <a:pPr marL="0" indent="0">
              <a:buNone/>
            </a:pPr>
            <a:r>
              <a:rPr lang="fr-FR" dirty="0" smtClean="0"/>
              <a:t>2</a:t>
            </a:r>
            <a:r>
              <a:rPr lang="fr-FR" dirty="0"/>
              <a:t>. </a:t>
            </a:r>
            <a:r>
              <a:rPr lang="en-US" dirty="0" smtClean="0"/>
              <a:t>…</a:t>
            </a:r>
            <a:r>
              <a:rPr lang="fr-FR" dirty="0" err="1" smtClean="0"/>
              <a:t>int</a:t>
            </a:r>
            <a:r>
              <a:rPr lang="fr-FR" dirty="0"/>
              <a:t>[] split = DPartition2(p, r)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…if </a:t>
            </a:r>
            <a:r>
              <a:rPr lang="en-US" dirty="0"/>
              <a:t>(p &lt; split[0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………DQuickSort2(p</a:t>
            </a:r>
            <a:r>
              <a:rPr lang="en-US" dirty="0"/>
              <a:t>, split[0] − 1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…if </a:t>
            </a:r>
            <a:r>
              <a:rPr lang="en-US" dirty="0"/>
              <a:t>(split[1] &lt; 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smtClean="0"/>
              <a:t>………DQuickSort2(split[1</a:t>
            </a:r>
            <a:r>
              <a:rPr lang="en-US" dirty="0"/>
              <a:t>] + 1, 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6/10/2019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2231</TotalTime>
  <Words>1070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2</vt:lpstr>
      <vt:lpstr>Quotable</vt:lpstr>
      <vt:lpstr>CPSC331 - Spring 2019  Tutorial 18</vt:lpstr>
      <vt:lpstr>Q1: Give pseudocode</vt:lpstr>
      <vt:lpstr>Q1: Give pseudocode</vt:lpstr>
      <vt:lpstr>Q1: Prove that the following holds</vt:lpstr>
      <vt:lpstr>Q1: Give pseudocode</vt:lpstr>
      <vt:lpstr>Q1: Give pseudocode</vt:lpstr>
      <vt:lpstr>Q1: Give pseudocode</vt:lpstr>
      <vt:lpstr>Q2: Give pseudocode</vt:lpstr>
      <vt:lpstr>Q2: Give pseudocode</vt:lpstr>
      <vt:lpstr>Q2: Give pseudocode</vt:lpstr>
      <vt:lpstr>Q3: describe randomized Partitioning</vt:lpstr>
      <vt:lpstr>Q3: describe randomized Partitioning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176</cp:revision>
  <dcterms:created xsi:type="dcterms:W3CDTF">2019-05-12T19:34:36Z</dcterms:created>
  <dcterms:modified xsi:type="dcterms:W3CDTF">2019-06-10T14:05:52Z</dcterms:modified>
</cp:coreProperties>
</file>