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27"/>
  </p:notesMasterIdLst>
  <p:sldIdLst>
    <p:sldId id="256" r:id="rId2"/>
    <p:sldId id="260" r:id="rId3"/>
    <p:sldId id="284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83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07" autoAdjust="0"/>
    <p:restoredTop sz="96395" autoAdjust="0"/>
  </p:normalViewPr>
  <p:slideViewPr>
    <p:cSldViewPr snapToGrid="0">
      <p:cViewPr varScale="1">
        <p:scale>
          <a:sx n="77" d="100"/>
          <a:sy n="77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6A059-0F1A-44A9-BB9D-565D3E06FCAB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BB3A2-C21F-4E3A-9A5B-5FEF7E83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7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0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9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5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9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6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4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0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0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5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1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7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60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CPSC331 - Spring 2019 </a:t>
            </a:r>
            <a:br>
              <a:rPr lang="en-US" dirty="0"/>
            </a:br>
            <a:r>
              <a:rPr lang="en-US" dirty="0"/>
              <a:t>Tutorial </a:t>
            </a:r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Khobaib Zaamout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</a:t>
            </a:r>
            <a:r>
              <a:rPr lang="en-US" dirty="0" smtClean="0"/>
              <a:t>Consider an adjacency matrix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529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(d) </a:t>
            </a:r>
            <a:r>
              <a:rPr lang="en-US" dirty="0"/>
              <a:t>describe how to </a:t>
            </a:r>
            <a:r>
              <a:rPr lang="en-US" b="1" dirty="0"/>
              <a:t>add a vertex </a:t>
            </a:r>
            <a:r>
              <a:rPr lang="en-US" dirty="0"/>
              <a:t>in G. How many steps are </a:t>
            </a:r>
            <a:r>
              <a:rPr lang="en-US" dirty="0" smtClean="0"/>
              <a:t>needed in </a:t>
            </a:r>
            <a:r>
              <a:rPr lang="en-US" dirty="0"/>
              <a:t>the worst case?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27424" y="2751512"/>
            <a:ext cx="10554574" cy="31643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</a:t>
            </a:r>
            <a:r>
              <a:rPr lang="en-US" dirty="0" smtClean="0"/>
              <a:t>Consider an adjacency matrix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529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(d) </a:t>
            </a:r>
            <a:r>
              <a:rPr lang="en-US" dirty="0"/>
              <a:t>describe how to </a:t>
            </a:r>
            <a:r>
              <a:rPr lang="en-US" b="1" dirty="0"/>
              <a:t>add a vertex </a:t>
            </a:r>
            <a:r>
              <a:rPr lang="en-US" dirty="0"/>
              <a:t>in G. How many steps are </a:t>
            </a:r>
            <a:r>
              <a:rPr lang="en-US" dirty="0" smtClean="0"/>
              <a:t>needed in </a:t>
            </a:r>
            <a:r>
              <a:rPr lang="en-US" dirty="0"/>
              <a:t>the worst case?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/>
              <p:cNvSpPr txBox="1">
                <a:spLocks/>
              </p:cNvSpPr>
              <p:nvPr/>
            </p:nvSpPr>
            <p:spPr>
              <a:xfrm>
                <a:off x="827424" y="2751512"/>
                <a:ext cx="10554574" cy="3164375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charset="2"/>
                  <a:buNone/>
                </a:pPr>
                <a:r>
                  <a:rPr lang="en-US" dirty="0" smtClean="0"/>
                  <a:t>Answer:</a:t>
                </a:r>
              </a:p>
              <a:p>
                <a:r>
                  <a:rPr lang="en-US" dirty="0"/>
                  <a:t>If an array is used then it is necessary to make a copy of the matrix, </a:t>
                </a:r>
                <a:r>
                  <a:rPr lang="en-US" dirty="0" smtClean="0"/>
                  <a:t>with one </a:t>
                </a:r>
                <a:r>
                  <a:rPr lang="en-US" dirty="0"/>
                  <a:t>more row and column each filled with 0’s.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steps will be required in </a:t>
                </a:r>
                <a:r>
                  <a:rPr lang="en-US" dirty="0" smtClean="0"/>
                  <a:t>this case</a:t>
                </a:r>
                <a:r>
                  <a:rPr lang="en-US" dirty="0"/>
                  <a:t>, if the graph originally had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vertices.</a:t>
                </a:r>
              </a:p>
              <a:p>
                <a:r>
                  <a:rPr lang="en-US" dirty="0"/>
                  <a:t>If an </a:t>
                </a:r>
                <a:r>
                  <a:rPr lang="en-US" dirty="0" err="1"/>
                  <a:t>ArrayList</a:t>
                </a:r>
                <a:r>
                  <a:rPr lang="en-US" dirty="0"/>
                  <a:t> is used instead of an array then it is possible to use the </a:t>
                </a:r>
                <a:r>
                  <a:rPr lang="en-US" dirty="0" smtClean="0"/>
                  <a:t>add operation </a:t>
                </a:r>
                <a:r>
                  <a:rPr lang="en-US" dirty="0"/>
                  <a:t>to extend rows, and to add a new one. It can be shown that the </a:t>
                </a:r>
                <a:r>
                  <a:rPr lang="en-US" dirty="0" smtClean="0"/>
                  <a:t>amortized cost </a:t>
                </a:r>
                <a:r>
                  <a:rPr lang="en-US" dirty="0"/>
                  <a:t>will be smaller (indeed, an amortized cost linear in n can be established) </a:t>
                </a:r>
                <a:r>
                  <a:rPr lang="en-US" dirty="0" smtClean="0"/>
                  <a:t>but number </a:t>
                </a:r>
                <a:r>
                  <a:rPr lang="en-US" dirty="0"/>
                  <a:t>of steps used in the worst case will still be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pPr marL="0" indent="0">
                  <a:buFont typeface="Wingdings 2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24" y="2751512"/>
                <a:ext cx="10554574" cy="3164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87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</a:t>
            </a:r>
            <a:r>
              <a:rPr lang="en-US" dirty="0" smtClean="0"/>
              <a:t>Consider an adjacency matrix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6289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(e) </a:t>
            </a:r>
            <a:r>
              <a:rPr lang="en-US" dirty="0"/>
              <a:t>describe how to </a:t>
            </a:r>
            <a:r>
              <a:rPr lang="en-US" b="1" dirty="0"/>
              <a:t>list the neighbours </a:t>
            </a:r>
            <a:r>
              <a:rPr lang="en-US" dirty="0"/>
              <a:t>of a given vertex. </a:t>
            </a:r>
            <a:r>
              <a:rPr lang="en-US" dirty="0" smtClean="0"/>
              <a:t>How many </a:t>
            </a:r>
            <a:r>
              <a:rPr lang="en-US" dirty="0"/>
              <a:t>steps are needed in the worst case?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27424" y="2751512"/>
            <a:ext cx="10554574" cy="31643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</a:t>
            </a:r>
            <a:r>
              <a:rPr lang="en-US" dirty="0" smtClean="0"/>
              <a:t>Consider an adjacency matrix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6289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(e) </a:t>
            </a:r>
            <a:r>
              <a:rPr lang="en-US" dirty="0"/>
              <a:t>describe how to </a:t>
            </a:r>
            <a:r>
              <a:rPr lang="en-US" b="1" dirty="0"/>
              <a:t>list the neighbours </a:t>
            </a:r>
            <a:r>
              <a:rPr lang="en-US" dirty="0"/>
              <a:t>of a given </a:t>
            </a:r>
            <a:r>
              <a:rPr lang="en-US" dirty="0" smtClean="0"/>
              <a:t>vertex. How many </a:t>
            </a:r>
            <a:r>
              <a:rPr lang="en-US" dirty="0"/>
              <a:t>steps are needed in the worst case?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/>
              <p:cNvSpPr txBox="1">
                <a:spLocks/>
              </p:cNvSpPr>
              <p:nvPr/>
            </p:nvSpPr>
            <p:spPr>
              <a:xfrm>
                <a:off x="827424" y="2751512"/>
                <a:ext cx="10554574" cy="3164375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charset="2"/>
                  <a:buNone/>
                </a:pPr>
                <a:r>
                  <a:rPr lang="en-US" dirty="0" smtClean="0"/>
                  <a:t>Answer:</a:t>
                </a:r>
              </a:p>
              <a:p>
                <a:r>
                  <a:rPr lang="en-US" dirty="0"/>
                  <a:t>If the input is not an integer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− 1</m:t>
                    </m:r>
                  </m:oMath>
                </a14:m>
                <a:r>
                  <a:rPr lang="en-US" dirty="0"/>
                  <a:t> (inclusive),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then a NoSuchElementException should be thrown.</a:t>
                </a:r>
              </a:p>
              <a:p>
                <a:r>
                  <a:rPr lang="en-US" dirty="0"/>
                  <a:t>Otherwise the entries in row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should be checked: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− 1,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should </a:t>
                </a:r>
                <a:r>
                  <a:rPr lang="en-US" dirty="0" smtClean="0"/>
                  <a:t>be listed </a:t>
                </a:r>
                <a:r>
                  <a:rPr lang="en-US" dirty="0"/>
                  <a:t>as a </a:t>
                </a:r>
                <a:r>
                  <a:rPr lang="en-US" dirty="0" err="1"/>
                  <a:t>neighbour</a:t>
                </a:r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= 1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steps are used in the worst case.</a:t>
                </a:r>
              </a:p>
            </p:txBody>
          </p:sp>
        </mc:Choice>
        <mc:Fallback xmlns="">
          <p:sp>
            <p:nvSpPr>
              <p:cNvPr id="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24" y="2751512"/>
                <a:ext cx="10554574" cy="3164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18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Q2: Consider an adjacency list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Q2: </a:t>
                </a:r>
                <a:r>
                  <a:rPr lang="en-US" dirty="0"/>
                  <a:t>Consider an </a:t>
                </a:r>
                <a:r>
                  <a:rPr lang="en-US" b="1" dirty="0"/>
                  <a:t>adjacency </a:t>
                </a:r>
                <a:r>
                  <a:rPr lang="en-US" b="1" dirty="0" smtClean="0"/>
                  <a:t>list </a:t>
                </a:r>
                <a:r>
                  <a:rPr lang="en-US" dirty="0"/>
                  <a:t>representation of an undirected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be the number of vertices in this graph and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be the number of </a:t>
                </a:r>
                <a:r>
                  <a:rPr lang="en-US" dirty="0" smtClean="0"/>
                  <a:t>edges in </a:t>
                </a:r>
                <a:r>
                  <a:rPr lang="en-US" dirty="0"/>
                  <a:t>this graph.</a:t>
                </a:r>
              </a:p>
              <a:p>
                <a:pPr marL="0" indent="0">
                  <a:buNone/>
                </a:pPr>
                <a:r>
                  <a:rPr lang="en-US" dirty="0"/>
                  <a:t>(a) Describe the amount of </a:t>
                </a:r>
                <a:r>
                  <a:rPr lang="en-US" b="1" dirty="0"/>
                  <a:t>storage space </a:t>
                </a:r>
                <a:r>
                  <a:rPr lang="en-US" dirty="0"/>
                  <a:t>used by this representation of the graph </a:t>
                </a:r>
                <a:r>
                  <a:rPr lang="en-US" dirty="0" smtClean="0"/>
                  <a:t>G.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(b) Describe how to decide whether a given pair of vertices are </a:t>
                </a:r>
                <a:r>
                  <a:rPr lang="en-US" b="1" dirty="0"/>
                  <a:t>neighbours </a:t>
                </a:r>
                <a:r>
                  <a:rPr lang="en-US" dirty="0"/>
                  <a:t>in </a:t>
                </a:r>
                <a:r>
                  <a:rPr lang="en-US" dirty="0" smtClean="0"/>
                  <a:t>G. Describe </a:t>
                </a:r>
                <a:r>
                  <a:rPr lang="en-US" dirty="0"/>
                  <a:t>the number of steps that an algorithm would use to decide this, using </a:t>
                </a:r>
                <a:r>
                  <a:rPr lang="en-US" dirty="0" smtClean="0"/>
                  <a:t>this representation </a:t>
                </a:r>
                <a:r>
                  <a:rPr lang="en-US" dirty="0"/>
                  <a:t>of G, in the worst case.</a:t>
                </a:r>
              </a:p>
              <a:p>
                <a:pPr marL="0" indent="0">
                  <a:buNone/>
                </a:pPr>
                <a:r>
                  <a:rPr lang="en-US" dirty="0"/>
                  <a:t>(c) Describe how to </a:t>
                </a:r>
                <a:r>
                  <a:rPr lang="en-US" b="1" dirty="0"/>
                  <a:t>add an edge </a:t>
                </a:r>
                <a:r>
                  <a:rPr lang="en-US" dirty="0"/>
                  <a:t>between a given pair of vertices in G, using </a:t>
                </a:r>
                <a:r>
                  <a:rPr lang="en-US" dirty="0" smtClean="0"/>
                  <a:t>this representation</a:t>
                </a:r>
                <a:r>
                  <a:rPr lang="en-US" dirty="0"/>
                  <a:t>. How many steps are needed to do this in the worst case?</a:t>
                </a:r>
              </a:p>
              <a:p>
                <a:pPr marL="0" indent="0">
                  <a:buNone/>
                </a:pPr>
                <a:r>
                  <a:rPr lang="en-US" dirty="0"/>
                  <a:t>(d) Describe how to </a:t>
                </a:r>
                <a:r>
                  <a:rPr lang="en-US" b="1" dirty="0"/>
                  <a:t>add a vertex </a:t>
                </a:r>
                <a:r>
                  <a:rPr lang="en-US" dirty="0"/>
                  <a:t>in G. How many steps are needed in the </a:t>
                </a:r>
                <a:r>
                  <a:rPr lang="en-US" dirty="0" smtClean="0"/>
                  <a:t>worst case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(e) Describe how to </a:t>
                </a:r>
                <a:r>
                  <a:rPr lang="en-US" b="1" dirty="0"/>
                  <a:t>list the neighbours </a:t>
                </a:r>
                <a:r>
                  <a:rPr lang="en-US" dirty="0"/>
                  <a:t>of a given vertex. How many steps </a:t>
                </a:r>
                <a:r>
                  <a:rPr lang="en-US" dirty="0" smtClean="0"/>
                  <a:t>are needed </a:t>
                </a:r>
                <a:r>
                  <a:rPr lang="en-US" dirty="0"/>
                  <a:t>in the worst case?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Consider an adjacency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1" y="2573692"/>
            <a:ext cx="70389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8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Consider an adjacency list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703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a) Describe the amount of </a:t>
            </a:r>
            <a:r>
              <a:rPr lang="en-US" b="1" dirty="0"/>
              <a:t>storage space </a:t>
            </a:r>
            <a:r>
              <a:rPr lang="en-US" dirty="0"/>
              <a:t>used by this representation of the graph </a:t>
            </a:r>
            <a:r>
              <a:rPr lang="en-US" dirty="0" smtClean="0"/>
              <a:t>G.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2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Consider an adjacency list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703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a) Describe the amount of </a:t>
            </a:r>
            <a:r>
              <a:rPr lang="en-US" b="1" dirty="0"/>
              <a:t>storage space </a:t>
            </a:r>
            <a:r>
              <a:rPr lang="en-US" dirty="0"/>
              <a:t>used by this representation of the graph </a:t>
            </a:r>
            <a:r>
              <a:rPr lang="en-US" dirty="0" smtClean="0"/>
              <a:t>G.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/>
              <p:cNvSpPr txBox="1">
                <a:spLocks/>
              </p:cNvSpPr>
              <p:nvPr/>
            </p:nvSpPr>
            <p:spPr>
              <a:xfrm>
                <a:off x="818712" y="2926080"/>
                <a:ext cx="10554574" cy="3115282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charset="2"/>
                  <a:buNone/>
                </a:pPr>
                <a:r>
                  <a:rPr lang="en-US" b="1" dirty="0" smtClean="0"/>
                  <a:t>Answer:</a:t>
                </a:r>
              </a:p>
              <a:p>
                <a:r>
                  <a:rPr lang="en-US" dirty="0"/>
                  <a:t>Assuming the uniform cost criterion and, </a:t>
                </a:r>
                <a:r>
                  <a:rPr lang="en-US" dirty="0" smtClean="0"/>
                  <a:t>that </a:t>
                </a:r>
                <a:r>
                  <a:rPr lang="en-US" dirty="0"/>
                  <a:t>vertices are </a:t>
                </a:r>
                <a:r>
                  <a:rPr lang="en-US" dirty="0" smtClean="0"/>
                  <a:t>named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2, . . .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storage locations are used for this </a:t>
                </a:r>
                <a:r>
                  <a:rPr lang="en-US" dirty="0" smtClean="0"/>
                  <a:t>representation.</a:t>
                </a:r>
                <a:endParaRPr lang="en-US" dirty="0"/>
              </a:p>
              <a:p>
                <a:r>
                  <a:rPr lang="en-US" dirty="0"/>
                  <a:t>One is needed to store n, n are used to represent the </a:t>
                </a:r>
                <a:r>
                  <a:rPr lang="en-US" dirty="0" smtClean="0"/>
                  <a:t>one-dimensional array </a:t>
                </a:r>
                <a:r>
                  <a:rPr lang="en-US" dirty="0"/>
                  <a:t>with indices 0, 1, 2, . . . , n − 1 and storing the heads of linked lists, and (</a:t>
                </a:r>
                <a:r>
                  <a:rPr lang="en-US" dirty="0" smtClean="0"/>
                  <a:t>including space </a:t>
                </a:r>
                <a:r>
                  <a:rPr lang="en-US" dirty="0"/>
                  <a:t>for references to nodes) </a:t>
                </a:r>
                <a:r>
                  <a:rPr lang="en-US" dirty="0" smtClean="0"/>
                  <a:t>at most another </a:t>
                </a:r>
                <a:r>
                  <a:rPr lang="en-US" dirty="0"/>
                  <a:t>2m locations </a:t>
                </a:r>
                <a:r>
                  <a:rPr lang="en-US" dirty="0" smtClean="0"/>
                  <a:t>are needed </a:t>
                </a:r>
                <a:r>
                  <a:rPr lang="en-US" dirty="0"/>
                  <a:t>to store the linked lists of neighbours of nodes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Therefore, this representation needs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 storage locations, which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12" y="2926080"/>
                <a:ext cx="10554574" cy="3115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9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Consider an adjacency list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9032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(b) Describe how to decide whether a given pair of vertices are </a:t>
            </a:r>
            <a:r>
              <a:rPr lang="en-US" b="1" dirty="0"/>
              <a:t>neighbours </a:t>
            </a:r>
            <a:r>
              <a:rPr lang="en-US" dirty="0"/>
              <a:t>in G. Describe the number of steps that an algorithm would use to decide this, using this representation of G, in the worst case.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Consider an adjacency list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9032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(b) Describe how to decide whether a given pair of vertices are </a:t>
            </a:r>
            <a:r>
              <a:rPr lang="en-US" b="1" dirty="0"/>
              <a:t>neighbours </a:t>
            </a:r>
            <a:r>
              <a:rPr lang="en-US" dirty="0"/>
              <a:t>in G. Describe the number of steps that an algorithm would use to decide this, using this representation of G, in the </a:t>
            </a:r>
            <a:r>
              <a:rPr lang="en-US" dirty="0" smtClean="0"/>
              <a:t>worst case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/>
              <p:cNvSpPr txBox="1">
                <a:spLocks/>
              </p:cNvSpPr>
              <p:nvPr/>
            </p:nvSpPr>
            <p:spPr>
              <a:xfrm>
                <a:off x="810000" y="3125584"/>
                <a:ext cx="10554574" cy="2915777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charset="2"/>
                  <a:buNone/>
                </a:pPr>
                <a:r>
                  <a:rPr lang="en-US" b="1" dirty="0" smtClean="0"/>
                  <a:t>Answer:</a:t>
                </a:r>
              </a:p>
              <a:p>
                <a:r>
                  <a:rPr lang="en-US" dirty="0" smtClean="0"/>
                  <a:t>A </a:t>
                </a:r>
                <a:r>
                  <a:rPr lang="en-US" dirty="0"/>
                  <a:t>NoSuchElementException should be thrown if the </a:t>
                </a:r>
                <a:r>
                  <a:rPr lang="en-US" dirty="0" smtClean="0"/>
                  <a:t>inputs,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are not integers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− 1</m:t>
                    </m:r>
                  </m:oMath>
                </a14:m>
                <a:r>
                  <a:rPr lang="en-US" dirty="0"/>
                  <a:t>, inclusive. </a:t>
                </a:r>
                <a:endParaRPr lang="en-US" dirty="0" smtClean="0"/>
              </a:p>
              <a:p>
                <a:r>
                  <a:rPr lang="en-US" dirty="0" smtClean="0"/>
                  <a:t>Otherwise</a:t>
                </a:r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the (</a:t>
                </a:r>
                <a:r>
                  <a:rPr lang="en-US" dirty="0" smtClean="0"/>
                  <a:t>one-dimensional) array </a:t>
                </a:r>
                <a:r>
                  <a:rPr lang="en-US" dirty="0"/>
                  <a:t>to store heads of linked lists, then either the linked list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should </a:t>
                </a:r>
                <a:r>
                  <a:rPr lang="en-US" dirty="0"/>
                  <a:t>be traversed to search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or the linked list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should be traversed </a:t>
                </a:r>
                <a:r>
                  <a:rPr lang="en-US" dirty="0" smtClean="0"/>
                  <a:t>to search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—returning true if the desired integer is found, and false otherwise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/>
                  <a:t>In the worst case the number of steps used will be linear in the maximum degree </a:t>
                </a:r>
                <a:r>
                  <a:rPr lang="en-US" dirty="0" smtClean="0"/>
                  <a:t>of any </a:t>
                </a:r>
                <a:r>
                  <a:rPr lang="en-US" dirty="0"/>
                  <a:t>node in the graph —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 the worst case.</a:t>
                </a:r>
              </a:p>
            </p:txBody>
          </p:sp>
        </mc:Choice>
        <mc:Fallback xmlns="">
          <p:sp>
            <p:nvSpPr>
              <p:cNvPr id="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00" y="3125584"/>
                <a:ext cx="10554574" cy="2915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6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</a:t>
            </a:r>
            <a:r>
              <a:rPr lang="en-US" dirty="0" smtClean="0"/>
              <a:t>Consider an adjacency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Q1: </a:t>
                </a:r>
                <a:r>
                  <a:rPr lang="en-US" dirty="0"/>
                  <a:t>Consider an </a:t>
                </a:r>
                <a:r>
                  <a:rPr lang="en-US" b="1" dirty="0"/>
                  <a:t>adjacency matrix </a:t>
                </a:r>
                <a:r>
                  <a:rPr lang="en-US" dirty="0"/>
                  <a:t>representation of an undirected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be the number of vertices in this graph and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be the number of </a:t>
                </a:r>
                <a:r>
                  <a:rPr lang="en-US" dirty="0" smtClean="0"/>
                  <a:t>edges in </a:t>
                </a:r>
                <a:r>
                  <a:rPr lang="en-US" dirty="0"/>
                  <a:t>this graph.</a:t>
                </a:r>
              </a:p>
              <a:p>
                <a:pPr marL="0" indent="0">
                  <a:buNone/>
                </a:pPr>
                <a:r>
                  <a:rPr lang="en-US" dirty="0"/>
                  <a:t>(a) Describe the amount of </a:t>
                </a:r>
                <a:r>
                  <a:rPr lang="en-US" b="1" dirty="0"/>
                  <a:t>storage space </a:t>
                </a:r>
                <a:r>
                  <a:rPr lang="en-US" dirty="0"/>
                  <a:t>used by this representation of the graph </a:t>
                </a:r>
                <a:r>
                  <a:rPr lang="en-US" dirty="0" smtClean="0"/>
                  <a:t>G.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(b) Describe how to decide whether a given pair of vertices are </a:t>
                </a:r>
                <a:r>
                  <a:rPr lang="en-US" b="1" dirty="0"/>
                  <a:t>neighbours </a:t>
                </a:r>
                <a:r>
                  <a:rPr lang="en-US" dirty="0"/>
                  <a:t>in </a:t>
                </a:r>
                <a:r>
                  <a:rPr lang="en-US" dirty="0" smtClean="0"/>
                  <a:t>G. Describe </a:t>
                </a:r>
                <a:r>
                  <a:rPr lang="en-US" dirty="0"/>
                  <a:t>the number of steps that an algorithm would use to decide this, using </a:t>
                </a:r>
                <a:r>
                  <a:rPr lang="en-US" dirty="0" smtClean="0"/>
                  <a:t>this representation </a:t>
                </a:r>
                <a:r>
                  <a:rPr lang="en-US" dirty="0"/>
                  <a:t>of G, in the worst case.</a:t>
                </a:r>
              </a:p>
              <a:p>
                <a:pPr marL="0" indent="0">
                  <a:buNone/>
                </a:pPr>
                <a:r>
                  <a:rPr lang="en-US" dirty="0"/>
                  <a:t>(c) Describe how to </a:t>
                </a:r>
                <a:r>
                  <a:rPr lang="en-US" b="1" dirty="0"/>
                  <a:t>add an edge </a:t>
                </a:r>
                <a:r>
                  <a:rPr lang="en-US" dirty="0"/>
                  <a:t>between a given pair of vertices in G, using </a:t>
                </a:r>
                <a:r>
                  <a:rPr lang="en-US" dirty="0" smtClean="0"/>
                  <a:t>this representation</a:t>
                </a:r>
                <a:r>
                  <a:rPr lang="en-US" dirty="0"/>
                  <a:t>. How many steps are needed to do this in the worst case?</a:t>
                </a:r>
              </a:p>
              <a:p>
                <a:pPr marL="0" indent="0">
                  <a:buNone/>
                </a:pPr>
                <a:r>
                  <a:rPr lang="en-US" dirty="0"/>
                  <a:t>(d) Describe how to </a:t>
                </a:r>
                <a:r>
                  <a:rPr lang="en-US" b="1" dirty="0"/>
                  <a:t>add a vertex </a:t>
                </a:r>
                <a:r>
                  <a:rPr lang="en-US" dirty="0"/>
                  <a:t>in G. How many steps are needed in the </a:t>
                </a:r>
                <a:r>
                  <a:rPr lang="en-US" dirty="0" smtClean="0"/>
                  <a:t>worst case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(e) Describe how to </a:t>
                </a:r>
                <a:r>
                  <a:rPr lang="en-US" b="1" dirty="0"/>
                  <a:t>list the neighbours </a:t>
                </a:r>
                <a:r>
                  <a:rPr lang="en-US" dirty="0"/>
                  <a:t>of a given vertex. How many steps </a:t>
                </a:r>
                <a:r>
                  <a:rPr lang="en-US" dirty="0" smtClean="0"/>
                  <a:t>are needed </a:t>
                </a:r>
                <a:r>
                  <a:rPr lang="en-US" dirty="0"/>
                  <a:t>in the worst case?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Consider an adjacency list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903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(c) </a:t>
            </a:r>
            <a:r>
              <a:rPr lang="en-US" dirty="0"/>
              <a:t>describe how to </a:t>
            </a:r>
            <a:r>
              <a:rPr lang="en-US" b="1" dirty="0"/>
              <a:t>add an edge </a:t>
            </a:r>
            <a:r>
              <a:rPr lang="en-US" dirty="0"/>
              <a:t>between a given pair of </a:t>
            </a:r>
            <a:r>
              <a:rPr lang="en-US" dirty="0" smtClean="0"/>
              <a:t>vertices in </a:t>
            </a:r>
            <a:r>
              <a:rPr lang="en-US" dirty="0"/>
              <a:t>G, using this representation. How many steps are needed to do this in the </a:t>
            </a:r>
            <a:r>
              <a:rPr lang="en-US" dirty="0" smtClean="0"/>
              <a:t>worst case</a:t>
            </a:r>
            <a:r>
              <a:rPr lang="en-US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Consider an adjacency list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903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(c) describe how to </a:t>
            </a:r>
            <a:r>
              <a:rPr lang="en-US" b="1" dirty="0" smtClean="0"/>
              <a:t>add an edge </a:t>
            </a:r>
            <a:r>
              <a:rPr lang="en-US" dirty="0" smtClean="0"/>
              <a:t>between a given pair of vertices in G, using this representation. How many steps are needed to do this in </a:t>
            </a:r>
            <a:r>
              <a:rPr lang="en-US" dirty="0"/>
              <a:t>the </a:t>
            </a:r>
            <a:r>
              <a:rPr lang="en-US" dirty="0" smtClean="0"/>
              <a:t>worst case</a:t>
            </a:r>
            <a:r>
              <a:rPr lang="en-US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/>
              <p:cNvSpPr txBox="1">
                <a:spLocks/>
              </p:cNvSpPr>
              <p:nvPr/>
            </p:nvSpPr>
            <p:spPr>
              <a:xfrm>
                <a:off x="810000" y="3125584"/>
                <a:ext cx="10554574" cy="2915777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charset="2"/>
                  <a:buNone/>
                </a:pPr>
                <a:r>
                  <a:rPr lang="en-US" dirty="0" smtClean="0"/>
                  <a:t>Answer:</a:t>
                </a:r>
              </a:p>
              <a:p>
                <a:r>
                  <a:rPr lang="en-US" dirty="0" smtClean="0"/>
                  <a:t>A </a:t>
                </a:r>
                <a:r>
                  <a:rPr lang="en-US" dirty="0"/>
                  <a:t>NoSuchElementException should be thrown if the </a:t>
                </a:r>
                <a:r>
                  <a:rPr lang="en-US" dirty="0" smtClean="0"/>
                  <a:t>inputs,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, are </a:t>
                </a:r>
                <a:r>
                  <a:rPr lang="en-US" dirty="0"/>
                  <a:t>not a pair of integers </a:t>
                </a:r>
                <a:r>
                  <a:rPr lang="en-US" dirty="0" smtClean="0"/>
                  <a:t>such </a:t>
                </a:r>
                <a:r>
                  <a:rPr lang="en-US" dirty="0"/>
                  <a:t>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An</a:t>
                </a:r>
                <a:r>
                  <a:rPr lang="en-US" dirty="0"/>
                  <a:t> </a:t>
                </a:r>
                <a:r>
                  <a:rPr lang="en-US" dirty="0" err="1" smtClean="0"/>
                  <a:t>IllegalArgumentException</a:t>
                </a:r>
                <a:r>
                  <a:rPr lang="en-US" dirty="0" smtClean="0"/>
                  <a:t> </a:t>
                </a:r>
                <a:r>
                  <a:rPr lang="en-US" dirty="0"/>
                  <a:t>should be thrown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 Either the linked </a:t>
                </a:r>
                <a:r>
                  <a:rPr lang="en-US" dirty="0" smtClean="0"/>
                  <a:t>list </a:t>
                </a:r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should be traversed in search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or the linked list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should </a:t>
                </a:r>
                <a:r>
                  <a:rPr lang="en-US" dirty="0" smtClean="0"/>
                  <a:t>be traversed </a:t>
                </a:r>
                <a:r>
                  <a:rPr lang="en-US" dirty="0"/>
                  <a:t>in search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— with an </a:t>
                </a:r>
                <a:r>
                  <a:rPr lang="en-US" dirty="0" err="1"/>
                  <a:t>EdgeFoundException</a:t>
                </a:r>
                <a:r>
                  <a:rPr lang="en-US" dirty="0"/>
                  <a:t> thrown if the </a:t>
                </a:r>
                <a:r>
                  <a:rPr lang="en-US" dirty="0" smtClean="0"/>
                  <a:t>integer is </a:t>
                </a:r>
                <a:r>
                  <a:rPr lang="en-US" dirty="0"/>
                  <a:t>found. </a:t>
                </a:r>
                <a:endParaRPr lang="en-US" dirty="0" smtClean="0"/>
              </a:p>
              <a:p>
                <a:r>
                  <a:rPr lang="en-US" dirty="0" smtClean="0"/>
                  <a:t>Otherwise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should be inserted into the linked list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should </a:t>
                </a:r>
                <a:r>
                  <a:rPr lang="en-US" dirty="0" smtClean="0"/>
                  <a:t>be inserted </a:t>
                </a:r>
                <a:r>
                  <a:rPr lang="en-US" dirty="0"/>
                  <a:t>into the linked list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number steps used by this process is at most linear in the maximum degree </a:t>
                </a:r>
                <a:r>
                  <a:rPr lang="en-US" dirty="0" smtClean="0"/>
                  <a:t>of any </a:t>
                </a:r>
                <a:r>
                  <a:rPr lang="en-US" dirty="0"/>
                  <a:t>node —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 the worst case.</a:t>
                </a:r>
              </a:p>
            </p:txBody>
          </p:sp>
        </mc:Choice>
        <mc:Fallback xmlns="">
          <p:sp>
            <p:nvSpPr>
              <p:cNvPr id="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00" y="3125584"/>
                <a:ext cx="10554574" cy="2915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6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Consider an adjacency list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529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(d) </a:t>
            </a:r>
            <a:r>
              <a:rPr lang="en-US" dirty="0"/>
              <a:t>describe how to </a:t>
            </a:r>
            <a:r>
              <a:rPr lang="en-US" b="1" dirty="0"/>
              <a:t>add a vertex </a:t>
            </a:r>
            <a:r>
              <a:rPr lang="en-US" dirty="0"/>
              <a:t>in G. How many steps are </a:t>
            </a:r>
            <a:r>
              <a:rPr lang="en-US" dirty="0" smtClean="0"/>
              <a:t>needed in </a:t>
            </a:r>
            <a:r>
              <a:rPr lang="en-US" dirty="0"/>
              <a:t>the worst case?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27424" y="2751512"/>
            <a:ext cx="10554574" cy="31643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7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Consider an adjacency list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529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(d) </a:t>
            </a:r>
            <a:r>
              <a:rPr lang="en-US" dirty="0"/>
              <a:t>describe how to </a:t>
            </a:r>
            <a:r>
              <a:rPr lang="en-US" b="1" dirty="0"/>
              <a:t>add a vertex </a:t>
            </a:r>
            <a:r>
              <a:rPr lang="en-US" dirty="0"/>
              <a:t>in G. How many steps are </a:t>
            </a:r>
            <a:r>
              <a:rPr lang="en-US" dirty="0" smtClean="0"/>
              <a:t>needed in </a:t>
            </a:r>
            <a:r>
              <a:rPr lang="en-US" dirty="0"/>
              <a:t>the worst case?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/>
              <p:cNvSpPr txBox="1">
                <a:spLocks/>
              </p:cNvSpPr>
              <p:nvPr/>
            </p:nvSpPr>
            <p:spPr>
              <a:xfrm>
                <a:off x="827424" y="2751512"/>
                <a:ext cx="10554574" cy="3164375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charset="2"/>
                  <a:buNone/>
                </a:pPr>
                <a:r>
                  <a:rPr lang="en-US" dirty="0" smtClean="0"/>
                  <a:t>Answer:</a:t>
                </a:r>
              </a:p>
              <a:p>
                <a:r>
                  <a:rPr lang="en-US" dirty="0"/>
                  <a:t>If an array is used to store linked lists then it is necessary to copy this array, </a:t>
                </a:r>
                <a:r>
                  <a:rPr lang="en-US" dirty="0" smtClean="0"/>
                  <a:t>with one </a:t>
                </a:r>
                <a:r>
                  <a:rPr lang="en-US" dirty="0"/>
                  <a:t>more entry added. References to linked lists can the copied from the </a:t>
                </a:r>
                <a:r>
                  <a:rPr lang="en-US" dirty="0" smtClean="0"/>
                  <a:t>existing array </a:t>
                </a:r>
                <a:r>
                  <a:rPr lang="en-US" dirty="0"/>
                  <a:t>to corresponding positions in the new array, and the final entry can be set </a:t>
                </a:r>
                <a:r>
                  <a:rPr lang="en-US" dirty="0" smtClean="0"/>
                  <a:t>to null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steps are required in the worst case.</a:t>
                </a:r>
              </a:p>
              <a:p>
                <a:r>
                  <a:rPr lang="en-US" dirty="0"/>
                  <a:t>If an </a:t>
                </a:r>
                <a:r>
                  <a:rPr lang="en-US" dirty="0" err="1"/>
                  <a:t>ArrayList</a:t>
                </a:r>
                <a:r>
                  <a:rPr lang="en-US" dirty="0"/>
                  <a:t> is used to store linked lists then the add operation can be </a:t>
                </a:r>
                <a:r>
                  <a:rPr lang="en-US" dirty="0" smtClean="0"/>
                  <a:t>used to </a:t>
                </a:r>
                <a:r>
                  <a:rPr lang="en-US" dirty="0"/>
                  <a:t>extend the </a:t>
                </a:r>
                <a:r>
                  <a:rPr lang="en-US" dirty="0" err="1"/>
                  <a:t>ArrayList</a:t>
                </a:r>
                <a:r>
                  <a:rPr lang="en-US" dirty="0"/>
                  <a:t> instead. The amortized cost of a sequence of </a:t>
                </a:r>
                <a:r>
                  <a:rPr lang="en-US" dirty="0" smtClean="0"/>
                  <a:t>operations will </a:t>
                </a:r>
                <a:r>
                  <a:rPr lang="en-US" dirty="0"/>
                  <a:t>be reduced — indeed, a constant bound can be established — but the </a:t>
                </a:r>
                <a:r>
                  <a:rPr lang="en-US" dirty="0" smtClean="0"/>
                  <a:t>number of </a:t>
                </a:r>
                <a:r>
                  <a:rPr lang="en-US" dirty="0"/>
                  <a:t>steps used will still be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the worst case.</a:t>
                </a:r>
              </a:p>
            </p:txBody>
          </p:sp>
        </mc:Choice>
        <mc:Fallback xmlns="">
          <p:sp>
            <p:nvSpPr>
              <p:cNvPr id="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24" y="2751512"/>
                <a:ext cx="10554574" cy="3164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46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Consider an adjacency list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6289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(e) </a:t>
            </a:r>
            <a:r>
              <a:rPr lang="en-US" dirty="0"/>
              <a:t>describe how to </a:t>
            </a:r>
            <a:r>
              <a:rPr lang="en-US" b="1" dirty="0"/>
              <a:t>list the neighbours </a:t>
            </a:r>
            <a:r>
              <a:rPr lang="en-US" dirty="0"/>
              <a:t>of a given vertex. </a:t>
            </a:r>
            <a:r>
              <a:rPr lang="en-US" dirty="0" smtClean="0"/>
              <a:t>How many </a:t>
            </a:r>
            <a:r>
              <a:rPr lang="en-US" dirty="0"/>
              <a:t>steps are needed in the worst case?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27424" y="2751512"/>
            <a:ext cx="10554574" cy="31643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3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Consider an adjacency list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6289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(e) </a:t>
            </a:r>
            <a:r>
              <a:rPr lang="en-US" dirty="0"/>
              <a:t>describe how to </a:t>
            </a:r>
            <a:r>
              <a:rPr lang="en-US" b="1" dirty="0"/>
              <a:t>list the neighbours </a:t>
            </a:r>
            <a:r>
              <a:rPr lang="en-US" dirty="0"/>
              <a:t>of a given </a:t>
            </a:r>
            <a:r>
              <a:rPr lang="en-US" dirty="0" smtClean="0"/>
              <a:t>vertex. How many </a:t>
            </a:r>
            <a:r>
              <a:rPr lang="en-US" dirty="0"/>
              <a:t>steps are needed in the worst case?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/>
              <p:cNvSpPr txBox="1">
                <a:spLocks/>
              </p:cNvSpPr>
              <p:nvPr/>
            </p:nvSpPr>
            <p:spPr>
              <a:xfrm>
                <a:off x="827424" y="2751512"/>
                <a:ext cx="10554574" cy="3164375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charset="2"/>
                  <a:buNone/>
                </a:pPr>
                <a:r>
                  <a:rPr lang="en-US" dirty="0" smtClean="0"/>
                  <a:t>Answer:</a:t>
                </a:r>
              </a:p>
              <a:p>
                <a:r>
                  <a:rPr lang="en-US" dirty="0" smtClean="0"/>
                  <a:t>A NoSuchElementException should be thrown </a:t>
                </a:r>
                <a:r>
                  <a:rPr lang="en-US" dirty="0"/>
                  <a:t>if the inputs,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are not a pair of integers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 smtClean="0"/>
                  <a:t>Otherwise the linked list </a:t>
                </a:r>
                <a:r>
                  <a:rPr lang="en-US" dirty="0"/>
                  <a:t>at A[</a:t>
                </a:r>
                <a:r>
                  <a:rPr lang="en-US" dirty="0" err="1"/>
                  <a:t>i</a:t>
                </a:r>
                <a:r>
                  <a:rPr lang="en-US" dirty="0"/>
                  <a:t>] should be traversed, with each integer stored in the list included as </a:t>
                </a:r>
                <a:r>
                  <a:rPr lang="en-US" dirty="0" smtClean="0"/>
                  <a:t>a </a:t>
                </a:r>
                <a:r>
                  <a:rPr lang="en-US" dirty="0" err="1" smtClean="0"/>
                  <a:t>neighbour</a:t>
                </a:r>
                <a:r>
                  <a:rPr lang="en-US" dirty="0" smtClean="0"/>
                  <a:t> </a:t>
                </a:r>
                <a:r>
                  <a:rPr lang="en-US" dirty="0"/>
                  <a:t>of </a:t>
                </a:r>
                <a:r>
                  <a:rPr lang="en-US" dirty="0" err="1"/>
                  <a:t>i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number of steps used in the worst case is linear in the largest degree of </a:t>
                </a:r>
                <a:r>
                  <a:rPr lang="en-US" dirty="0" smtClean="0"/>
                  <a:t>any node </a:t>
                </a:r>
                <a:r>
                  <a:rPr lang="en-US" dirty="0"/>
                  <a:t>in the graph —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 the worst case.</a:t>
                </a:r>
              </a:p>
            </p:txBody>
          </p:sp>
        </mc:Choice>
        <mc:Fallback xmlns="">
          <p:sp>
            <p:nvSpPr>
              <p:cNvPr id="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24" y="2751512"/>
                <a:ext cx="10554574" cy="3164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7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Consider an 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1" y="2583217"/>
            <a:ext cx="6734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</a:t>
            </a:r>
            <a:r>
              <a:rPr lang="en-US" dirty="0" smtClean="0"/>
              <a:t>Consider an adjacency matrix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703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a) Describe the amount of </a:t>
            </a:r>
            <a:r>
              <a:rPr lang="en-US" b="1" dirty="0"/>
              <a:t>storage space </a:t>
            </a:r>
            <a:r>
              <a:rPr lang="en-US" dirty="0"/>
              <a:t>used by this representation of the graph </a:t>
            </a:r>
            <a:r>
              <a:rPr lang="en-US" dirty="0" smtClean="0"/>
              <a:t>G.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</a:t>
            </a:r>
            <a:r>
              <a:rPr lang="en-US" dirty="0" smtClean="0"/>
              <a:t>Consider an adjacency matrix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703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a) Describe the amount of </a:t>
            </a:r>
            <a:r>
              <a:rPr lang="en-US" b="1" dirty="0"/>
              <a:t>storage space </a:t>
            </a:r>
            <a:r>
              <a:rPr lang="en-US" dirty="0"/>
              <a:t>used by this representation of the graph </a:t>
            </a:r>
            <a:r>
              <a:rPr lang="en-US" dirty="0" smtClean="0"/>
              <a:t>G.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/>
              <p:cNvSpPr txBox="1">
                <a:spLocks/>
              </p:cNvSpPr>
              <p:nvPr/>
            </p:nvSpPr>
            <p:spPr>
              <a:xfrm>
                <a:off x="818712" y="2926080"/>
                <a:ext cx="10554574" cy="3115282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charset="2"/>
                  <a:buNone/>
                </a:pPr>
                <a:r>
                  <a:rPr lang="en-US" b="1" dirty="0" smtClean="0"/>
                  <a:t>Answer:</a:t>
                </a:r>
              </a:p>
              <a:p>
                <a:r>
                  <a:rPr lang="en-US" dirty="0"/>
                  <a:t>Assuming the uniform cost criterion — and that vertices have </a:t>
                </a:r>
                <a:r>
                  <a:rPr lang="en-US" dirty="0" smtClean="0"/>
                  <a:t>names 0</a:t>
                </a:r>
                <a:r>
                  <a:rPr lang="en-US" dirty="0"/>
                  <a:t>, 1, . . . , n − 1, where n = |</a:t>
                </a:r>
                <a:r>
                  <a:rPr lang="en-US" dirty="0" smtClean="0"/>
                  <a:t>V|,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storage </a:t>
                </a:r>
                <a:r>
                  <a:rPr lang="en-US" dirty="0"/>
                  <a:t>locations are needed. </a:t>
                </a:r>
                <a:endParaRPr lang="en-US" dirty="0" smtClean="0"/>
              </a:p>
              <a:p>
                <a:r>
                  <a:rPr lang="en-US" dirty="0" smtClean="0"/>
                  <a:t>Indeed</a:t>
                </a:r>
                <a:r>
                  <a:rPr lang="en-US" dirty="0"/>
                  <a:t>, </a:t>
                </a:r>
                <a:r>
                  <a:rPr lang="en-US" dirty="0" smtClean="0"/>
                  <a:t>if the </a:t>
                </a:r>
                <a:r>
                  <a:rPr lang="en-US" dirty="0"/>
                  <a:t>only data represented is the number of vertices (n), and the matrix used to </a:t>
                </a:r>
                <a:r>
                  <a:rPr lang="en-US" dirty="0" smtClean="0"/>
                  <a:t>store information </a:t>
                </a:r>
                <a:r>
                  <a:rPr lang="en-US" dirty="0"/>
                  <a:t>about edges,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storage locations are </a:t>
                </a:r>
                <a:r>
                  <a:rPr lang="en-US" dirty="0" smtClean="0"/>
                  <a:t>used, which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12" y="2926080"/>
                <a:ext cx="10554574" cy="3115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49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</a:t>
            </a:r>
            <a:r>
              <a:rPr lang="en-US" dirty="0" smtClean="0"/>
              <a:t>Consider an adjacency matrix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9032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(b) Describe how to decide whether a given pair of vertices are </a:t>
            </a:r>
            <a:r>
              <a:rPr lang="en-US" b="1" dirty="0"/>
              <a:t>neighbours </a:t>
            </a:r>
            <a:r>
              <a:rPr lang="en-US" dirty="0"/>
              <a:t>in G. Describe the number of steps that an algorithm would use to decide this, using this representation of G, in the worst case.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6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</a:t>
            </a:r>
            <a:r>
              <a:rPr lang="en-US" dirty="0" smtClean="0"/>
              <a:t>Consider an adjacency matrix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9032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(b) Describe how to decide whether a given pair of vertices are </a:t>
            </a:r>
            <a:r>
              <a:rPr lang="en-US" b="1" dirty="0"/>
              <a:t>neighbours </a:t>
            </a:r>
            <a:r>
              <a:rPr lang="en-US" dirty="0"/>
              <a:t>in G. Describe the number of steps that an algorithm would use to decide this, using this representation of G, in the </a:t>
            </a:r>
            <a:r>
              <a:rPr lang="en-US" dirty="0" smtClean="0"/>
              <a:t>worst case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/>
              <p:cNvSpPr txBox="1">
                <a:spLocks/>
              </p:cNvSpPr>
              <p:nvPr/>
            </p:nvSpPr>
            <p:spPr>
              <a:xfrm>
                <a:off x="810000" y="3125584"/>
                <a:ext cx="10554574" cy="2915777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charset="2"/>
                  <a:buNone/>
                </a:pPr>
                <a:r>
                  <a:rPr lang="en-US" b="1" dirty="0" smtClean="0"/>
                  <a:t>Answer:</a:t>
                </a:r>
              </a:p>
              <a:p>
                <a:r>
                  <a:rPr lang="en-US" dirty="0" smtClean="0"/>
                  <a:t>NoSuchElementException should (probably) be thrown if the input is not a </a:t>
                </a:r>
                <a:r>
                  <a:rPr lang="en-US" dirty="0"/>
                  <a:t>pair of integers </a:t>
                </a:r>
                <a:r>
                  <a:rPr lang="en-US" dirty="0" err="1"/>
                  <a:t>i</a:t>
                </a:r>
                <a:r>
                  <a:rPr lang="en-US" dirty="0"/>
                  <a:t> and j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Otherwise, if A is the matrix used to store information about edges, then true should be returned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= 1</m:t>
                    </m:r>
                  </m:oMath>
                </a14:m>
                <a:r>
                  <a:rPr lang="en-US" dirty="0" smtClean="0"/>
                  <a:t>, and false should be returned otherwise.</a:t>
                </a:r>
              </a:p>
              <a:p>
                <a:r>
                  <a:rPr lang="en-US" dirty="0" smtClean="0"/>
                  <a:t>This </a:t>
                </a:r>
                <a:r>
                  <a:rPr lang="en-US" dirty="0"/>
                  <a:t>operation can be performed using a constant number of steps in the </a:t>
                </a:r>
                <a:r>
                  <a:rPr lang="en-US" dirty="0" smtClean="0"/>
                  <a:t>worst case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00" y="3125584"/>
                <a:ext cx="10554574" cy="2915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4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</a:t>
            </a:r>
            <a:r>
              <a:rPr lang="en-US" dirty="0" smtClean="0"/>
              <a:t>Consider an adjacency matrix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903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(c) </a:t>
            </a:r>
            <a:r>
              <a:rPr lang="en-US" dirty="0"/>
              <a:t>describe how to </a:t>
            </a:r>
            <a:r>
              <a:rPr lang="en-US" b="1" dirty="0"/>
              <a:t>add an edge </a:t>
            </a:r>
            <a:r>
              <a:rPr lang="en-US" dirty="0"/>
              <a:t>between a given pair of </a:t>
            </a:r>
            <a:r>
              <a:rPr lang="en-US" dirty="0" smtClean="0"/>
              <a:t>vertices in </a:t>
            </a:r>
            <a:r>
              <a:rPr lang="en-US" dirty="0"/>
              <a:t>G, using this representation. How many steps are needed to do this in the </a:t>
            </a:r>
            <a:r>
              <a:rPr lang="en-US" dirty="0" smtClean="0"/>
              <a:t>worst case</a:t>
            </a:r>
            <a:r>
              <a:rPr lang="en-US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3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</a:t>
            </a:r>
            <a:r>
              <a:rPr lang="en-US" dirty="0" smtClean="0"/>
              <a:t>Consider an adjacency matrix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903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(c) describe how to </a:t>
            </a:r>
            <a:r>
              <a:rPr lang="en-US" b="1" dirty="0" smtClean="0"/>
              <a:t>add an edge </a:t>
            </a:r>
            <a:r>
              <a:rPr lang="en-US" dirty="0" smtClean="0"/>
              <a:t>between a given pair of vertices in G, using this representation. How many steps are needed to do this in </a:t>
            </a:r>
            <a:r>
              <a:rPr lang="en-US" dirty="0"/>
              <a:t>the </a:t>
            </a:r>
            <a:r>
              <a:rPr lang="en-US" dirty="0" smtClean="0"/>
              <a:t>worst case</a:t>
            </a:r>
            <a:r>
              <a:rPr lang="en-US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/>
              <p:cNvSpPr txBox="1">
                <a:spLocks/>
              </p:cNvSpPr>
              <p:nvPr/>
            </p:nvSpPr>
            <p:spPr>
              <a:xfrm>
                <a:off x="810000" y="3125584"/>
                <a:ext cx="10554574" cy="2915777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charset="2"/>
                  <a:buNone/>
                </a:pPr>
                <a:r>
                  <a:rPr lang="en-US" dirty="0" smtClean="0"/>
                  <a:t>Answer:</a:t>
                </a:r>
              </a:p>
              <a:p>
                <a:r>
                  <a:rPr lang="en-US" dirty="0"/>
                  <a:t>Once again, a NoSuchElementException should (probably) be </a:t>
                </a:r>
                <a:r>
                  <a:rPr lang="en-US" dirty="0" smtClean="0"/>
                  <a:t>thrown if </a:t>
                </a:r>
                <a:r>
                  <a:rPr lang="en-US" dirty="0"/>
                  <a:t>the inputs are not a pair of integers </a:t>
                </a:r>
                <a:r>
                  <a:rPr lang="en-US" dirty="0" err="1"/>
                  <a:t>i</a:t>
                </a:r>
                <a:r>
                  <a:rPr lang="en-US" dirty="0"/>
                  <a:t> and j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An </a:t>
                </a:r>
                <a:r>
                  <a:rPr lang="en-US" dirty="0" err="1"/>
                  <a:t>IllegalArgumentException</a:t>
                </a:r>
                <a:r>
                  <a:rPr lang="en-US" dirty="0"/>
                  <a:t> should be thrown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Another</a:t>
                </a:r>
                <a:r>
                  <a:rPr lang="en-US" dirty="0"/>
                  <a:t> </a:t>
                </a:r>
                <a:r>
                  <a:rPr lang="en-US" dirty="0" smtClean="0"/>
                  <a:t>exception </a:t>
                </a:r>
                <a:r>
                  <a:rPr lang="en-US" dirty="0"/>
                  <a:t>— possibly called an </a:t>
                </a:r>
                <a:r>
                  <a:rPr lang="en-US" dirty="0" err="1"/>
                  <a:t>EdgeFoundException</a:t>
                </a:r>
                <a:r>
                  <a:rPr lang="en-US" dirty="0"/>
                  <a:t> should be </a:t>
                </a:r>
                <a:r>
                  <a:rPr lang="en-US" dirty="0" smtClean="0"/>
                  <a:t>thrown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= 1</m:t>
                    </m:r>
                  </m:oMath>
                </a14:m>
                <a:r>
                  <a:rPr lang="en-US" dirty="0"/>
                  <a:t> already. </a:t>
                </a:r>
                <a:endParaRPr lang="en-US" dirty="0" smtClean="0"/>
              </a:p>
              <a:p>
                <a:r>
                  <a:rPr lang="en-US" dirty="0" smtClean="0"/>
                  <a:t>In </a:t>
                </a:r>
                <a:r>
                  <a:rPr lang="en-US" dirty="0"/>
                  <a:t>the only remaining case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should </a:t>
                </a:r>
                <a:r>
                  <a:rPr lang="en-US" dirty="0" smtClean="0"/>
                  <a:t>both set </a:t>
                </a:r>
                <a:r>
                  <a:rPr lang="en-US" dirty="0"/>
                  <a:t>to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/>
                  <a:t>This operation can also be performed using a constant number of steps in the </a:t>
                </a:r>
                <a:r>
                  <a:rPr lang="en-US" dirty="0" smtClean="0"/>
                  <a:t>worst case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00" y="3125584"/>
                <a:ext cx="10554574" cy="2915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75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2934</TotalTime>
  <Words>2133</Words>
  <Application>Microsoft Office PowerPoint</Application>
  <PresentationFormat>Widescreen</PresentationFormat>
  <Paragraphs>150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Cambria Math</vt:lpstr>
      <vt:lpstr>Century Gothic</vt:lpstr>
      <vt:lpstr>Wingdings 2</vt:lpstr>
      <vt:lpstr>Quotable</vt:lpstr>
      <vt:lpstr>CPSC331 - Spring 2019  Tutorial 19</vt:lpstr>
      <vt:lpstr>Q1: Consider an adjacency matrix</vt:lpstr>
      <vt:lpstr>Q1: Consider an adjacency matrix</vt:lpstr>
      <vt:lpstr>Q1: Consider an adjacency matrix</vt:lpstr>
      <vt:lpstr>Q1: Consider an adjacency matrix</vt:lpstr>
      <vt:lpstr>Q1: Consider an adjacency matrix</vt:lpstr>
      <vt:lpstr>Q1: Consider an adjacency matrix</vt:lpstr>
      <vt:lpstr>Q1: Consider an adjacency matrix</vt:lpstr>
      <vt:lpstr>Q1: Consider an adjacency matrix</vt:lpstr>
      <vt:lpstr>Q1: Consider an adjacency matrix</vt:lpstr>
      <vt:lpstr>Q1: Consider an adjacency matrix</vt:lpstr>
      <vt:lpstr>Q1: Consider an adjacency matrix</vt:lpstr>
      <vt:lpstr>Q1: Consider an adjacency matrix</vt:lpstr>
      <vt:lpstr>Q2: Consider an adjacency list</vt:lpstr>
      <vt:lpstr>Q2: Consider an adjacency list</vt:lpstr>
      <vt:lpstr>Q2: Consider an adjacency list</vt:lpstr>
      <vt:lpstr>Q2: Consider an adjacency list</vt:lpstr>
      <vt:lpstr>Q2: Consider an adjacency list</vt:lpstr>
      <vt:lpstr>Q2: Consider an adjacency list</vt:lpstr>
      <vt:lpstr>Q2: Consider an adjacency list</vt:lpstr>
      <vt:lpstr>Q2: Consider an adjacency list</vt:lpstr>
      <vt:lpstr>Q2: Consider an adjacency list</vt:lpstr>
      <vt:lpstr>Q2: Consider an adjacency list</vt:lpstr>
      <vt:lpstr>Q2: Consider an adjacency list</vt:lpstr>
      <vt:lpstr>Q2: Consider an adjacency list</vt:lpstr>
    </vt:vector>
  </TitlesOfParts>
  <Company>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CPSC331 - Spring 2019  Tutorial 04</dc:title>
  <dc:creator>Khobaib Zaamout</dc:creator>
  <cp:lastModifiedBy>Khobaib Zaamout</cp:lastModifiedBy>
  <cp:revision>239</cp:revision>
  <dcterms:created xsi:type="dcterms:W3CDTF">2019-05-12T19:34:36Z</dcterms:created>
  <dcterms:modified xsi:type="dcterms:W3CDTF">2019-06-12T20:24:47Z</dcterms:modified>
</cp:coreProperties>
</file>