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16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reasonably easily established by inspection of the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of a vertex is only changed to black during the execution of the step </a:t>
            </a:r>
            <a:r>
              <a:rPr lang="en-US" dirty="0" smtClean="0"/>
              <a:t>at line </a:t>
            </a:r>
            <a:r>
              <a:rPr lang="en-US" dirty="0"/>
              <a:t>17, and all </a:t>
            </a:r>
            <a:r>
              <a:rPr lang="en-US" dirty="0" err="1"/>
              <a:t>neighbours</a:t>
            </a:r>
            <a:r>
              <a:rPr lang="en-US" dirty="0"/>
              <a:t> of this node whose </a:t>
            </a:r>
            <a:r>
              <a:rPr lang="en-US" dirty="0" err="1"/>
              <a:t>colours</a:t>
            </a:r>
            <a:r>
              <a:rPr lang="en-US" dirty="0"/>
              <a:t> where white before </a:t>
            </a:r>
            <a:r>
              <a:rPr lang="en-US" dirty="0" smtClean="0"/>
              <a:t>this were </a:t>
            </a:r>
            <a:r>
              <a:rPr lang="en-US" dirty="0" err="1"/>
              <a:t>recoloured</a:t>
            </a:r>
            <a:r>
              <a:rPr lang="en-US" dirty="0"/>
              <a:t> grey during the execution of the for loop immediately </a:t>
            </a:r>
            <a:r>
              <a:rPr lang="en-US" dirty="0" smtClean="0"/>
              <a:t>before this</a:t>
            </a:r>
            <a:r>
              <a:rPr lang="en-US" dirty="0"/>
              <a:t>.</a:t>
            </a:r>
          </a:p>
          <a:p>
            <a:r>
              <a:rPr lang="en-US" dirty="0"/>
              <a:t>Once again, Loop Theorem #1 can be applied to establish that this claim is part </a:t>
            </a:r>
            <a:r>
              <a:rPr lang="en-US" dirty="0" smtClean="0"/>
              <a:t>of a </a:t>
            </a:r>
            <a:r>
              <a:rPr lang="en-US" dirty="0"/>
              <a:t>loop invariant for the while loop in this algorithm. </a:t>
            </a:r>
            <a:endParaRPr lang="en-US" dirty="0" smtClean="0"/>
          </a:p>
          <a:p>
            <a:r>
              <a:rPr lang="en-US" dirty="0" smtClean="0"/>
              <a:t>Virtually </a:t>
            </a:r>
            <a:r>
              <a:rPr lang="en-US" dirty="0"/>
              <a:t>the same </a:t>
            </a:r>
            <a:r>
              <a:rPr lang="en-US" dirty="0" smtClean="0"/>
              <a:t>argument establishes </a:t>
            </a:r>
            <a:r>
              <a:rPr lang="en-US" dirty="0"/>
              <a:t>that this is a valid loop invariant for the inner loop too.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(c)</a:t>
                </a:r>
                <a:r>
                  <a:rPr lang="en-US" dirty="0" smtClean="0"/>
                  <a:t> </a:t>
                </a:r>
                <a:r>
                  <a:rPr lang="en-US" dirty="0"/>
                  <a:t>If v is a grey node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then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black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grey and </a:t>
                </a:r>
                <a:r>
                  <a:rPr lang="en-US" dirty="0" smtClean="0"/>
                  <a:t>is the </a:t>
                </a:r>
                <a:r>
                  <a:rPr lang="en-US" dirty="0"/>
                  <a:t>oldest element on the queue.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that, initially,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every vertex v.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only set to </a:t>
                </a:r>
                <a:r>
                  <a:rPr lang="en-US" dirty="0" smtClean="0"/>
                  <a:t>be </a:t>
                </a:r>
                <a:r>
                  <a:rPr lang="en-US" dirty="0" smtClean="0"/>
                  <a:t>a </a:t>
                </a:r>
                <a:r>
                  <a:rPr lang="en-US" dirty="0"/>
                  <a:t>non-NIL value when </a:t>
                </a:r>
                <a:r>
                  <a:rPr lang="en-US" dirty="0"/>
                  <a:t>v</a:t>
                </a:r>
                <a:r>
                  <a:rPr lang="en-US" dirty="0" smtClean="0"/>
                  <a:t> is </a:t>
                </a:r>
                <a:r>
                  <a:rPr lang="en-US" dirty="0"/>
                  <a:t>set to be </a:t>
                </a:r>
                <a:r>
                  <a:rPr lang="en-US" dirty="0" smtClean="0"/>
                  <a:t>the grey </a:t>
                </a:r>
                <a:r>
                  <a:rPr lang="en-US" dirty="0"/>
                  <a:t>vertex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err="1"/>
                  <a:t>colour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changed to black </a:t>
                </a:r>
                <a:r>
                  <a:rPr lang="en-US" dirty="0" smtClean="0"/>
                  <a:t>after the for loop ends.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non-NIL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never changed after that because line 15 is the </a:t>
                </a:r>
                <a:r>
                  <a:rPr lang="en-US" dirty="0" smtClean="0"/>
                  <a:t>only reachable </a:t>
                </a:r>
                <a:r>
                  <a:rPr lang="en-US" dirty="0"/>
                  <a:t>line at or after this point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set — but v must be </a:t>
                </a:r>
                <a:r>
                  <a:rPr lang="en-US" dirty="0" smtClean="0"/>
                  <a:t>white shortly </a:t>
                </a:r>
                <a:r>
                  <a:rPr lang="en-US" dirty="0"/>
                  <a:t>before this statement can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and v will be either </a:t>
                </a:r>
                <a:r>
                  <a:rPr lang="en-US" dirty="0" smtClean="0"/>
                  <a:t>grey or </a:t>
                </a:r>
                <a:r>
                  <a:rPr lang="en-US" dirty="0"/>
                  <a:t>black during the rest of this execution of the algorithm. </a:t>
                </a:r>
                <a:endParaRPr lang="en-US" dirty="0" smtClean="0"/>
              </a:p>
              <a:p>
                <a:r>
                  <a:rPr lang="en-US" dirty="0" smtClean="0"/>
                  <a:t>So, the </a:t>
                </a:r>
                <a:r>
                  <a:rPr lang="en-US" dirty="0" err="1"/>
                  <a:t>colour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will </a:t>
                </a:r>
                <a:r>
                  <a:rPr lang="en-US" dirty="0" smtClean="0"/>
                  <a:t>be changed to black and </a:t>
                </a:r>
                <a:r>
                  <a:rPr lang="en-US" u="sng" dirty="0" smtClean="0"/>
                  <a:t>remain </a:t>
                </a:r>
                <a:r>
                  <a:rPr lang="en-US" u="sng" dirty="0"/>
                  <a:t>that </a:t>
                </a:r>
                <a:r>
                  <a:rPr lang="en-US" u="sng" dirty="0" err="1"/>
                  <a:t>colour</a:t>
                </a:r>
                <a:r>
                  <a:rPr lang="en-US" u="sng" dirty="0"/>
                  <a:t> after this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Once again, Loop Theorem #1 can be applied to argue that this claim is part </a:t>
                </a:r>
                <a:r>
                  <a:rPr lang="en-US" dirty="0" smtClean="0"/>
                  <a:t>of a </a:t>
                </a:r>
                <a:r>
                  <a:rPr lang="en-US" dirty="0"/>
                  <a:t>valid loop invariant for the while loop in this algorithm, and virtually the </a:t>
                </a:r>
                <a:r>
                  <a:rPr lang="en-US" dirty="0" smtClean="0"/>
                  <a:t>same argument </a:t>
                </a:r>
                <a:r>
                  <a:rPr lang="en-US" dirty="0"/>
                  <a:t>establishes that it is part of a valid loop invariant for the inner loop </a:t>
                </a:r>
                <a:r>
                  <a:rPr lang="en-US" dirty="0" smtClean="0"/>
                  <a:t>as well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(d)</a:t>
                </a:r>
                <a:r>
                  <a:rPr lang="en-US" dirty="0" smtClean="0"/>
                  <a:t> </a:t>
                </a:r>
                <a:r>
                  <a:rPr lang="en-US" dirty="0"/>
                  <a:t>If the elements stored on the queue </a:t>
                </a:r>
                <a:r>
                  <a:rPr lang="en-US" dirty="0" smtClean="0"/>
                  <a:t>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(in order from the oldest to newest element) </a:t>
                </a: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and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1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claim is trivially true before the while loop is reached.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</a:t>
            </a:r>
            <a:r>
              <a:rPr lang="en-US" dirty="0" smtClean="0"/>
              <a:t>satisfied at </a:t>
            </a:r>
            <a:r>
              <a:rPr lang="en-US" dirty="0"/>
              <a:t>the beginning of an execution of a loop body then it is true when the </a:t>
            </a:r>
            <a:r>
              <a:rPr lang="en-US" dirty="0" smtClean="0"/>
              <a:t>bottom of </a:t>
            </a:r>
            <a:r>
              <a:rPr lang="en-US" dirty="0"/>
              <a:t>the body of the loop reached — for if a vertex u is being removed from the </a:t>
            </a:r>
            <a:r>
              <a:rPr lang="en-US" dirty="0" smtClean="0"/>
              <a:t>queue then </a:t>
            </a:r>
            <a:r>
              <a:rPr lang="en-US" dirty="0"/>
              <a:t>the only values inserted onto the queue are formerly white </a:t>
            </a:r>
            <a:r>
              <a:rPr lang="en-US" dirty="0" err="1"/>
              <a:t>neighbours</a:t>
            </a:r>
            <a:r>
              <a:rPr lang="en-US" dirty="0"/>
              <a:t> v </a:t>
            </a:r>
            <a:r>
              <a:rPr lang="en-US" dirty="0" smtClean="0"/>
              <a:t>—and d[v] will be set to be d[u] + 1 for each of these vertices.</a:t>
            </a:r>
          </a:p>
          <a:p>
            <a:r>
              <a:rPr lang="en-US" dirty="0" smtClean="0"/>
              <a:t>Once </a:t>
            </a:r>
            <a:r>
              <a:rPr lang="en-US" dirty="0"/>
              <a:t>again, Loop Theorem #1 to be applied to establish that this is part of a </a:t>
            </a:r>
            <a:r>
              <a:rPr lang="en-US" dirty="0" smtClean="0"/>
              <a:t>valid loop </a:t>
            </a:r>
            <a:r>
              <a:rPr lang="en-US" dirty="0"/>
              <a:t>invariant for the while loop. Again, a similar argument can be applied </a:t>
            </a:r>
            <a:r>
              <a:rPr lang="en-US" dirty="0" smtClean="0"/>
              <a:t>to establish </a:t>
            </a:r>
            <a:r>
              <a:rPr lang="en-US" dirty="0"/>
              <a:t>this for the inner loop.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5780554" cy="369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(e)</a:t>
            </a:r>
            <a:r>
              <a:rPr lang="en-US" dirty="0" smtClean="0"/>
              <a:t> </a:t>
            </a:r>
            <a:r>
              <a:rPr lang="en-US" dirty="0"/>
              <a:t>If u and v are vertices such that u is black and v is grey then neither d[u] nor </a:t>
            </a:r>
            <a:r>
              <a:rPr lang="en-US" dirty="0" smtClean="0"/>
              <a:t>d[v] is </a:t>
            </a:r>
            <a:r>
              <a:rPr lang="en-US" dirty="0"/>
              <a:t>equal to +∞, and d[u] ≤ d[v]. On the other hand, if w is a white vertex </a:t>
            </a:r>
            <a:r>
              <a:rPr lang="en-US" dirty="0" smtClean="0"/>
              <a:t>then d[w</a:t>
            </a:r>
            <a:r>
              <a:rPr lang="en-US" dirty="0"/>
              <a:t>] = +∞.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true when the while loop reached because v is white </a:t>
            </a:r>
            <a:r>
              <a:rPr lang="en-US" dirty="0" smtClean="0"/>
              <a:t>and d[v</a:t>
            </a:r>
            <a:r>
              <a:rPr lang="en-US" dirty="0"/>
              <a:t>] = +∞ for every vertex v except for s.  </a:t>
            </a:r>
            <a:r>
              <a:rPr lang="en-US" dirty="0" smtClean="0"/>
              <a:t>On </a:t>
            </a:r>
            <a:r>
              <a:rPr lang="en-US" dirty="0"/>
              <a:t>the other hand, s is grey </a:t>
            </a:r>
            <a:r>
              <a:rPr lang="en-US" dirty="0" smtClean="0"/>
              <a:t>and d[s</a:t>
            </a:r>
            <a:r>
              <a:rPr lang="en-US" dirty="0"/>
              <a:t>] = 0.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there are no black vertices at this point, all the claim is </a:t>
            </a:r>
            <a:r>
              <a:rPr lang="en-US" dirty="0" smtClean="0"/>
              <a:t>satisfied when </a:t>
            </a:r>
            <a:r>
              <a:rPr lang="en-US" dirty="0"/>
              <a:t>the while loop is first reached.</a:t>
            </a:r>
          </a:p>
          <a:p>
            <a:r>
              <a:rPr lang="en-US" dirty="0"/>
              <a:t>Suppose the claim holds when at the beginning of an execution of the loop body.</a:t>
            </a:r>
          </a:p>
          <a:p>
            <a:pPr lvl="1"/>
            <a:r>
              <a:rPr lang="en-US" dirty="0"/>
              <a:t>Since the loop test was checked and passed the queue </a:t>
            </a:r>
            <a:r>
              <a:rPr lang="en-US" dirty="0" smtClean="0"/>
              <a:t>was not empty</a:t>
            </a:r>
            <a:r>
              <a:rPr lang="en-US" dirty="0"/>
              <a:t>, and </a:t>
            </a:r>
            <a:r>
              <a:rPr lang="en-US" dirty="0" smtClean="0"/>
              <a:t>a vertex </a:t>
            </a:r>
            <a:r>
              <a:rPr lang="en-US" dirty="0"/>
              <a:t>u will be removed from the queue and </a:t>
            </a:r>
            <a:r>
              <a:rPr lang="en-US" dirty="0" err="1"/>
              <a:t>coloured</a:t>
            </a:r>
            <a:r>
              <a:rPr lang="en-US" dirty="0"/>
              <a:t> black.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this is at </a:t>
            </a:r>
            <a:r>
              <a:rPr lang="en-US" dirty="0" smtClean="0"/>
              <a:t>the front </a:t>
            </a:r>
            <a:r>
              <a:rPr lang="en-US" dirty="0"/>
              <a:t>of the queue it follows by the result of part (d) that d[u] ≤ d[v] for every </a:t>
            </a:r>
            <a:r>
              <a:rPr lang="en-US" dirty="0" smtClean="0"/>
              <a:t>other grey </a:t>
            </a:r>
            <a:r>
              <a:rPr lang="en-US" dirty="0"/>
              <a:t>vertex that is currently on the queue. </a:t>
            </a:r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vertex w that is inserted onto </a:t>
            </a:r>
            <a:r>
              <a:rPr lang="en-US" dirty="0" smtClean="0"/>
              <a:t>the queue </a:t>
            </a:r>
            <a:r>
              <a:rPr lang="en-US" dirty="0"/>
              <a:t>will initially be a white neighbour of u; the </a:t>
            </a:r>
            <a:r>
              <a:rPr lang="en-US" dirty="0" err="1"/>
              <a:t>colour</a:t>
            </a:r>
            <a:r>
              <a:rPr lang="en-US" dirty="0"/>
              <a:t> of w will be changed </a:t>
            </a:r>
            <a:r>
              <a:rPr lang="en-US" dirty="0" smtClean="0"/>
              <a:t>to grey </a:t>
            </a:r>
            <a:r>
              <a:rPr lang="en-US" dirty="0"/>
              <a:t>and d[w] will be set to be d[u] +1.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Thus it will still be true if v is a black node and w is a grey node then d[v] ≤ d[w] when the above vertex u is </a:t>
            </a:r>
            <a:r>
              <a:rPr lang="en-US" dirty="0" err="1"/>
              <a:t>coloured</a:t>
            </a:r>
            <a:r>
              <a:rPr lang="en-US" dirty="0"/>
              <a:t> black and the bottom of the body of the loop is reached. </a:t>
            </a:r>
          </a:p>
          <a:p>
            <a:r>
              <a:rPr lang="en-US" dirty="0" smtClean="0"/>
              <a:t>It </a:t>
            </a:r>
            <a:r>
              <a:rPr lang="en-US" dirty="0"/>
              <a:t>will also be true, when the bottom of the loop body is reached, that d[v] = +</a:t>
            </a:r>
            <a:r>
              <a:rPr lang="en-US" dirty="0" smtClean="0"/>
              <a:t>∞ if </a:t>
            </a:r>
            <a:r>
              <a:rPr lang="en-US" dirty="0"/>
              <a:t>and only if v is white, for every vertex v ∈ V: The only vertices whose </a:t>
            </a:r>
            <a:r>
              <a:rPr lang="en-US" dirty="0" err="1" smtClean="0"/>
              <a:t>colours</a:t>
            </a:r>
            <a:r>
              <a:rPr lang="en-US" dirty="0" smtClean="0"/>
              <a:t> change </a:t>
            </a:r>
            <a:r>
              <a:rPr lang="en-US" dirty="0"/>
              <a:t>are formerly white </a:t>
            </a:r>
            <a:r>
              <a:rPr lang="en-US" dirty="0" err="1"/>
              <a:t>neighbours</a:t>
            </a:r>
            <a:r>
              <a:rPr lang="en-US" dirty="0"/>
              <a:t> of u, and their “distance” is changed </a:t>
            </a:r>
            <a:r>
              <a:rPr lang="en-US" dirty="0" smtClean="0"/>
              <a:t>to d[u</a:t>
            </a:r>
            <a:r>
              <a:rPr lang="en-US" dirty="0"/>
              <a:t>] + 1 immediately afterwards. </a:t>
            </a:r>
          </a:p>
          <a:p>
            <a:r>
              <a:rPr lang="en-US" dirty="0" smtClean="0"/>
              <a:t>Thus the claim holds when the bottom of the loop body is reached.</a:t>
            </a:r>
          </a:p>
          <a:p>
            <a:r>
              <a:rPr lang="en-US" dirty="0" smtClean="0"/>
              <a:t>Once again, Loop Theorem #1 can be used to show that this is part of a valid loop invariant for the while loop in this algorithm. Again, a similar argument can be applied to establish this for the inner loop.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(f)</a:t>
                </a:r>
                <a:r>
                  <a:rPr lang="en-US" dirty="0" smtClean="0"/>
                  <a:t> </a:t>
                </a:r>
                <a:r>
                  <a:rPr lang="en-US" dirty="0"/>
                  <a:t>If u is either grey or black, then d[u] is the number of edges on a </a:t>
                </a:r>
                <a:r>
                  <a:rPr lang="en-US" b="1" dirty="0"/>
                  <a:t>shortest </a:t>
                </a:r>
                <a:r>
                  <a:rPr lang="en-US" dirty="0" smtClean="0"/>
                  <a:t>path between </a:t>
                </a:r>
                <a:r>
                  <a:rPr lang="en-US" dirty="0"/>
                  <a:t>the start vertex, s, and u.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Furthermore</a:t>
                </a:r>
                <a:r>
                  <a:rPr lang="en-US" dirty="0"/>
                  <a:t>, if d[u] &gt; 0 (so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)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the edge between u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the first edge on a </a:t>
                </a:r>
                <a:r>
                  <a:rPr lang="en-US" b="1" dirty="0" smtClean="0"/>
                  <a:t>shortest </a:t>
                </a:r>
                <a:r>
                  <a:rPr lang="en-US" dirty="0" smtClean="0"/>
                  <a:t>path </a:t>
                </a:r>
                <a:r>
                  <a:rPr lang="en-US" dirty="0"/>
                  <a:t>between u and s in G.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5780554" cy="36936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Once again, this is trivial when the while loop is first reached: </a:t>
                </a:r>
              </a:p>
              <a:p>
                <a:pPr lvl="1"/>
                <a:r>
                  <a:rPr lang="en-US" dirty="0" smtClean="0"/>
                  <a:t>Every </a:t>
                </a:r>
                <a:r>
                  <a:rPr lang="en-US" dirty="0"/>
                  <a:t>vertex v ∈ V except s is white and, while s is grey, d[s] = 0, which </a:t>
                </a:r>
                <a:r>
                  <a:rPr lang="en-US" dirty="0" smtClean="0"/>
                  <a:t>is certainly </a:t>
                </a:r>
                <a:r>
                  <a:rPr lang="en-US" dirty="0"/>
                  <a:t>the distance from this vertex to itself — establishing the claim in this case.</a:t>
                </a:r>
              </a:p>
              <a:p>
                <a:r>
                  <a:rPr lang="en-US" dirty="0"/>
                  <a:t>The claim is also satisfied at the end of the </a:t>
                </a:r>
                <a:r>
                  <a:rPr lang="en-US" u="sng" dirty="0"/>
                  <a:t>first execution </a:t>
                </a:r>
                <a:r>
                  <a:rPr lang="en-US" dirty="0"/>
                  <a:t>of the loop body: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err="1" smtClean="0"/>
                  <a:t>colour</a:t>
                </a:r>
                <a:r>
                  <a:rPr lang="en-US" dirty="0" smtClean="0"/>
                  <a:t> </a:t>
                </a:r>
                <a:r>
                  <a:rPr lang="en-US" dirty="0"/>
                  <a:t>of every neighbour v of s has been changed from white to grey,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been </a:t>
                </a:r>
                <a:r>
                  <a:rPr lang="en-US" dirty="0"/>
                  <a:t>set to be s, and d[v] has been set to be 1.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:r>
                  <a:rPr lang="en-US" dirty="0"/>
                  <a:t>the shortest path from s to </a:t>
                </a:r>
                <a:r>
                  <a:rPr lang="en-US" dirty="0" smtClean="0"/>
                  <a:t>v (with </a:t>
                </a:r>
                <a:r>
                  <a:rPr lang="en-US" dirty="0"/>
                  <a:t>length 1) consists only of the edge between s and v, the claim is satisfied.</a:t>
                </a:r>
              </a:p>
              <a:p>
                <a:r>
                  <a:rPr lang="en-US" dirty="0"/>
                  <a:t>Now consider any later execution of the while </a:t>
                </a:r>
                <a:r>
                  <a:rPr lang="en-US" dirty="0" smtClean="0"/>
                  <a:t>loop’s body beginning </a:t>
                </a:r>
                <a:r>
                  <a:rPr lang="en-US" dirty="0"/>
                  <a:t>with </a:t>
                </a:r>
                <a:r>
                  <a:rPr lang="en-US" dirty="0" smtClean="0"/>
                  <a:t>the claim satisfied:</a:t>
                </a:r>
              </a:p>
              <a:p>
                <a:pPr lvl="1"/>
                <a:r>
                  <a:rPr lang="en-US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Depth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Q1: </a:t>
            </a:r>
            <a:r>
              <a:rPr lang="en-US" dirty="0"/>
              <a:t>Recall that the </a:t>
            </a:r>
            <a:r>
              <a:rPr lang="en-US" b="1" dirty="0"/>
              <a:t>breadth first search </a:t>
            </a:r>
            <a:r>
              <a:rPr lang="en-US" dirty="0"/>
              <a:t>algorithm uses a </a:t>
            </a:r>
            <a:r>
              <a:rPr lang="en-US" b="1" dirty="0"/>
              <a:t>queue </a:t>
            </a:r>
            <a:r>
              <a:rPr lang="en-US" dirty="0"/>
              <a:t>to store vertices that </a:t>
            </a:r>
            <a:r>
              <a:rPr lang="en-US" dirty="0" smtClean="0"/>
              <a:t>are currently </a:t>
            </a:r>
            <a:r>
              <a:rPr lang="en-US" dirty="0" err="1"/>
              <a:t>coloured</a:t>
            </a:r>
            <a:r>
              <a:rPr lang="en-US" dirty="0"/>
              <a:t> grey. Most of the work of the algorithm is performed through </a:t>
            </a:r>
            <a:r>
              <a:rPr lang="en-US" dirty="0" smtClean="0"/>
              <a:t>the execution </a:t>
            </a:r>
            <a:r>
              <a:rPr lang="en-US" dirty="0"/>
              <a:t>of a while loop that ends when the queue is empty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how </a:t>
            </a:r>
            <a:r>
              <a:rPr lang="en-US" b="1" dirty="0"/>
              <a:t>depth first search </a:t>
            </a:r>
            <a:r>
              <a:rPr lang="en-US" dirty="0"/>
              <a:t>can be implemented in much the same way — </a:t>
            </a:r>
            <a:r>
              <a:rPr lang="en-US" dirty="0" smtClean="0"/>
              <a:t>except that </a:t>
            </a:r>
            <a:r>
              <a:rPr lang="en-US" dirty="0"/>
              <a:t>a </a:t>
            </a:r>
            <a:r>
              <a:rPr lang="en-US" b="1" dirty="0"/>
              <a:t>stack </a:t>
            </a:r>
            <a:r>
              <a:rPr lang="en-US" dirty="0"/>
              <a:t>is used to store grey vertices instead of a queue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Hint</a:t>
            </a:r>
            <a:r>
              <a:rPr lang="en-US" b="1" dirty="0"/>
              <a:t>: </a:t>
            </a:r>
            <a:r>
              <a:rPr lang="en-US" dirty="0"/>
              <a:t>It helps to review the information in the lecture on </a:t>
            </a:r>
            <a:r>
              <a:rPr lang="en-US" b="1" dirty="0"/>
              <a:t>stacks</a:t>
            </a:r>
            <a:r>
              <a:rPr lang="en-US" dirty="0"/>
              <a:t>, notably including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b="1" dirty="0"/>
              <a:t>call stacks </a:t>
            </a:r>
            <a:r>
              <a:rPr lang="en-US" dirty="0"/>
              <a:t>to execute recursive algorithms.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any later execution of the while loop’s body beginning with the claim satisfied:</a:t>
                </a:r>
              </a:p>
              <a:p>
                <a:pPr lvl="1"/>
                <a:r>
                  <a:rPr lang="en-US" dirty="0" smtClean="0"/>
                  <a:t>If a vertex v was already grey or black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nor d[v] has been changed by this execution of the loop body, so v satisfies the conditions in the claim because it did when this execution of the loop body began.</a:t>
                </a:r>
              </a:p>
              <a:p>
                <a:pPr lvl="1"/>
                <a:r>
                  <a:rPr lang="en-US" dirty="0"/>
                  <a:t>If v was initially white but the </a:t>
                </a:r>
                <a:r>
                  <a:rPr lang="en-US" dirty="0" err="1"/>
                  <a:t>colour</a:t>
                </a:r>
                <a:r>
                  <a:rPr lang="en-US" dirty="0"/>
                  <a:t> of this vertex is changed then v is </a:t>
                </a:r>
                <a:r>
                  <a:rPr lang="en-US" dirty="0" smtClean="0"/>
                  <a:t>a neighbour </a:t>
                </a:r>
                <a:r>
                  <a:rPr lang="en-US" dirty="0"/>
                  <a:t>of the vertex u that was at the beginning of the queue when </a:t>
                </a:r>
                <a:r>
                  <a:rPr lang="en-US" dirty="0" smtClean="0"/>
                  <a:t>this execution </a:t>
                </a:r>
                <a:r>
                  <a:rPr lang="en-US" dirty="0"/>
                  <a:t>of the loop body began.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At </a:t>
                </a:r>
                <a:r>
                  <a:rPr lang="en-US" dirty="0"/>
                  <a:t>the end of this execution of the loop </a:t>
                </a:r>
                <a:r>
                  <a:rPr lang="en-US" dirty="0" smtClean="0"/>
                  <a:t>body, v </a:t>
                </a:r>
                <a:r>
                  <a:rPr lang="en-US" dirty="0"/>
                  <a:t>is grey,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u and d[v] = d[u] + 1.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Now</a:t>
                </a:r>
                <a:r>
                  <a:rPr lang="en-US" dirty="0"/>
                  <a:t>, if one extends the </a:t>
                </a:r>
                <a:r>
                  <a:rPr lang="en-US" dirty="0" smtClean="0"/>
                  <a:t>shortest</a:t>
                </a:r>
                <a:r>
                  <a:rPr lang="en-US" dirty="0"/>
                  <a:t> path from s to u by adding the edge from u to v, then a path from s to v </a:t>
                </a:r>
                <a:r>
                  <a:rPr lang="en-US" dirty="0" smtClean="0"/>
                  <a:t>with length </a:t>
                </a:r>
                <a:r>
                  <a:rPr lang="en-US" dirty="0"/>
                  <a:t>d[v] = d[u] + 1 is obtained, and the edge from u to v is the last </a:t>
                </a:r>
                <a:r>
                  <a:rPr lang="en-US" dirty="0" smtClean="0"/>
                  <a:t>edge on </a:t>
                </a:r>
                <a:r>
                  <a:rPr lang="en-US" dirty="0"/>
                  <a:t>this path. It therefore remains only to show that there are no shorter </a:t>
                </a:r>
                <a:r>
                  <a:rPr lang="en-US" dirty="0" smtClean="0"/>
                  <a:t>paths between </a:t>
                </a:r>
                <a:r>
                  <a:rPr lang="en-US" dirty="0"/>
                  <a:t>s and v to establish that the claim holds in this case too.</a:t>
                </a:r>
              </a:p>
              <a:p>
                <a:pPr lvl="1"/>
                <a:r>
                  <a:rPr lang="en-US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consider any later execution of the while loop’s body beginning with the claim satisfied: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At </a:t>
                </a:r>
                <a:r>
                  <a:rPr lang="en-US" dirty="0"/>
                  <a:t>this point, s is black, and all </a:t>
                </a:r>
                <a:r>
                  <a:rPr lang="en-US" dirty="0" err="1"/>
                  <a:t>neighbours</a:t>
                </a:r>
                <a:r>
                  <a:rPr lang="en-US" dirty="0"/>
                  <a:t> of black vertices are either </a:t>
                </a:r>
                <a:r>
                  <a:rPr lang="en-US" dirty="0" smtClean="0"/>
                  <a:t>black or </a:t>
                </a:r>
                <a:r>
                  <a:rPr lang="en-US" dirty="0"/>
                  <a:t>grey. Since w was initially white, any path from s must begin with zero </a:t>
                </a:r>
                <a:r>
                  <a:rPr lang="en-US" dirty="0" smtClean="0"/>
                  <a:t>or more </a:t>
                </a:r>
                <a:r>
                  <a:rPr lang="en-US" dirty="0"/>
                  <a:t>initially black vertices, followed by a vertex v that was grey.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:r>
                  <a:rPr lang="en-US" dirty="0"/>
                  <a:t>w </a:t>
                </a:r>
                <a:r>
                  <a:rPr lang="en-US" dirty="0" smtClean="0"/>
                  <a:t>is initially </a:t>
                </a:r>
                <a:r>
                  <a:rPr lang="en-US" dirty="0"/>
                  <a:t>white,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there must be at least one more edge, so that </a:t>
                </a:r>
                <a:r>
                  <a:rPr lang="en-US" dirty="0" smtClean="0"/>
                  <a:t>the length </a:t>
                </a:r>
                <a:r>
                  <a:rPr lang="en-US" dirty="0"/>
                  <a:t>of this path is at least d[v] + 1.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As </a:t>
                </a:r>
                <a:r>
                  <a:rPr lang="en-US" dirty="0"/>
                  <a:t>noted above, d[v] ≥ d[w], so </a:t>
                </a:r>
                <a:r>
                  <a:rPr lang="en-US" dirty="0" smtClean="0"/>
                  <a:t>that the </a:t>
                </a:r>
                <a:r>
                  <a:rPr lang="en-US" dirty="0"/>
                  <a:t>length of this path is at least d[u] + 1. Since this was an arbitrarily </a:t>
                </a:r>
                <a:r>
                  <a:rPr lang="en-US" dirty="0" smtClean="0"/>
                  <a:t>chosen path </a:t>
                </a:r>
                <a:r>
                  <a:rPr lang="en-US" dirty="0"/>
                  <a:t>between s and v it follows that the path, obtained by adding the </a:t>
                </a:r>
                <a:r>
                  <a:rPr lang="en-US" dirty="0" smtClean="0"/>
                  <a:t>edge from </a:t>
                </a:r>
                <a:r>
                  <a:rPr lang="en-US" dirty="0"/>
                  <a:t>u to v to a shortest path from s to u, is a shortest path between s and </a:t>
                </a:r>
                <a:r>
                  <a:rPr lang="en-US" dirty="0" smtClean="0"/>
                  <a:t>v— </a:t>
                </a:r>
                <a:r>
                  <a:rPr lang="en-US" dirty="0"/>
                  <a:t>establishing the claim in this case as well.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consider any later execution of the while loop’s body beginning with the claim satisfied: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sz="1800" dirty="0"/>
              <a:t>Finally, if v was initially white and is still white when the bottom of the loop body is reached, then </a:t>
            </a:r>
            <a:r>
              <a:rPr lang="en-US" sz="1800" dirty="0" smtClean="0"/>
              <a:t>there </a:t>
            </a:r>
            <a:r>
              <a:rPr lang="en-US" sz="1800" dirty="0"/>
              <a:t>is nothing that must be proved about v</a:t>
            </a:r>
            <a:r>
              <a:rPr lang="en-US" sz="1800" dirty="0" smtClean="0"/>
              <a:t>.</a:t>
            </a:r>
          </a:p>
          <a:p>
            <a:r>
              <a:rPr lang="en-US" dirty="0"/>
              <a:t>It follows that the claim is satisfied, once again, when the bottom of the loop body </a:t>
            </a:r>
            <a:r>
              <a:rPr lang="en-US" dirty="0" smtClean="0"/>
              <a:t>is reached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Loop </a:t>
            </a:r>
            <a:r>
              <a:rPr lang="en-US" dirty="0"/>
              <a:t>Theorem #1 can be applied, using the above observations, that </a:t>
            </a:r>
            <a:r>
              <a:rPr lang="en-US" dirty="0" smtClean="0"/>
              <a:t>this claim </a:t>
            </a:r>
            <a:r>
              <a:rPr lang="en-US" dirty="0"/>
              <a:t>is part of a valid loop invariant for the while loop in this algorithm as well.</a:t>
            </a:r>
          </a:p>
          <a:p>
            <a:r>
              <a:rPr lang="en-US" dirty="0"/>
              <a:t>Once again, essentially the same argument can be applied when considering </a:t>
            </a:r>
            <a:r>
              <a:rPr lang="en-US" dirty="0" smtClean="0"/>
              <a:t>the inner </a:t>
            </a:r>
            <a:r>
              <a:rPr lang="en-US" dirty="0"/>
              <a:t>loop.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Breadth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921774" cy="369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Q3: </a:t>
            </a:r>
            <a:r>
              <a:rPr lang="en-US" dirty="0" smtClean="0"/>
              <a:t>Use </a:t>
            </a:r>
            <a:r>
              <a:rPr lang="en-US" dirty="0"/>
              <a:t>the above to argue that if the </a:t>
            </a:r>
            <a:r>
              <a:rPr lang="en-US" b="1" dirty="0"/>
              <a:t>breadth first search </a:t>
            </a:r>
            <a:r>
              <a:rPr lang="en-US" dirty="0"/>
              <a:t>algorithm is executed with </a:t>
            </a:r>
            <a:r>
              <a:rPr lang="en-US" dirty="0" smtClean="0"/>
              <a:t>a graph </a:t>
            </a:r>
            <a:r>
              <a:rPr lang="en-US" dirty="0"/>
              <a:t>G and vertex s as input </a:t>
            </a:r>
            <a:r>
              <a:rPr lang="en-US" dirty="0" smtClean="0"/>
              <a:t>then:</a:t>
            </a:r>
          </a:p>
          <a:p>
            <a:r>
              <a:rPr lang="en-US" dirty="0" smtClean="0"/>
              <a:t>on </a:t>
            </a:r>
            <a:r>
              <a:rPr lang="en-US" dirty="0"/>
              <a:t>termination of this execution, every vertex </a:t>
            </a:r>
            <a:r>
              <a:rPr lang="en-US" dirty="0" smtClean="0"/>
              <a:t>v is </a:t>
            </a:r>
            <a:r>
              <a:rPr lang="en-US" dirty="0"/>
              <a:t>reachable from the start vertex s if and only if its </a:t>
            </a:r>
            <a:r>
              <a:rPr lang="en-US" dirty="0" err="1"/>
              <a:t>colour</a:t>
            </a:r>
            <a:r>
              <a:rPr lang="en-US" dirty="0"/>
              <a:t> is black at the end of </a:t>
            </a:r>
            <a:r>
              <a:rPr lang="en-US" dirty="0" smtClean="0"/>
              <a:t>the execution </a:t>
            </a:r>
            <a:r>
              <a:rPr lang="en-US" dirty="0"/>
              <a:t>of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and </a:t>
            </a:r>
            <a:r>
              <a:rPr lang="en-US" dirty="0"/>
              <a:t>that d[v] is the number of edges on a </a:t>
            </a:r>
            <a:r>
              <a:rPr lang="en-US" b="1" dirty="0"/>
              <a:t>shortest </a:t>
            </a:r>
            <a:r>
              <a:rPr lang="en-US" b="1" dirty="0" smtClean="0"/>
              <a:t>path </a:t>
            </a:r>
            <a:r>
              <a:rPr lang="en-US" dirty="0" smtClean="0"/>
              <a:t>between </a:t>
            </a:r>
            <a:r>
              <a:rPr lang="en-US" dirty="0"/>
              <a:t>s and v if v is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that this algorithm is executed and the execution of the </a:t>
            </a:r>
            <a:r>
              <a:rPr lang="en-US" dirty="0" smtClean="0"/>
              <a:t>algorithm terminates </a:t>
            </a:r>
            <a:r>
              <a:rPr lang="en-US" dirty="0"/>
              <a:t>— so that the while loop is reached and executed and the execution of </a:t>
            </a:r>
            <a:r>
              <a:rPr lang="en-US" dirty="0" smtClean="0"/>
              <a:t>the loop </a:t>
            </a:r>
            <a:r>
              <a:rPr lang="en-US" dirty="0"/>
              <a:t>eventually ends.</a:t>
            </a:r>
          </a:p>
          <a:p>
            <a:r>
              <a:rPr lang="en-US" dirty="0"/>
              <a:t>At this point, since the loop test at line 9 has been checked the queue is </a:t>
            </a:r>
            <a:r>
              <a:rPr lang="en-US" dirty="0" smtClean="0"/>
              <a:t>empty — so there are </a:t>
            </a:r>
            <a:r>
              <a:rPr lang="en-US" dirty="0"/>
              <a:t>no grey vertices.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follows by </a:t>
            </a:r>
            <a:r>
              <a:rPr lang="en-US" dirty="0" smtClean="0"/>
              <a:t>Q2a, b, and c that </a:t>
            </a:r>
            <a:r>
              <a:rPr lang="en-US" dirty="0"/>
              <a:t>every neighbour of a black </a:t>
            </a:r>
            <a:r>
              <a:rPr lang="en-US" dirty="0" smtClean="0"/>
              <a:t>vertex is </a:t>
            </a:r>
            <a:r>
              <a:rPr lang="en-US" dirty="0"/>
              <a:t>black, and that every neighbour of a white vertex is white.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every </a:t>
            </a:r>
            <a:r>
              <a:rPr lang="en-US" dirty="0" smtClean="0"/>
              <a:t>black vertex </a:t>
            </a:r>
            <a:r>
              <a:rPr lang="en-US" dirty="0"/>
              <a:t>v has been included in the predecessor subgraph, each is reachable from s, </a:t>
            </a:r>
            <a:r>
              <a:rPr lang="en-US" dirty="0" smtClean="0"/>
              <a:t>and it </a:t>
            </a:r>
            <a:r>
              <a:rPr lang="en-US" dirty="0"/>
              <a:t>follows by the claims in the loop invariant, given above, that d[v] is the distance from </a:t>
            </a:r>
            <a:r>
              <a:rPr lang="en-US" dirty="0" smtClean="0"/>
              <a:t>s to </a:t>
            </a:r>
            <a:r>
              <a:rPr lang="en-US" dirty="0"/>
              <a:t>v.</a:t>
            </a:r>
          </a:p>
          <a:p>
            <a:r>
              <a:rPr lang="en-US" dirty="0"/>
              <a:t>It can also be proved — by induction on the length of a path from s to any other vertex </a:t>
            </a:r>
            <a:r>
              <a:rPr lang="en-US" dirty="0" smtClean="0"/>
              <a:t>v — </a:t>
            </a:r>
            <a:r>
              <a:rPr lang="en-US" dirty="0"/>
              <a:t>that every vertex that is reachable from s is black, as required to establish the claim.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Depth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r>
              <a:rPr lang="en-US" dirty="0" smtClean="0"/>
              <a:t>A </a:t>
            </a:r>
            <a:r>
              <a:rPr lang="en-US" dirty="0"/>
              <a:t>consideration of the breadth-first search algorithm should confirm that </a:t>
            </a:r>
            <a:r>
              <a:rPr lang="en-US" dirty="0" smtClean="0"/>
              <a:t>all you </a:t>
            </a:r>
            <a:r>
              <a:rPr lang="en-US" dirty="0"/>
              <a:t>need to do is push a node onto the stack when its </a:t>
            </a:r>
            <a:r>
              <a:rPr lang="en-US" dirty="0" err="1"/>
              <a:t>colour</a:t>
            </a:r>
            <a:r>
              <a:rPr lang="en-US" dirty="0"/>
              <a:t> is changed from white </a:t>
            </a:r>
            <a:r>
              <a:rPr lang="en-US" dirty="0" smtClean="0"/>
              <a:t>to grey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this node is seen again, at the top of the stack, it should be checked </a:t>
            </a:r>
            <a:r>
              <a:rPr lang="en-US" dirty="0" smtClean="0"/>
              <a:t>whether this </a:t>
            </a:r>
            <a:r>
              <a:rPr lang="en-US" dirty="0"/>
              <a:t>node still has any white </a:t>
            </a:r>
            <a:r>
              <a:rPr lang="en-US" dirty="0" err="1"/>
              <a:t>neighbours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white neighbour is seen then this </a:t>
            </a:r>
            <a:r>
              <a:rPr lang="en-US" dirty="0" smtClean="0"/>
              <a:t>should be </a:t>
            </a:r>
            <a:r>
              <a:rPr lang="en-US" dirty="0"/>
              <a:t>re-</a:t>
            </a:r>
            <a:r>
              <a:rPr lang="en-US" dirty="0" err="1"/>
              <a:t>coloured</a:t>
            </a:r>
            <a:r>
              <a:rPr lang="en-US" dirty="0"/>
              <a:t> as grey and pushed onto the stack — with processing continuing </a:t>
            </a:r>
            <a:r>
              <a:rPr lang="en-US" dirty="0" smtClean="0"/>
              <a:t>with this </a:t>
            </a:r>
            <a:r>
              <a:rPr lang="en-US" dirty="0"/>
              <a:t>neighbour. </a:t>
            </a:r>
            <a:endParaRPr lang="en-US" dirty="0" smtClean="0"/>
          </a:p>
          <a:p>
            <a:pPr lvl="1"/>
            <a:r>
              <a:rPr lang="en-US" dirty="0" smtClean="0"/>
              <a:t>If it no longer has any </a:t>
            </a:r>
            <a:r>
              <a:rPr lang="en-US" dirty="0"/>
              <a:t>white neighbour then its </a:t>
            </a:r>
            <a:r>
              <a:rPr lang="en-US" dirty="0" err="1"/>
              <a:t>colour</a:t>
            </a:r>
            <a:r>
              <a:rPr lang="en-US" dirty="0"/>
              <a:t> should be changed to black as it </a:t>
            </a:r>
            <a:r>
              <a:rPr lang="en-US" dirty="0" smtClean="0"/>
              <a:t>is popped </a:t>
            </a:r>
            <a:r>
              <a:rPr lang="en-US" dirty="0"/>
              <a:t>off the stack.</a:t>
            </a:r>
          </a:p>
          <a:p>
            <a:r>
              <a:rPr lang="en-US" dirty="0"/>
              <a:t>Assuming that </a:t>
            </a:r>
            <a:r>
              <a:rPr lang="en-US" dirty="0" err="1"/>
              <a:t>neighbours</a:t>
            </a:r>
            <a:r>
              <a:rPr lang="en-US" dirty="0"/>
              <a:t> of each node are listed in a consistent way, it can be </a:t>
            </a:r>
            <a:r>
              <a:rPr lang="en-US" dirty="0" smtClean="0"/>
              <a:t>proved by </a:t>
            </a:r>
            <a:r>
              <a:rPr lang="en-US" dirty="0"/>
              <a:t>induction on the number of calls to the </a:t>
            </a:r>
            <a:r>
              <a:rPr lang="en-US" dirty="0" err="1"/>
              <a:t>dfs</a:t>
            </a:r>
            <a:r>
              <a:rPr lang="en-US" dirty="0"/>
              <a:t>-visit algorithm, in the notes for </a:t>
            </a:r>
            <a:r>
              <a:rPr lang="en-US" dirty="0" smtClean="0"/>
              <a:t>Lecture #21</a:t>
            </a:r>
            <a:r>
              <a:rPr lang="en-US" dirty="0"/>
              <a:t>, that an algorithm with a while loop that uses a stack to manage the </a:t>
            </a:r>
            <a:r>
              <a:rPr lang="en-US" dirty="0" smtClean="0"/>
              <a:t>grey nodes </a:t>
            </a:r>
            <a:r>
              <a:rPr lang="en-US" dirty="0"/>
              <a:t>would process and </a:t>
            </a:r>
            <a:r>
              <a:rPr lang="en-US" dirty="0" err="1"/>
              <a:t>colour</a:t>
            </a:r>
            <a:r>
              <a:rPr lang="en-US" dirty="0"/>
              <a:t> nodes in the same order, eventually returning the </a:t>
            </a:r>
            <a:r>
              <a:rPr lang="en-US" dirty="0" smtClean="0"/>
              <a:t>same output </a:t>
            </a:r>
            <a:r>
              <a:rPr lang="en-US" dirty="0"/>
              <a:t>as the recursive algorithm described during the lecture — so that it would </a:t>
            </a:r>
            <a:r>
              <a:rPr lang="en-US" dirty="0" smtClean="0"/>
              <a:t>also correctly </a:t>
            </a:r>
            <a:r>
              <a:rPr lang="en-US" dirty="0"/>
              <a:t>solve the computational problem being considered.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Q2: </a:t>
            </a:r>
            <a:r>
              <a:rPr lang="en-US" dirty="0"/>
              <a:t>Now consider the </a:t>
            </a:r>
            <a:r>
              <a:rPr lang="en-US" b="1" dirty="0"/>
              <a:t>breadth first search </a:t>
            </a:r>
            <a:r>
              <a:rPr lang="en-US" dirty="0"/>
              <a:t>algorithm. Explain </a:t>
            </a:r>
            <a:r>
              <a:rPr lang="en-US" dirty="0" smtClean="0"/>
              <a:t>why </a:t>
            </a:r>
            <a:r>
              <a:rPr lang="en-US" dirty="0"/>
              <a:t>each of the following claims is true at the beginning and </a:t>
            </a:r>
            <a:r>
              <a:rPr lang="en-US" dirty="0" smtClean="0"/>
              <a:t>end of </a:t>
            </a:r>
            <a:r>
              <a:rPr lang="en-US" dirty="0"/>
              <a:t>every execution of the outer while loop as well as the beginning and end of </a:t>
            </a:r>
            <a:r>
              <a:rPr lang="en-US" dirty="0" smtClean="0"/>
              <a:t>every execution </a:t>
            </a:r>
            <a:r>
              <a:rPr lang="en-US" dirty="0"/>
              <a:t>of the inner for loop in this algorithm. Then say how you could prove </a:t>
            </a:r>
            <a:r>
              <a:rPr lang="en-US" dirty="0" smtClean="0"/>
              <a:t>this more </a:t>
            </a:r>
            <a:r>
              <a:rPr lang="en-US" dirty="0"/>
              <a:t>formally.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5780554" cy="369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(a)</a:t>
            </a:r>
            <a:r>
              <a:rPr lang="en-US" dirty="0"/>
              <a:t> Every vertex that was stored </a:t>
            </a:r>
            <a:r>
              <a:rPr lang="en-US" dirty="0" smtClean="0"/>
              <a:t>on </a:t>
            </a:r>
            <a:r>
              <a:rPr lang="en-US" dirty="0"/>
              <a:t>the queue before this, but that is not stored </a:t>
            </a:r>
            <a:r>
              <a:rPr lang="en-US" dirty="0" smtClean="0"/>
              <a:t>on it now</a:t>
            </a:r>
            <a:r>
              <a:rPr lang="en-US" dirty="0"/>
              <a:t>, is black. Every vertex that is currently stored on the queue is grey. </a:t>
            </a:r>
            <a:r>
              <a:rPr lang="en-US" dirty="0" smtClean="0"/>
              <a:t>Every vertex </a:t>
            </a:r>
            <a:r>
              <a:rPr lang="en-US" dirty="0"/>
              <a:t>that is not on the queue and that has never been stored on it before this </a:t>
            </a:r>
            <a:r>
              <a:rPr lang="en-US" dirty="0" smtClean="0"/>
              <a:t>is white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can be seen by inspection of the code in the BFS algorithm </a:t>
            </a:r>
            <a:r>
              <a:rPr lang="en-US" dirty="0" smtClean="0"/>
              <a:t>included in </a:t>
            </a:r>
            <a:r>
              <a:rPr lang="en-US" dirty="0"/>
              <a:t>Lecture #21: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colour</a:t>
            </a:r>
            <a:r>
              <a:rPr lang="en-US" dirty="0"/>
              <a:t> of every vertex is initialized to be white using the for loop </a:t>
            </a:r>
            <a:r>
              <a:rPr lang="en-US" dirty="0" smtClean="0"/>
              <a:t>at lines </a:t>
            </a:r>
            <a:r>
              <a:rPr lang="en-US" dirty="0"/>
              <a:t>1–4, and the queue Q is initialized to be empty at line 5.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vertex to inserted onto the queue before the while loop is </a:t>
            </a:r>
            <a:r>
              <a:rPr lang="en-US" dirty="0" smtClean="0"/>
              <a:t>reached vertex </a:t>
            </a:r>
            <a:r>
              <a:rPr lang="en-US" dirty="0"/>
              <a:t>s, at line 8 — and its </a:t>
            </a:r>
            <a:r>
              <a:rPr lang="en-US" dirty="0" err="1"/>
              <a:t>colour</a:t>
            </a:r>
            <a:r>
              <a:rPr lang="en-US" dirty="0"/>
              <a:t> has been changed to grey at line 6, </a:t>
            </a:r>
            <a:r>
              <a:rPr lang="en-US" dirty="0" smtClean="0"/>
              <a:t>before that</a:t>
            </a:r>
            <a:r>
              <a:rPr lang="en-US" dirty="0"/>
              <a:t>. No vertices have been removed from the queue or </a:t>
            </a:r>
            <a:r>
              <a:rPr lang="en-US" dirty="0" err="1"/>
              <a:t>coloured</a:t>
            </a:r>
            <a:r>
              <a:rPr lang="en-US" dirty="0"/>
              <a:t> black </a:t>
            </a:r>
            <a:r>
              <a:rPr lang="en-US" dirty="0" smtClean="0"/>
              <a:t>yet, at </a:t>
            </a:r>
            <a:r>
              <a:rPr lang="en-US" dirty="0"/>
              <a:t>all — so these claims are all satisfied when the while loop is first reached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consider an execution of the body of the while loop that begins with </a:t>
            </a:r>
            <a:r>
              <a:rPr lang="en-US" dirty="0" smtClean="0"/>
              <a:t>these claims </a:t>
            </a:r>
            <a:r>
              <a:rPr lang="en-US" dirty="0"/>
              <a:t>being satisfied. Since the loop was checked and passed, there is </a:t>
            </a:r>
            <a:r>
              <a:rPr lang="en-US" dirty="0" smtClean="0"/>
              <a:t>some vertex </a:t>
            </a:r>
            <a:r>
              <a:rPr lang="en-US" dirty="0"/>
              <a:t>u at the top of the queue, and it follows by these properties that it is </a:t>
            </a:r>
            <a:r>
              <a:rPr lang="en-US" dirty="0" smtClean="0"/>
              <a:t>currently grey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vertices inserted into the queue are the white </a:t>
            </a:r>
            <a:r>
              <a:rPr lang="en-US" dirty="0" err="1"/>
              <a:t>neighbours</a:t>
            </a:r>
            <a:r>
              <a:rPr lang="en-US" dirty="0"/>
              <a:t> of u, </a:t>
            </a:r>
            <a:r>
              <a:rPr lang="en-US" dirty="0" smtClean="0"/>
              <a:t>using the </a:t>
            </a:r>
            <a:r>
              <a:rPr lang="en-US" dirty="0"/>
              <a:t>step at line 16 — and the </a:t>
            </a:r>
            <a:r>
              <a:rPr lang="en-US" dirty="0" err="1"/>
              <a:t>colour</a:t>
            </a:r>
            <a:r>
              <a:rPr lang="en-US" dirty="0"/>
              <a:t> of each has been changed to grey </a:t>
            </a:r>
            <a:r>
              <a:rPr lang="en-US" dirty="0" smtClean="0"/>
              <a:t>before that</a:t>
            </a:r>
            <a:r>
              <a:rPr lang="en-US" dirty="0"/>
              <a:t>, at line 13. </a:t>
            </a:r>
            <a:endParaRPr lang="en-US" dirty="0" smtClean="0"/>
          </a:p>
          <a:p>
            <a:pPr lvl="1"/>
            <a:r>
              <a:rPr lang="en-US" dirty="0" smtClean="0"/>
              <a:t>None </a:t>
            </a:r>
            <a:r>
              <a:rPr lang="en-US" dirty="0"/>
              <a:t>of the grey or black </a:t>
            </a:r>
            <a:r>
              <a:rPr lang="en-US" dirty="0" err="1"/>
              <a:t>neighbours</a:t>
            </a:r>
            <a:r>
              <a:rPr lang="en-US" dirty="0"/>
              <a:t> have their </a:t>
            </a:r>
            <a:r>
              <a:rPr lang="en-US" dirty="0" err="1" smtClean="0"/>
              <a:t>colours</a:t>
            </a:r>
            <a:r>
              <a:rPr lang="en-US" dirty="0"/>
              <a:t> </a:t>
            </a:r>
            <a:r>
              <a:rPr lang="en-US" dirty="0" smtClean="0"/>
              <a:t>changed</a:t>
            </a:r>
            <a:r>
              <a:rPr lang="en-US" dirty="0"/>
              <a:t>, and none are inserted onto or removed from the queue. None of </a:t>
            </a:r>
            <a:r>
              <a:rPr lang="en-US" dirty="0" smtClean="0"/>
              <a:t>the nodes </a:t>
            </a:r>
            <a:r>
              <a:rPr lang="en-US" dirty="0"/>
              <a:t>different from u, that are not </a:t>
            </a:r>
            <a:r>
              <a:rPr lang="en-US" dirty="0" err="1"/>
              <a:t>neighbours</a:t>
            </a:r>
            <a:r>
              <a:rPr lang="en-US" dirty="0"/>
              <a:t> of u, are accessed are </a:t>
            </a:r>
            <a:r>
              <a:rPr lang="en-US" dirty="0" smtClean="0"/>
              <a:t>modified at </a:t>
            </a:r>
            <a:r>
              <a:rPr lang="en-US" dirty="0"/>
              <a:t>all.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vertex that is removed from the queue is the vertex u, at line 18, </a:t>
            </a:r>
            <a:r>
              <a:rPr lang="en-US" dirty="0" smtClean="0"/>
              <a:t>and its </a:t>
            </a:r>
            <a:r>
              <a:rPr lang="en-US" dirty="0" err="1"/>
              <a:t>colour</a:t>
            </a:r>
            <a:r>
              <a:rPr lang="en-US" dirty="0"/>
              <a:t> has been changed to black, at line 17, just before that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this can be used to establish the claims hold when the bottom of the body </a:t>
            </a:r>
            <a:r>
              <a:rPr lang="en-US" dirty="0" smtClean="0"/>
              <a:t>of the </a:t>
            </a:r>
            <a:r>
              <a:rPr lang="en-US" dirty="0"/>
              <a:t>while loop is reached as well.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loop test has no side-effects, </a:t>
            </a:r>
            <a:r>
              <a:rPr lang="en-US" dirty="0" smtClean="0"/>
              <a:t>Loop Theorem </a:t>
            </a:r>
            <a:r>
              <a:rPr lang="en-US" dirty="0"/>
              <a:t>#1 can be applied to establish that these claims are all part of a </a:t>
            </a:r>
            <a:r>
              <a:rPr lang="en-US" dirty="0" smtClean="0"/>
              <a:t>correct loop </a:t>
            </a:r>
            <a:r>
              <a:rPr lang="en-US" dirty="0"/>
              <a:t>invariant for the while loop in this algorithm.</a:t>
            </a:r>
          </a:p>
          <a:p>
            <a:r>
              <a:rPr lang="en-US" dirty="0"/>
              <a:t>Similarly (since the inner for loop’s test has no side-effects) it can be shown </a:t>
            </a:r>
            <a:r>
              <a:rPr lang="en-US" dirty="0" smtClean="0"/>
              <a:t>that this </a:t>
            </a:r>
            <a:r>
              <a:rPr lang="en-US" dirty="0"/>
              <a:t>properly holds whenever the for loop is reached, at the beginning and </a:t>
            </a:r>
            <a:r>
              <a:rPr lang="en-US" dirty="0" smtClean="0"/>
              <a:t>end of </a:t>
            </a:r>
            <a:r>
              <a:rPr lang="en-US" dirty="0"/>
              <a:t>every execution of the inner loop body, and when execution of this inner </a:t>
            </a:r>
            <a:r>
              <a:rPr lang="en-US" dirty="0" smtClean="0"/>
              <a:t>loop ends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(even though this never got defined) this would be part of a valid “</a:t>
            </a:r>
            <a:r>
              <a:rPr lang="en-US" dirty="0" smtClean="0"/>
              <a:t>loop invariant</a:t>
            </a:r>
            <a:r>
              <a:rPr lang="en-US" dirty="0"/>
              <a:t>” for the inner for loop too.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Breadth first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5780554" cy="369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(b)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neighbours</a:t>
            </a:r>
            <a:r>
              <a:rPr lang="en-US" dirty="0"/>
              <a:t> of any black vertex are either black or grey — and the </a:t>
            </a:r>
            <a:r>
              <a:rPr lang="en-US" dirty="0" err="1" smtClean="0"/>
              <a:t>neighbours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any white vertex are either grey or white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900" dirty="0" smtClean="0"/>
                  <a:t>BFS (graph G=(V, E), vertex s)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1. ....for each vertex u in V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2. ........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[u] = white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3 ........d[u] = +∞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4. ........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[u] = NIL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 smtClean="0"/>
                  <a:t>5. ....Initialize queue Q to be empty;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6. ....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[s] = grey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7. ....d[s] = 0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8. ....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(s)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21" y="2404851"/>
                <a:ext cx="2404254" cy="3511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900" dirty="0"/>
                  <a:t>9. ....while (Q is not empty)</a:t>
                </a:r>
              </a:p>
              <a:p>
                <a:pPr marL="0" indent="0">
                  <a:buNone/>
                </a:pPr>
                <a:r>
                  <a:rPr lang="en-US" sz="900" dirty="0"/>
                  <a:t>10. ........u = </a:t>
                </a:r>
                <a:r>
                  <a:rPr lang="en-US" sz="900" dirty="0" err="1"/>
                  <a:t>Q.peek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r>
                  <a:rPr lang="en-US" sz="900" dirty="0" smtClean="0"/>
                  <a:t>11</a:t>
                </a:r>
                <a:r>
                  <a:rPr lang="en-US" sz="900" dirty="0"/>
                  <a:t>. </a:t>
                </a:r>
                <a:r>
                  <a:rPr lang="en-US" sz="900" dirty="0" smtClean="0"/>
                  <a:t>........for </a:t>
                </a:r>
                <a:r>
                  <a:rPr lang="en-US" sz="900" dirty="0"/>
                  <a:t>each neighbour v of u</a:t>
                </a:r>
              </a:p>
              <a:p>
                <a:pPr marL="0" indent="0">
                  <a:buNone/>
                </a:pPr>
                <a:r>
                  <a:rPr lang="en-US" sz="900" dirty="0"/>
                  <a:t>12. </a:t>
                </a:r>
                <a:r>
                  <a:rPr lang="en-US" sz="900" dirty="0" smtClean="0"/>
                  <a:t>............if </a:t>
                </a:r>
                <a:r>
                  <a:rPr lang="en-US" sz="900" dirty="0"/>
                  <a:t>(</a:t>
                </a:r>
                <a:r>
                  <a:rPr lang="en-US" sz="900" dirty="0" err="1"/>
                  <a:t>colour</a:t>
                </a:r>
                <a:r>
                  <a:rPr lang="en-US" sz="900" dirty="0"/>
                  <a:t>[v] == white)</a:t>
                </a:r>
              </a:p>
              <a:p>
                <a:pPr marL="0" indent="0">
                  <a:buNone/>
                </a:pPr>
                <a:r>
                  <a:rPr lang="en-US" sz="900" dirty="0"/>
                  <a:t>13.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[v</a:t>
                </a:r>
                <a:r>
                  <a:rPr lang="en-US" sz="900" dirty="0"/>
                  <a:t>] = grey</a:t>
                </a:r>
              </a:p>
              <a:p>
                <a:pPr marL="0" indent="0">
                  <a:buNone/>
                </a:pPr>
                <a:r>
                  <a:rPr lang="en-US" sz="900" dirty="0"/>
                  <a:t>14. </a:t>
                </a:r>
                <a:r>
                  <a:rPr lang="en-US" sz="900" dirty="0" smtClean="0"/>
                  <a:t>................d[v</a:t>
                </a:r>
                <a:r>
                  <a:rPr lang="en-US" sz="900" dirty="0"/>
                  <a:t>] = d[u] + 1</a:t>
                </a:r>
              </a:p>
              <a:p>
                <a:pPr marL="0" indent="0">
                  <a:buNone/>
                </a:pPr>
                <a:r>
                  <a:rPr lang="en-US" sz="900" dirty="0"/>
                  <a:t>15</a:t>
                </a:r>
                <a:r>
                  <a:rPr lang="en-US" sz="900" dirty="0" smtClean="0"/>
                  <a:t>.................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 smtClean="0"/>
                  <a:t>[v</a:t>
                </a:r>
                <a:r>
                  <a:rPr lang="en-US" sz="900" dirty="0"/>
                  <a:t>] = [u]</a:t>
                </a:r>
              </a:p>
              <a:p>
                <a:pPr marL="0" indent="0">
                  <a:buNone/>
                </a:pPr>
                <a:r>
                  <a:rPr lang="en-US" sz="900" dirty="0"/>
                  <a:t>16. </a:t>
                </a:r>
                <a:r>
                  <a:rPr lang="en-US" sz="900" dirty="0" smtClean="0"/>
                  <a:t>................</a:t>
                </a:r>
                <a:r>
                  <a:rPr lang="en-US" sz="900" dirty="0" err="1" smtClean="0"/>
                  <a:t>Q.insert</a:t>
                </a:r>
                <a:r>
                  <a:rPr lang="en-US" sz="900" dirty="0" smtClean="0"/>
                  <a:t>(v</a:t>
                </a:r>
                <a:r>
                  <a:rPr lang="en-US" sz="900" dirty="0"/>
                  <a:t>)</a:t>
                </a:r>
              </a:p>
              <a:p>
                <a:pPr marL="0" indent="0">
                  <a:buNone/>
                </a:pPr>
                <a:r>
                  <a:rPr lang="en-US" sz="900" dirty="0"/>
                  <a:t>17.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colour</a:t>
                </a:r>
                <a:r>
                  <a:rPr lang="en-US" sz="900" dirty="0" smtClean="0"/>
                  <a:t>[u</a:t>
                </a:r>
                <a:r>
                  <a:rPr lang="en-US" sz="900" dirty="0"/>
                  <a:t>] = black</a:t>
                </a:r>
              </a:p>
              <a:p>
                <a:pPr marL="0" indent="0">
                  <a:buNone/>
                </a:pPr>
                <a:r>
                  <a:rPr lang="en-US" sz="900" dirty="0"/>
                  <a:t>18. </a:t>
                </a:r>
                <a:r>
                  <a:rPr lang="en-US" sz="900" dirty="0" smtClean="0"/>
                  <a:t>……..</a:t>
                </a:r>
                <a:r>
                  <a:rPr lang="en-US" sz="900" dirty="0" err="1" smtClean="0"/>
                  <a:t>Q.remove</a:t>
                </a:r>
                <a:r>
                  <a:rPr lang="en-US" sz="900" dirty="0"/>
                  <a:t>()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>19. </a:t>
                </a:r>
                <a:r>
                  <a:rPr lang="en-US" sz="900" dirty="0" smtClean="0"/>
                  <a:t>….return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900" dirty="0"/>
                  <a:t>, d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29" y="2404851"/>
                <a:ext cx="2093769" cy="351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1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3501</TotalTime>
  <Words>3653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Century Gothic</vt:lpstr>
      <vt:lpstr>Wingdings 2</vt:lpstr>
      <vt:lpstr>Quotable</vt:lpstr>
      <vt:lpstr>CPSC331 - Spring 2019  Tutorial 20</vt:lpstr>
      <vt:lpstr>Q1: Depth first search</vt:lpstr>
      <vt:lpstr>Q1: Depth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Q2: Breadth first search</vt:lpstr>
      <vt:lpstr>Q3: Breadth first search</vt:lpstr>
      <vt:lpstr>Q3: Breadth first search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325</cp:revision>
  <dcterms:created xsi:type="dcterms:W3CDTF">2019-05-12T19:34:36Z</dcterms:created>
  <dcterms:modified xsi:type="dcterms:W3CDTF">2019-06-12T18:44:56Z</dcterms:modified>
</cp:coreProperties>
</file>