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Roboto Condensed"/>
      <p:regular r:id="rId51"/>
      <p:bold r:id="rId52"/>
      <p:italic r:id="rId53"/>
      <p:boldItalic r:id="rId54"/>
    </p:embeddedFont>
    <p:embeddedFont>
      <p:font typeface="Schoolbell"/>
      <p:regular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Ubuntu Mono"/>
      <p:regular r:id="rId60"/>
      <p:bold r:id="rId61"/>
      <p:italic r:id="rId62"/>
      <p:boldItalic r:id="rId63"/>
    </p:embeddedFont>
    <p:embeddedFont>
      <p:font typeface="Oswald"/>
      <p:regular r:id="rId64"/>
      <p:bold r:id="rId65"/>
    </p:embeddedFont>
    <p:embeddedFont>
      <p:font typeface="Roboto Mono"/>
      <p:regular r:id="rId66"/>
      <p:bold r:id="rId67"/>
      <p:italic r:id="rId68"/>
      <p:boldItalic r:id="rId69"/>
    </p:embeddedFont>
    <p:embeddedFont>
      <p:font typeface="Caveat Brush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559473-8824-4FB4-808F-A978FB4EBB9B}">
  <a:tblStyle styleId="{01559473-8824-4FB4-808F-A978FB4EB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4F2DF8F-A3F7-415D-90CB-3A2E5C0F8C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CaveatBrush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Mono-italic.fntdata"/><Relationship Id="rId61" Type="http://schemas.openxmlformats.org/officeDocument/2006/relationships/font" Target="fonts/UbuntuMono-bold.fntdata"/><Relationship Id="rId20" Type="http://schemas.openxmlformats.org/officeDocument/2006/relationships/slide" Target="slides/slide15.xml"/><Relationship Id="rId64" Type="http://schemas.openxmlformats.org/officeDocument/2006/relationships/font" Target="fonts/Oswald-regular.fntdata"/><Relationship Id="rId63" Type="http://schemas.openxmlformats.org/officeDocument/2006/relationships/font" Target="fonts/UbuntuMono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65" Type="http://schemas.openxmlformats.org/officeDocument/2006/relationships/font" Target="fonts/Oswald-bold.fntdata"/><Relationship Id="rId24" Type="http://schemas.openxmlformats.org/officeDocument/2006/relationships/slide" Target="slides/slide19.xml"/><Relationship Id="rId68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bold.fntdata"/><Relationship Id="rId60" Type="http://schemas.openxmlformats.org/officeDocument/2006/relationships/font" Target="fonts/UbuntuMon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Condensed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obotoCondensed-italic.fntdata"/><Relationship Id="rId52" Type="http://schemas.openxmlformats.org/officeDocument/2006/relationships/font" Target="fonts/RobotoCondensed-bold.fntdata"/><Relationship Id="rId11" Type="http://schemas.openxmlformats.org/officeDocument/2006/relationships/slide" Target="slides/slide6.xml"/><Relationship Id="rId55" Type="http://schemas.openxmlformats.org/officeDocument/2006/relationships/font" Target="fonts/Schoolbell-regular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82da624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882da624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cfb5bc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cfb5bc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cfb5bc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fcfb5bc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fcfb5bc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fcfb5bc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fcfb5bce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fcfb5bce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fcfb5bc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fcfb5bc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fcfb5bc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fcfb5bc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82da6247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82da6247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fcfb5bc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fcfb5bc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646c00e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646c00e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fcfb5bc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fcfb5bc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fcfb5b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4fcfb5b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fcfb5bce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4fcfb5bce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fcfb5bce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fcfb5bce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fcfb5bce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fcfb5bce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fcfb5bce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fcfb5bce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cfb5bce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fcfb5bce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fcfb5bce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fcfb5bce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fcfb5bce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fcfb5bce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fcfb5bce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fcfb5bce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fcfb5bce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fcfb5bce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4fcfb5bce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4fcfb5bce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5a828893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55a828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fcfb5bce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fcfb5bce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fcfb5bce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4fcfb5bce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fcfb5bce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4fcfb5bce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4fcfb5bce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4fcfb5bce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4fcfb5bce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4fcfb5bce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fcfb5bce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4fcfb5bce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4fcfb5bce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4fcfb5bce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5646c00ef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5646c00ef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5646c00ef_8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5646c00ef_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5646c00ef_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5646c00ef_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fcfb5bc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fcfb5bc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5646c00ef_8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5646c00ef_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4c8896d1c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4c8896d1c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2da6247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2da6247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fcfb5bc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fcfb5bc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fcfb5bc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fcfb5bc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fcfb5bc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fcfb5bc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fb5bc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fb5bc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□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￮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_1">
  <p:cSld name="CAPTION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4436956" y="4875609"/>
            <a:ext cx="279000" cy="214500"/>
          </a:xfrm>
          <a:prstGeom prst="rect">
            <a:avLst/>
          </a:prstGeom>
          <a:gradFill>
            <a:gsLst>
              <a:gs pos="0">
                <a:srgbClr val="FEEAD4"/>
              </a:gs>
              <a:gs pos="100000">
                <a:srgbClr val="FEE8D2"/>
              </a:gs>
            </a:gsLst>
            <a:lin ang="5400012" scaled="0"/>
          </a:gradFill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://marc.retronik.fr/motorola/68K/68000/Memory_Management_Units_for_68000_Architectures_%5BBYTE_1986_9p%5D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2619350" y="1369831"/>
            <a:ext cx="3769950" cy="2795925"/>
          </a:xfrm>
          <a:custGeom>
            <a:rect b="b" l="l" r="r" t="t"/>
            <a:pathLst>
              <a:path extrusionOk="0" h="111837" w="150798">
                <a:moveTo>
                  <a:pt x="0" y="111025"/>
                </a:moveTo>
                <a:cubicBezTo>
                  <a:pt x="3881" y="110754"/>
                  <a:pt x="15883" y="110213"/>
                  <a:pt x="23283" y="109401"/>
                </a:cubicBezTo>
                <a:cubicBezTo>
                  <a:pt x="30683" y="108589"/>
                  <a:pt x="38218" y="108138"/>
                  <a:pt x="44400" y="106152"/>
                </a:cubicBezTo>
                <a:cubicBezTo>
                  <a:pt x="50582" y="104167"/>
                  <a:pt x="55411" y="101594"/>
                  <a:pt x="60374" y="97488"/>
                </a:cubicBezTo>
                <a:cubicBezTo>
                  <a:pt x="65337" y="93382"/>
                  <a:pt x="69397" y="89142"/>
                  <a:pt x="74180" y="81516"/>
                </a:cubicBezTo>
                <a:cubicBezTo>
                  <a:pt x="78963" y="73891"/>
                  <a:pt x="85011" y="59947"/>
                  <a:pt x="89072" y="51735"/>
                </a:cubicBezTo>
                <a:cubicBezTo>
                  <a:pt x="93133" y="43523"/>
                  <a:pt x="95614" y="38198"/>
                  <a:pt x="98547" y="32242"/>
                </a:cubicBezTo>
                <a:cubicBezTo>
                  <a:pt x="101480" y="26286"/>
                  <a:pt x="104142" y="20647"/>
                  <a:pt x="106669" y="15999"/>
                </a:cubicBezTo>
                <a:cubicBezTo>
                  <a:pt x="109196" y="11351"/>
                  <a:pt x="111001" y="7018"/>
                  <a:pt x="113708" y="4356"/>
                </a:cubicBezTo>
                <a:cubicBezTo>
                  <a:pt x="116415" y="1694"/>
                  <a:pt x="120161" y="-246"/>
                  <a:pt x="122913" y="25"/>
                </a:cubicBezTo>
                <a:cubicBezTo>
                  <a:pt x="125666" y="296"/>
                  <a:pt x="127741" y="-923"/>
                  <a:pt x="130223" y="5981"/>
                </a:cubicBezTo>
                <a:cubicBezTo>
                  <a:pt x="132705" y="12885"/>
                  <a:pt x="135863" y="29941"/>
                  <a:pt x="137803" y="41447"/>
                </a:cubicBezTo>
                <a:cubicBezTo>
                  <a:pt x="139743" y="52953"/>
                  <a:pt x="140510" y="65045"/>
                  <a:pt x="141864" y="75017"/>
                </a:cubicBezTo>
                <a:cubicBezTo>
                  <a:pt x="143218" y="84989"/>
                  <a:pt x="144436" y="95142"/>
                  <a:pt x="145925" y="101279"/>
                </a:cubicBezTo>
                <a:cubicBezTo>
                  <a:pt x="147414" y="107416"/>
                  <a:pt x="149986" y="110077"/>
                  <a:pt x="150798" y="111837"/>
                </a:cubicBezTo>
              </a:path>
            </a:pathLst>
          </a:custGeom>
          <a:solidFill>
            <a:srgbClr val="C9DAF8"/>
          </a:solidFill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9" name="Google Shape;39;p10"/>
          <p:cNvCxnSpPr/>
          <p:nvPr/>
        </p:nvCxnSpPr>
        <p:spPr>
          <a:xfrm>
            <a:off x="1387525" y="4152238"/>
            <a:ext cx="67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Google Shape;40;p10"/>
          <p:cNvCxnSpPr/>
          <p:nvPr/>
        </p:nvCxnSpPr>
        <p:spPr>
          <a:xfrm rot="10800000">
            <a:off x="1387525" y="734154"/>
            <a:ext cx="0" cy="34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" name="Google Shape;41;p10"/>
          <p:cNvSpPr txBox="1"/>
          <p:nvPr/>
        </p:nvSpPr>
        <p:spPr>
          <a:xfrm rot="-5400000">
            <a:off x="463475" y="1096238"/>
            <a:ext cx="1380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veat Brush"/>
                <a:ea typeface="Caveat Brush"/>
                <a:cs typeface="Caveat Brush"/>
                <a:sym typeface="Caveat Brush"/>
              </a:rPr>
              <a:t>student's effort</a:t>
            </a:r>
            <a:endParaRPr i="1"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42" name="Google Shape;42;p10"/>
          <p:cNvCxnSpPr/>
          <p:nvPr/>
        </p:nvCxnSpPr>
        <p:spPr>
          <a:xfrm rot="10800000">
            <a:off x="2226800" y="734063"/>
            <a:ext cx="0" cy="3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" name="Google Shape;43;p10"/>
          <p:cNvCxnSpPr/>
          <p:nvPr/>
        </p:nvCxnSpPr>
        <p:spPr>
          <a:xfrm rot="10800000">
            <a:off x="5917500" y="734063"/>
            <a:ext cx="0" cy="3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" name="Google Shape;44;p10"/>
          <p:cNvSpPr txBox="1"/>
          <p:nvPr/>
        </p:nvSpPr>
        <p:spPr>
          <a:xfrm>
            <a:off x="7529700" y="4101413"/>
            <a:ext cx="59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veat Brush"/>
                <a:ea typeface="Caveat Brush"/>
                <a:cs typeface="Caveat Brush"/>
                <a:sym typeface="Caveat Brush"/>
              </a:rPr>
              <a:t>time</a:t>
            </a:r>
            <a:endParaRPr i="1"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2226800" y="4152238"/>
            <a:ext cx="1357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veat Brush"/>
                <a:ea typeface="Caveat Brush"/>
                <a:cs typeface="Caveat Brush"/>
                <a:sym typeface="Caveat Brush"/>
              </a:rPr>
              <a:t>assignment released</a:t>
            </a:r>
            <a:endParaRPr i="1"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5917500" y="4152238"/>
            <a:ext cx="1141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aveat Brush"/>
                <a:ea typeface="Caveat Brush"/>
                <a:cs typeface="Caveat Brush"/>
                <a:sym typeface="Caveat Brush"/>
              </a:rPr>
              <a:t>assignment </a:t>
            </a:r>
            <a:r>
              <a:rPr i="1" lang="en-GB">
                <a:latin typeface="Caveat Brush"/>
                <a:ea typeface="Caveat Brush"/>
                <a:cs typeface="Caveat Brush"/>
                <a:sym typeface="Caveat Brush"/>
              </a:rPr>
              <a:t>due date</a:t>
            </a:r>
            <a:endParaRPr i="1"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190800" y="680400"/>
            <a:ext cx="5040000" cy="44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can add an extra pair of registers to CPU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these can define the allowed range of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base register</a:t>
            </a:r>
            <a:r>
              <a:rPr lang="en-GB"/>
              <a:t> = starting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limit register</a:t>
            </a:r>
            <a:r>
              <a:rPr lang="en-GB"/>
              <a:t> = size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base and limit registers can be</a:t>
            </a:r>
            <a:br>
              <a:rPr lang="en-GB"/>
            </a:br>
            <a:r>
              <a:rPr lang="en-GB"/>
              <a:t>modified only in kernel mode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CPU checks every memory access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generated by a process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tries to access invalid address</a:t>
            </a:r>
            <a:br>
              <a:rPr lang="en-GB"/>
            </a:br>
            <a:r>
              <a:rPr lang="en-GB"/>
              <a:t>CPU generates SW interrupt ⟶ trapped by kernel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base &amp; limit registers stored in PCB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5992450" y="1124175"/>
            <a:ext cx="1214400" cy="64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kernel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992450" y="1773675"/>
            <a:ext cx="12144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process 1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992450" y="2423175"/>
            <a:ext cx="1214400" cy="649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process 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992450" y="3072675"/>
            <a:ext cx="1214400" cy="64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992450" y="3722175"/>
            <a:ext cx="12144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process 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140700" y="1124175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0: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140700" y="1773675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30020: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140700" y="2423400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50000: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140700" y="3073013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93050: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140700" y="3722688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128442: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140700" y="4372375"/>
            <a:ext cx="804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262144: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597925" y="2253825"/>
            <a:ext cx="109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base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=50000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597925" y="2903425"/>
            <a:ext cx="1092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limit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=43050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0" name="Google Shape;170;p19"/>
          <p:cNvCxnSpPr>
            <a:stCxn id="168" idx="1"/>
          </p:cNvCxnSpPr>
          <p:nvPr/>
        </p:nvCxnSpPr>
        <p:spPr>
          <a:xfrm rot="10800000">
            <a:off x="7193825" y="24233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>
            <a:stCxn id="169" idx="1"/>
          </p:cNvCxnSpPr>
          <p:nvPr/>
        </p:nvCxnSpPr>
        <p:spPr>
          <a:xfrm rot="10800000">
            <a:off x="7222025" y="3072925"/>
            <a:ext cx="3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888400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≥</a:t>
            </a:r>
            <a:endParaRPr sz="1800"/>
          </a:p>
        </p:txBody>
      </p:sp>
      <p:sp>
        <p:nvSpPr>
          <p:cNvPr id="178" name="Google Shape;178;p20"/>
          <p:cNvSpPr/>
          <p:nvPr/>
        </p:nvSpPr>
        <p:spPr>
          <a:xfrm>
            <a:off x="4906975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&lt;</a:t>
            </a:r>
            <a:endParaRPr sz="1800"/>
          </a:p>
        </p:txBody>
      </p:sp>
      <p:cxnSp>
        <p:nvCxnSpPr>
          <p:cNvPr id="179" name="Google Shape;179;p20"/>
          <p:cNvCxnSpPr>
            <a:stCxn id="177" idx="3"/>
            <a:endCxn id="178" idx="1"/>
          </p:cNvCxnSpPr>
          <p:nvPr/>
        </p:nvCxnSpPr>
        <p:spPr>
          <a:xfrm>
            <a:off x="4001225" y="2756150"/>
            <a:ext cx="9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/>
          <p:nvPr/>
        </p:nvSpPr>
        <p:spPr>
          <a:xfrm>
            <a:off x="6770400" y="1397450"/>
            <a:ext cx="1190400" cy="2717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181" name="Google Shape;181;p20"/>
          <p:cNvCxnSpPr>
            <a:stCxn id="178" idx="3"/>
            <a:endCxn id="180" idx="1"/>
          </p:cNvCxnSpPr>
          <p:nvPr/>
        </p:nvCxnSpPr>
        <p:spPr>
          <a:xfrm>
            <a:off x="6019800" y="2756150"/>
            <a:ext cx="75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>
            <a:stCxn id="177" idx="2"/>
          </p:cNvCxnSpPr>
          <p:nvPr/>
        </p:nvCxnSpPr>
        <p:spPr>
          <a:xfrm flipH="1">
            <a:off x="3440613" y="3131400"/>
            <a:ext cx="42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78" idx="2"/>
          </p:cNvCxnSpPr>
          <p:nvPr/>
        </p:nvCxnSpPr>
        <p:spPr>
          <a:xfrm>
            <a:off x="5463388" y="3131400"/>
            <a:ext cx="12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0"/>
          <p:cNvSpPr txBox="1"/>
          <p:nvPr/>
        </p:nvSpPr>
        <p:spPr>
          <a:xfrm>
            <a:off x="425425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609600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526625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588350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991963" y="1354350"/>
            <a:ext cx="9057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4840150" y="1354350"/>
            <a:ext cx="12594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+ limit</a:t>
            </a:r>
            <a:endParaRPr/>
          </a:p>
        </p:txBody>
      </p:sp>
      <p:cxnSp>
        <p:nvCxnSpPr>
          <p:cNvPr id="190" name="Google Shape;190;p20"/>
          <p:cNvCxnSpPr>
            <a:stCxn id="188" idx="2"/>
            <a:endCxn id="177" idx="0"/>
          </p:cNvCxnSpPr>
          <p:nvPr/>
        </p:nvCxnSpPr>
        <p:spPr>
          <a:xfrm>
            <a:off x="3444813" y="1828950"/>
            <a:ext cx="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0"/>
          <p:cNvCxnSpPr>
            <a:stCxn id="189" idx="2"/>
            <a:endCxn id="178" idx="0"/>
          </p:cNvCxnSpPr>
          <p:nvPr/>
        </p:nvCxnSpPr>
        <p:spPr>
          <a:xfrm flipH="1">
            <a:off x="5463250" y="1828950"/>
            <a:ext cx="66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0"/>
          <p:cNvSpPr/>
          <p:nvPr/>
        </p:nvSpPr>
        <p:spPr>
          <a:xfrm>
            <a:off x="783613" y="2518850"/>
            <a:ext cx="9057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cxnSp>
        <p:nvCxnSpPr>
          <p:cNvPr id="193" name="Google Shape;193;p20"/>
          <p:cNvCxnSpPr>
            <a:stCxn id="192" idx="3"/>
            <a:endCxn id="177" idx="1"/>
          </p:cNvCxnSpPr>
          <p:nvPr/>
        </p:nvCxnSpPr>
        <p:spPr>
          <a:xfrm>
            <a:off x="1689313" y="2756150"/>
            <a:ext cx="1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1939725" y="2400350"/>
            <a:ext cx="905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3086600" y="4054400"/>
            <a:ext cx="2846700" cy="4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trap to OS ― </a:t>
            </a:r>
            <a:r>
              <a:rPr lang="en-GB"/>
              <a:t>addressing</a:t>
            </a:r>
            <a:r>
              <a:rPr lang="en-GB"/>
              <a:t> error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binding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90800" y="720925"/>
            <a:ext cx="42507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address </a:t>
            </a:r>
            <a:r>
              <a:rPr lang="en-GB">
                <a:solidFill>
                  <a:schemeClr val="dk1"/>
                </a:solidFill>
              </a:rPr>
              <a:t>binding is the process of mapping/converting addresses of a program from one space to another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mainly used to solve the problem "how to write a program if it's final destination is not known"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happen at compile time, at load time, or at run time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892613" y="739525"/>
            <a:ext cx="17964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5999025" y="31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20</a:t>
                      </a:r>
                      <a:endParaRPr b="1">
                        <a:solidFill>
                          <a:srgbClr val="CC0000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5968625" y="11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6128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8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1"/>
          <p:cNvSpPr txBox="1"/>
          <p:nvPr/>
        </p:nvSpPr>
        <p:spPr>
          <a:xfrm rot="5400000">
            <a:off x="6831963" y="27056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206" name="Google Shape;206;p21"/>
          <p:cNvSpPr/>
          <p:nvPr/>
        </p:nvSpPr>
        <p:spPr>
          <a:xfrm flipH="1" rot="10800000">
            <a:off x="7147363" y="1737763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07" name="Google Shape;207;p21"/>
          <p:cNvSpPr/>
          <p:nvPr/>
        </p:nvSpPr>
        <p:spPr>
          <a:xfrm>
            <a:off x="7370713" y="2455200"/>
            <a:ext cx="717455" cy="1597325"/>
          </a:xfrm>
          <a:custGeom>
            <a:rect b="b" l="l" r="r" t="t"/>
            <a:pathLst>
              <a:path extrusionOk="0" h="63893" w="38031">
                <a:moveTo>
                  <a:pt x="0" y="63893"/>
                </a:moveTo>
                <a:lnTo>
                  <a:pt x="38031" y="63082"/>
                </a:lnTo>
                <a:lnTo>
                  <a:pt x="38031" y="0"/>
                </a:lnTo>
                <a:lnTo>
                  <a:pt x="10017" y="54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of instructions and data to memory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90800" y="720925"/>
            <a:ext cx="60333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</a:t>
            </a:r>
            <a:r>
              <a:rPr lang="en-GB">
                <a:solidFill>
                  <a:schemeClr val="accent6"/>
                </a:solidFill>
              </a:rPr>
              <a:t>compile time</a:t>
            </a:r>
            <a:r>
              <a:rPr lang="en-GB"/>
              <a:t> / </a:t>
            </a:r>
            <a:r>
              <a:rPr lang="en-GB">
                <a:solidFill>
                  <a:schemeClr val="accent6"/>
                </a:solidFill>
              </a:rPr>
              <a:t>link time</a:t>
            </a:r>
            <a:r>
              <a:rPr lang="en-GB"/>
              <a:t> - slowest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</a:t>
            </a:r>
            <a:r>
              <a:rPr lang="en-GB">
                <a:solidFill>
                  <a:schemeClr val="dk1"/>
                </a:solidFill>
              </a:rPr>
              <a:t>physical </a:t>
            </a:r>
            <a:r>
              <a:rPr lang="en-GB"/>
              <a:t>location is known a priori, </a:t>
            </a:r>
            <a:r>
              <a:rPr lang="en-GB">
                <a:solidFill>
                  <a:schemeClr val="accent5"/>
                </a:solidFill>
              </a:rPr>
              <a:t>absolute code</a:t>
            </a:r>
            <a:r>
              <a:rPr lang="en-GB"/>
              <a:t> can be generated and stored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must recompile code if physical location changes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 useful for multiprocessing systems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</a:t>
            </a:r>
            <a:r>
              <a:rPr lang="en-GB">
                <a:solidFill>
                  <a:schemeClr val="accent6"/>
                </a:solidFill>
              </a:rPr>
              <a:t>load time</a:t>
            </a:r>
            <a:r>
              <a:rPr lang="en-GB"/>
              <a:t> - much faster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compiler/linker outputs </a:t>
            </a:r>
            <a:r>
              <a:rPr lang="en-GB">
                <a:solidFill>
                  <a:schemeClr val="accent5"/>
                </a:solidFill>
              </a:rPr>
              <a:t>relocatable code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binding is done by </a:t>
            </a:r>
            <a:r>
              <a:rPr lang="en-GB">
                <a:solidFill>
                  <a:schemeClr val="accent5"/>
                </a:solidFill>
              </a:rPr>
              <a:t>loader </a:t>
            </a:r>
            <a:r>
              <a:rPr lang="en-GB"/>
              <a:t>before program starts executing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include position independent code (PIC) in this </a:t>
            </a:r>
            <a:r>
              <a:rPr lang="en-GB"/>
              <a:t>category,</a:t>
            </a:r>
            <a:br>
              <a:rPr lang="en-GB"/>
            </a:br>
            <a:r>
              <a:rPr lang="en-GB"/>
              <a:t>but it could be HW assisted via special register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</a:t>
            </a:r>
            <a:r>
              <a:rPr lang="en-GB">
                <a:solidFill>
                  <a:schemeClr val="accent6"/>
                </a:solidFill>
              </a:rPr>
              <a:t>run time</a:t>
            </a:r>
            <a:r>
              <a:rPr lang="en-GB"/>
              <a:t> - fastest (with HW support)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process can be moved during its execution, </a:t>
            </a:r>
            <a:r>
              <a:rPr lang="en-GB">
                <a:solidFill>
                  <a:schemeClr val="dk1"/>
                </a:solidFill>
              </a:rPr>
              <a:t>binding is done at run-time, dynamically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most flexible, but need hardware support for address maps (e.g., </a:t>
            </a:r>
            <a:r>
              <a:rPr lang="en-GB">
                <a:solidFill>
                  <a:schemeClr val="accent5"/>
                </a:solidFill>
              </a:rPr>
              <a:t>memory management unit</a:t>
            </a:r>
            <a:r>
              <a:rPr lang="en-GB"/>
              <a:t>)</a:t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00" y="720925"/>
            <a:ext cx="2222692" cy="4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&amp; physical addresses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can achieve </a:t>
            </a:r>
            <a:r>
              <a:rPr lang="en-GB"/>
              <a:t>execution-time address-binding and memory-protection by 'virtualizing memory'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gives each process a </a:t>
            </a:r>
            <a:r>
              <a:rPr lang="en-GB">
                <a:solidFill>
                  <a:schemeClr val="accent6"/>
                </a:solidFill>
              </a:rPr>
              <a:t>logical address space</a:t>
            </a:r>
            <a:r>
              <a:rPr lang="en-GB"/>
              <a:t> (aka </a:t>
            </a:r>
            <a:r>
              <a:rPr lang="en-GB">
                <a:solidFill>
                  <a:schemeClr val="accent6"/>
                </a:solidFill>
              </a:rPr>
              <a:t>virtual address space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it is a contiguous space </a:t>
            </a: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[0 … max]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 process executes, </a:t>
            </a:r>
            <a:r>
              <a:rPr lang="en-GB"/>
              <a:t>addresses generated by the CPU are </a:t>
            </a:r>
            <a:r>
              <a:rPr lang="en-GB">
                <a:solidFill>
                  <a:schemeClr val="accent6"/>
                </a:solidFill>
              </a:rPr>
              <a:t>logical addresses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logical address does not fall into the logical address space range → violation (trap)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accent6"/>
                </a:solidFill>
              </a:rPr>
              <a:t>physical address</a:t>
            </a:r>
            <a:r>
              <a:rPr lang="en-GB"/>
              <a:t> - a real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addresses are mapped to physical addresses before reaching memory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via hardware device called </a:t>
            </a:r>
            <a:r>
              <a:rPr lang="en-GB">
                <a:solidFill>
                  <a:schemeClr val="accent6"/>
                </a:solidFill>
              </a:rPr>
              <a:t>memory management unit</a:t>
            </a:r>
            <a:r>
              <a:rPr lang="en-GB">
                <a:solidFill>
                  <a:schemeClr val="dk1"/>
                </a:solidFill>
              </a:rPr>
              <a:t> (</a:t>
            </a:r>
            <a:r>
              <a:rPr lang="en-GB">
                <a:solidFill>
                  <a:schemeClr val="accent6"/>
                </a:solidFill>
              </a:rPr>
              <a:t>MMU</a:t>
            </a:r>
            <a:r>
              <a:rPr lang="en-GB">
                <a:solidFill>
                  <a:schemeClr val="dk1"/>
                </a:solidFill>
              </a:rPr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physical address space</a:t>
            </a:r>
            <a:r>
              <a:rPr lang="en-GB"/>
              <a:t> of a process is the subset of RAM allocated to a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physical</a:t>
            </a:r>
            <a:r>
              <a:rPr lang="en-GB"/>
              <a:t> address space does not need to be contiguous (depending on MMU type)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400" y="117025"/>
            <a:ext cx="3315591" cy="48387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4"/>
          <p:cNvSpPr txBox="1"/>
          <p:nvPr/>
        </p:nvSpPr>
        <p:spPr>
          <a:xfrm>
            <a:off x="653100" y="4674325"/>
            <a:ext cx="3000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http://marc.retronik.fr/motorola/68K/68000/Memory_Management_Units_for_68000_Architectures_[BYTE_1986_9p].pdf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27412" l="32328" r="33605" t="37153"/>
          <a:stretch/>
        </p:blipFill>
        <p:spPr>
          <a:xfrm>
            <a:off x="741450" y="255800"/>
            <a:ext cx="2823300" cy="4298700"/>
          </a:xfrm>
          <a:prstGeom prst="roundRect">
            <a:avLst>
              <a:gd fmla="val 8502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1215" l="75475" r="0" t="96574"/>
          <a:stretch/>
        </p:blipFill>
        <p:spPr>
          <a:xfrm>
            <a:off x="6157175" y="4646075"/>
            <a:ext cx="2316000" cy="380400"/>
          </a:xfrm>
          <a:prstGeom prst="roundRect">
            <a:avLst>
              <a:gd fmla="val 8502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767750" y="3243525"/>
            <a:ext cx="4304700" cy="12507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Memory-Management Unit (MMU)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90800" y="1115175"/>
            <a:ext cx="85152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MMU is a hardware device that maps virtual/logical addresses to physical addresses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needs to be super fast, so it is often part of the CPU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many possible implementations (in theory)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as CPU executes instructions, it sees logical addresses, it never sees real physical addresses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execution-time binding occurs automatically whenever memory reference is made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91112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3805950" y="3521625"/>
            <a:ext cx="1072500" cy="768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70077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239" name="Google Shape;239;p25"/>
          <p:cNvCxnSpPr>
            <a:stCxn id="236" idx="3"/>
            <a:endCxn id="237" idx="1"/>
          </p:cNvCxnSpPr>
          <p:nvPr/>
        </p:nvCxnSpPr>
        <p:spPr>
          <a:xfrm>
            <a:off x="1983625" y="3906075"/>
            <a:ext cx="18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>
            <a:stCxn id="237" idx="3"/>
            <a:endCxn id="238" idx="1"/>
          </p:cNvCxnSpPr>
          <p:nvPr/>
        </p:nvCxnSpPr>
        <p:spPr>
          <a:xfrm>
            <a:off x="4878450" y="3906075"/>
            <a:ext cx="18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5"/>
          <p:cNvSpPr txBox="1"/>
          <p:nvPr/>
        </p:nvSpPr>
        <p:spPr>
          <a:xfrm>
            <a:off x="2280975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address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5208063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26" y="2008675"/>
            <a:ext cx="4220275" cy="30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simple MMU implementation: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 space starts at 0,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ie. programs are written/compiled assuming they start at address 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CPU has a </a:t>
            </a:r>
            <a:r>
              <a:rPr lang="en-GB">
                <a:solidFill>
                  <a:schemeClr val="accent6"/>
                </a:solidFill>
              </a:rPr>
              <a:t>relocation register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value in the relocation register is added to every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address generated by a CPU at the time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it is sent to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but no memory protection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</a:t>
            </a:r>
            <a:r>
              <a:rPr lang="en-GB"/>
              <a:t>Relocation Registers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combining relocation register and limit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relocation (base) register</a:t>
            </a:r>
            <a:r>
              <a:rPr lang="en-GB"/>
              <a:t> = smallest allowed physical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limit register</a:t>
            </a:r>
            <a:r>
              <a:rPr lang="en-GB"/>
              <a:t> = the size of the chunk of physical memory a process is allowed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achieves execution-time binding as well as memory protection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Relocation and Limit Registers</a:t>
            </a:r>
            <a:endParaRPr/>
          </a:p>
        </p:txBody>
      </p:sp>
      <p:grpSp>
        <p:nvGrpSpPr>
          <p:cNvPr id="256" name="Google Shape;256;p27"/>
          <p:cNvGrpSpPr/>
          <p:nvPr/>
        </p:nvGrpSpPr>
        <p:grpSpPr>
          <a:xfrm>
            <a:off x="605302" y="2285970"/>
            <a:ext cx="7526709" cy="2816956"/>
            <a:chOff x="555013" y="1354350"/>
            <a:chExt cx="7786788" cy="3135525"/>
          </a:xfrm>
        </p:grpSpPr>
        <p:sp>
          <p:nvSpPr>
            <p:cNvPr id="257" name="Google Shape;257;p27"/>
            <p:cNvSpPr/>
            <p:nvPr/>
          </p:nvSpPr>
          <p:spPr>
            <a:xfrm>
              <a:off x="2659800" y="2380900"/>
              <a:ext cx="1112825" cy="750500"/>
            </a:xfrm>
            <a:prstGeom prst="flowChartDecision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&lt;</a:t>
              </a:r>
              <a:endParaRPr sz="1800"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835463" y="2380850"/>
              <a:ext cx="798600" cy="7506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+</a:t>
              </a:r>
              <a:endParaRPr sz="1800"/>
            </a:p>
          </p:txBody>
        </p:sp>
        <p:cxnSp>
          <p:nvCxnSpPr>
            <p:cNvPr id="259" name="Google Shape;259;p27"/>
            <p:cNvCxnSpPr>
              <a:stCxn id="257" idx="3"/>
              <a:endCxn id="258" idx="2"/>
            </p:cNvCxnSpPr>
            <p:nvPr/>
          </p:nvCxnSpPr>
          <p:spPr>
            <a:xfrm>
              <a:off x="3772625" y="2756150"/>
              <a:ext cx="106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27"/>
            <p:cNvSpPr/>
            <p:nvPr/>
          </p:nvSpPr>
          <p:spPr>
            <a:xfrm>
              <a:off x="7151400" y="1397450"/>
              <a:ext cx="1190400" cy="271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memory</a:t>
              </a:r>
              <a:endParaRPr sz="1200"/>
            </a:p>
          </p:txBody>
        </p:sp>
        <p:cxnSp>
          <p:nvCxnSpPr>
            <p:cNvPr id="261" name="Google Shape;261;p27"/>
            <p:cNvCxnSpPr>
              <a:stCxn id="258" idx="6"/>
              <a:endCxn id="260" idx="1"/>
            </p:cNvCxnSpPr>
            <p:nvPr/>
          </p:nvCxnSpPr>
          <p:spPr>
            <a:xfrm>
              <a:off x="5634063" y="2756150"/>
              <a:ext cx="151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27"/>
            <p:cNvCxnSpPr>
              <a:stCxn id="257" idx="2"/>
            </p:cNvCxnSpPr>
            <p:nvPr/>
          </p:nvCxnSpPr>
          <p:spPr>
            <a:xfrm flipH="1">
              <a:off x="3212013" y="3131400"/>
              <a:ext cx="4200" cy="7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3" name="Google Shape;263;p27"/>
            <p:cNvSpPr txBox="1"/>
            <p:nvPr/>
          </p:nvSpPr>
          <p:spPr>
            <a:xfrm>
              <a:off x="3949450" y="2432650"/>
              <a:ext cx="4746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yes</a:t>
              </a:r>
              <a:endParaRPr sz="1200"/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5936520" y="2432650"/>
              <a:ext cx="11127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physical</a:t>
              </a:r>
              <a:br>
                <a:rPr lang="en-GB" sz="1200"/>
              </a:br>
              <a:r>
                <a:rPr lang="en-GB" sz="1200"/>
                <a:t>address</a:t>
              </a:r>
              <a:endParaRPr sz="1200"/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3298025" y="3243525"/>
              <a:ext cx="4746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no</a:t>
              </a:r>
              <a:endParaRPr sz="1200"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763363" y="1354350"/>
              <a:ext cx="905700" cy="47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limit</a:t>
              </a:r>
              <a:br>
                <a:rPr lang="en-GB" sz="1200"/>
              </a:br>
              <a:r>
                <a:rPr lang="en-GB" sz="1200"/>
                <a:t>register</a:t>
              </a:r>
              <a:endParaRPr sz="1200"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611550" y="1354350"/>
              <a:ext cx="1259400" cy="47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base + logical</a:t>
              </a:r>
              <a:endParaRPr sz="1200"/>
            </a:p>
          </p:txBody>
        </p:sp>
        <p:cxnSp>
          <p:nvCxnSpPr>
            <p:cNvPr id="268" name="Google Shape;268;p27"/>
            <p:cNvCxnSpPr>
              <a:stCxn id="266" idx="2"/>
              <a:endCxn id="257" idx="0"/>
            </p:cNvCxnSpPr>
            <p:nvPr/>
          </p:nvCxnSpPr>
          <p:spPr>
            <a:xfrm>
              <a:off x="3216213" y="1828950"/>
              <a:ext cx="0" cy="55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7"/>
            <p:cNvCxnSpPr>
              <a:stCxn id="267" idx="2"/>
              <a:endCxn id="258" idx="0"/>
            </p:cNvCxnSpPr>
            <p:nvPr/>
          </p:nvCxnSpPr>
          <p:spPr>
            <a:xfrm flipH="1">
              <a:off x="5234650" y="1828950"/>
              <a:ext cx="6600" cy="55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27"/>
            <p:cNvSpPr/>
            <p:nvPr/>
          </p:nvSpPr>
          <p:spPr>
            <a:xfrm>
              <a:off x="555013" y="2518850"/>
              <a:ext cx="905700" cy="47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CPU</a:t>
              </a:r>
              <a:endParaRPr sz="1200"/>
            </a:p>
          </p:txBody>
        </p:sp>
        <p:cxnSp>
          <p:nvCxnSpPr>
            <p:cNvPr id="271" name="Google Shape;271;p27"/>
            <p:cNvCxnSpPr>
              <a:stCxn id="270" idx="3"/>
              <a:endCxn id="257" idx="1"/>
            </p:cNvCxnSpPr>
            <p:nvPr/>
          </p:nvCxnSpPr>
          <p:spPr>
            <a:xfrm>
              <a:off x="1460713" y="2756150"/>
              <a:ext cx="119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2" name="Google Shape;272;p27"/>
            <p:cNvSpPr txBox="1"/>
            <p:nvPr/>
          </p:nvSpPr>
          <p:spPr>
            <a:xfrm>
              <a:off x="1699947" y="2448604"/>
              <a:ext cx="9057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logical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address</a:t>
              </a:r>
              <a:endParaRPr sz="1200"/>
            </a:p>
          </p:txBody>
        </p:sp>
        <p:sp>
          <p:nvSpPr>
            <p:cNvPr id="273" name="Google Shape;273;p27"/>
            <p:cNvSpPr txBox="1"/>
            <p:nvPr/>
          </p:nvSpPr>
          <p:spPr>
            <a:xfrm>
              <a:off x="1792875" y="4015275"/>
              <a:ext cx="2846700" cy="47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trap to OS ― addressing error</a:t>
              </a:r>
              <a:endParaRPr sz="12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Support for Relocation and Limit Registers</a:t>
            </a:r>
            <a:endParaRPr/>
          </a:p>
        </p:txBody>
      </p:sp>
      <p:graphicFrame>
        <p:nvGraphicFramePr>
          <p:cNvPr id="279" name="Google Shape;279;p28"/>
          <p:cNvGraphicFramePr/>
          <p:nvPr/>
        </p:nvGraphicFramePr>
        <p:xfrm>
          <a:off x="1993188" y="104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8</a:t>
                      </a:r>
                      <a:endParaRPr b="1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8"/>
          <p:cNvGraphicFramePr/>
          <p:nvPr/>
        </p:nvGraphicFramePr>
        <p:xfrm>
          <a:off x="539688" y="10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20</a:t>
                      </a:r>
                      <a:endParaRPr b="1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8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28"/>
          <p:cNvGraphicFramePr/>
          <p:nvPr/>
        </p:nvGraphicFramePr>
        <p:xfrm>
          <a:off x="6219163" y="29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20</a:t>
                      </a:r>
                      <a:endParaRPr b="1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28"/>
          <p:cNvGraphicFramePr/>
          <p:nvPr/>
        </p:nvGraphicFramePr>
        <p:xfrm>
          <a:off x="6439138" y="8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62450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8</a:t>
                      </a:r>
                      <a:endParaRPr b="1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28"/>
          <p:cNvSpPr txBox="1"/>
          <p:nvPr/>
        </p:nvSpPr>
        <p:spPr>
          <a:xfrm rot="5400000">
            <a:off x="7052100" y="25346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285" name="Google Shape;285;p28"/>
          <p:cNvSpPr/>
          <p:nvPr/>
        </p:nvSpPr>
        <p:spPr>
          <a:xfrm>
            <a:off x="4428225" y="3610150"/>
            <a:ext cx="1233600" cy="28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4324150" y="3320350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87" name="Google Shape;287;p28"/>
          <p:cNvCxnSpPr>
            <a:stCxn id="285" idx="3"/>
          </p:cNvCxnSpPr>
          <p:nvPr/>
        </p:nvCxnSpPr>
        <p:spPr>
          <a:xfrm flipH="1" rot="10800000">
            <a:off x="5661825" y="3077650"/>
            <a:ext cx="5358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8"/>
          <p:cNvSpPr/>
          <p:nvPr/>
        </p:nvSpPr>
        <p:spPr>
          <a:xfrm>
            <a:off x="4428225" y="1818725"/>
            <a:ext cx="1233600" cy="28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4324150" y="1528925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90" name="Google Shape;290;p28"/>
          <p:cNvCxnSpPr>
            <a:stCxn id="288" idx="3"/>
          </p:cNvCxnSpPr>
          <p:nvPr/>
        </p:nvCxnSpPr>
        <p:spPr>
          <a:xfrm flipH="1" rot="10800000">
            <a:off x="5661825" y="1042025"/>
            <a:ext cx="8145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8"/>
          <p:cNvSpPr/>
          <p:nvPr/>
        </p:nvSpPr>
        <p:spPr>
          <a:xfrm>
            <a:off x="4428225" y="4725888"/>
            <a:ext cx="1233600" cy="28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64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4324150" y="443608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</a:t>
            </a:r>
            <a:r>
              <a:rPr lang="en-GB" sz="1200"/>
              <a:t>:</a:t>
            </a:r>
            <a:endParaRPr sz="1200"/>
          </a:p>
        </p:txBody>
      </p:sp>
      <p:sp>
        <p:nvSpPr>
          <p:cNvPr id="293" name="Google Shape;293;p28"/>
          <p:cNvSpPr/>
          <p:nvPr/>
        </p:nvSpPr>
        <p:spPr>
          <a:xfrm>
            <a:off x="4456100" y="2558238"/>
            <a:ext cx="1233600" cy="28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512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4352025" y="226843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register:</a:t>
            </a:r>
            <a:endParaRPr sz="1200"/>
          </a:p>
        </p:txBody>
      </p:sp>
      <p:cxnSp>
        <p:nvCxnSpPr>
          <p:cNvPr id="295" name="Google Shape;295;p28"/>
          <p:cNvCxnSpPr>
            <a:stCxn id="293" idx="3"/>
          </p:cNvCxnSpPr>
          <p:nvPr/>
        </p:nvCxnSpPr>
        <p:spPr>
          <a:xfrm flipH="1" rot="10800000">
            <a:off x="5689700" y="2562738"/>
            <a:ext cx="9018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8"/>
          <p:cNvCxnSpPr/>
          <p:nvPr/>
        </p:nvCxnSpPr>
        <p:spPr>
          <a:xfrm flipH="1" rot="10800000">
            <a:off x="5661825" y="4773888"/>
            <a:ext cx="6630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/>
          <p:nvPr/>
        </p:nvSpPr>
        <p:spPr>
          <a:xfrm>
            <a:off x="1969475" y="3868500"/>
            <a:ext cx="1901400" cy="1147200"/>
          </a:xfrm>
          <a:prstGeom prst="wedgeRectCallout">
            <a:avLst>
              <a:gd fmla="val 67616" name="adj1"/>
              <a:gd fmla="val 14544" name="adj2"/>
            </a:avLst>
          </a:prstGeom>
          <a:solidFill>
            <a:schemeClr val="lt2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process gets its own pair of base/limit registers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stored in PCB</a:t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 rot="5400000">
            <a:off x="7052100" y="469892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299" name="Google Shape;299;p28"/>
          <p:cNvSpPr/>
          <p:nvPr/>
        </p:nvSpPr>
        <p:spPr>
          <a:xfrm>
            <a:off x="7481875" y="3803938"/>
            <a:ext cx="199560" cy="453500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00" name="Google Shape;300;p28"/>
          <p:cNvSpPr/>
          <p:nvPr/>
        </p:nvSpPr>
        <p:spPr>
          <a:xfrm flipH="1" rot="10800000">
            <a:off x="7407438" y="1510201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3">
            <a:alphaModFix/>
          </a:blip>
          <a:srcRect b="13096" l="3574" r="17173" t="0"/>
          <a:stretch/>
        </p:blipFill>
        <p:spPr>
          <a:xfrm>
            <a:off x="792800" y="498275"/>
            <a:ext cx="919200" cy="11961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11"/>
          <p:cNvSpPr txBox="1"/>
          <p:nvPr/>
        </p:nvSpPr>
        <p:spPr>
          <a:xfrm>
            <a:off x="1908075" y="665550"/>
            <a:ext cx="65052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Parkinson's law</a:t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choolbell"/>
              <a:buChar char="-"/>
            </a:pP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"</a:t>
            </a: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W</a:t>
            </a: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ork expands so as to fill the time available for its completion."</a:t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Corollaries:</a:t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choolbell"/>
              <a:buChar char="-"/>
            </a:pP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"If you wait until the last minute, it only takes a minute to do."</a:t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choolbell"/>
              <a:buChar char="-"/>
            </a:pPr>
            <a:r>
              <a:rPr i="1" lang="en-GB">
                <a:latin typeface="Schoolbell"/>
                <a:ea typeface="Schoolbell"/>
                <a:cs typeface="Schoolbell"/>
                <a:sym typeface="Schoolbell"/>
              </a:rPr>
              <a:t>"In ten hours a day you have time to fall twice as far behind your commitments as in five hours a day."</a:t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choolbell"/>
              <a:buChar char="-"/>
            </a:pPr>
            <a:r>
              <a:rPr b="1" i="1" lang="en-GB">
                <a:latin typeface="Schoolbell"/>
                <a:ea typeface="Schoolbell"/>
                <a:cs typeface="Schoolbell"/>
                <a:sym typeface="Schoolbell"/>
              </a:rPr>
              <a:t>"Programs expand to fill the memory available to them.</a:t>
            </a:r>
            <a:endParaRPr b="1" i="1">
              <a:latin typeface="Schoolbell"/>
              <a:ea typeface="Schoolbell"/>
              <a:cs typeface="Schoolbell"/>
              <a:sym typeface="Schoolbel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190800" y="720925"/>
            <a:ext cx="41643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</a:t>
            </a:r>
            <a:r>
              <a:rPr lang="en-GB"/>
              <a:t>can be </a:t>
            </a:r>
            <a:r>
              <a:rPr b="1" lang="en-GB">
                <a:solidFill>
                  <a:schemeClr val="accent6"/>
                </a:solidFill>
              </a:rPr>
              <a:t>swapped </a:t>
            </a:r>
            <a:r>
              <a:rPr lang="en-GB"/>
              <a:t>temporarily out of memory to a backing store, and then brought back into memory for continued execution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chemeClr val="accent6"/>
                </a:solidFill>
              </a:rPr>
              <a:t>backing store</a:t>
            </a:r>
            <a:r>
              <a:rPr lang="en-GB"/>
              <a:t> – fast storage large enough to accommodate copies of all memory images for all processes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swapping allows the OS to load more </a:t>
            </a:r>
            <a:r>
              <a:rPr lang="en-GB">
                <a:solidFill>
                  <a:schemeClr val="dk1"/>
                </a:solidFill>
              </a:rPr>
              <a:t>processes than the available physical memory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why would we want that?!?</a:t>
            </a: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11" y="1237100"/>
            <a:ext cx="3974389" cy="297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 and memory</a:t>
            </a:r>
            <a:endParaRPr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</a:t>
            </a:r>
            <a:r>
              <a:rPr lang="en-GB"/>
              <a:t>emory allocation changes as processes are swapped out and swapped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shaded regions are unused memory</a:t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9412" l="0" r="0" t="0"/>
          <a:stretch/>
        </p:blipFill>
        <p:spPr>
          <a:xfrm>
            <a:off x="882000" y="1625650"/>
            <a:ext cx="7029450" cy="28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/>
          <p:nvPr/>
        </p:nvSpPr>
        <p:spPr>
          <a:xfrm>
            <a:off x="176027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6" name="Google Shape;316;p30"/>
          <p:cNvSpPr/>
          <p:nvPr/>
        </p:nvSpPr>
        <p:spPr>
          <a:xfrm>
            <a:off x="278822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7" name="Google Shape;317;p30"/>
          <p:cNvSpPr/>
          <p:nvPr/>
        </p:nvSpPr>
        <p:spPr>
          <a:xfrm>
            <a:off x="381617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8" name="Google Shape;318;p30"/>
          <p:cNvSpPr/>
          <p:nvPr/>
        </p:nvSpPr>
        <p:spPr>
          <a:xfrm>
            <a:off x="4763500" y="4455775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9" name="Google Shape;319;p30"/>
          <p:cNvSpPr/>
          <p:nvPr/>
        </p:nvSpPr>
        <p:spPr>
          <a:xfrm>
            <a:off x="571082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0" name="Google Shape;320;p30"/>
          <p:cNvSpPr/>
          <p:nvPr/>
        </p:nvSpPr>
        <p:spPr>
          <a:xfrm>
            <a:off x="6711900" y="4455775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1" name="Google Shape;321;p30"/>
          <p:cNvSpPr txBox="1"/>
          <p:nvPr/>
        </p:nvSpPr>
        <p:spPr>
          <a:xfrm>
            <a:off x="3426525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out</a:t>
            </a:r>
            <a:endParaRPr sz="1000"/>
          </a:p>
        </p:txBody>
      </p:sp>
      <p:sp>
        <p:nvSpPr>
          <p:cNvPr id="322" name="Google Shape;322;p30"/>
          <p:cNvSpPr txBox="1"/>
          <p:nvPr/>
        </p:nvSpPr>
        <p:spPr>
          <a:xfrm>
            <a:off x="5344650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</a:t>
            </a:r>
            <a:r>
              <a:rPr lang="en-GB" sz="1000"/>
              <a:t> is swapped out</a:t>
            </a:r>
            <a:endParaRPr sz="1000"/>
          </a:p>
        </p:txBody>
      </p:sp>
      <p:sp>
        <p:nvSpPr>
          <p:cNvPr id="323" name="Google Shape;323;p30"/>
          <p:cNvSpPr txBox="1"/>
          <p:nvPr/>
        </p:nvSpPr>
        <p:spPr>
          <a:xfrm>
            <a:off x="6547350" y="4689575"/>
            <a:ext cx="1095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in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</a:t>
            </a:r>
            <a:r>
              <a:rPr lang="en-GB"/>
              <a:t>oes the swapped out process need to swap back into the same physical addresses?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depends on address binding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much easier if MMU is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must be careful with pending I/O, especially when using memory-mapped device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results could be sent to kernel, then to the process (</a:t>
            </a:r>
            <a:r>
              <a:rPr lang="en-GB">
                <a:solidFill>
                  <a:schemeClr val="accent5"/>
                </a:solidFill>
              </a:rPr>
              <a:t>double-buffering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context switch time can be extremely high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standard swapping not used in modern operating systems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note: Linux uses the term 'swapping' to mean paging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paging is similar to swapping, but paging can swap out parts of a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will discuss paging in lot more detail in the near future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much memory should OS allocate to each process?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most programs </a:t>
            </a:r>
            <a:r>
              <a:rPr i="1" lang="en-GB"/>
              <a:t>increase </a:t>
            </a:r>
            <a:r>
              <a:rPr lang="en-GB"/>
              <a:t>their memory usage during execution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possible solution: swap process out, find a bigger free memory chunk, swap it back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improvement: OS proactively allocates extra memory for each process</a:t>
            </a:r>
            <a:endParaRPr/>
          </a:p>
        </p:txBody>
      </p:sp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 b="10396" l="55353" r="0" t="3537"/>
          <a:stretch/>
        </p:blipFill>
        <p:spPr>
          <a:xfrm>
            <a:off x="46899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10396" l="3326" r="52026" t="3537"/>
          <a:stretch/>
        </p:blipFill>
        <p:spPr>
          <a:xfrm>
            <a:off x="10750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some point OS needs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find a free chunk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then mark it as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later free it 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simple approaches can lead to </a:t>
            </a:r>
            <a:r>
              <a:rPr lang="en-GB">
                <a:solidFill>
                  <a:schemeClr val="accent6"/>
                </a:solidFill>
              </a:rPr>
              <a:t>memory </a:t>
            </a:r>
            <a:r>
              <a:rPr lang="en-GB">
                <a:solidFill>
                  <a:schemeClr val="accent6"/>
                </a:solidFill>
              </a:rPr>
              <a:t>fragmentation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lots of tiny free chunks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none of them big enough to satisfy any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needs to manage the memory in an efficient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fast (searching, allocating, freeing,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 fragmentation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general approaches: </a:t>
            </a:r>
            <a:r>
              <a:rPr lang="en-GB">
                <a:solidFill>
                  <a:schemeClr val="accent6"/>
                </a:solidFill>
              </a:rPr>
              <a:t>fixed partitioning</a:t>
            </a:r>
            <a:r>
              <a:rPr lang="en-GB"/>
              <a:t> and </a:t>
            </a:r>
            <a:r>
              <a:rPr lang="en-GB">
                <a:solidFill>
                  <a:schemeClr val="accent6"/>
                </a:solidFill>
              </a:rPr>
              <a:t>dynamic partitioning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190800" y="720925"/>
            <a:ext cx="85152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</a:t>
            </a:r>
            <a:r>
              <a:rPr lang="en-GB">
                <a:solidFill>
                  <a:schemeClr val="accent6"/>
                </a:solidFill>
              </a:rPr>
              <a:t>equal size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total memory = 64MB, </a:t>
            </a:r>
            <a:r>
              <a:rPr lang="en-GB">
                <a:solidFill>
                  <a:schemeClr val="dk1"/>
                </a:solidFill>
              </a:rPr>
              <a:t>partition size = 8MB → 8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itself, eg. 1st partition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let's load 3 processes: P1 (4MB), P2 (8MB), P3 (10MB)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Problems?</a:t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499025" y="3082225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b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4MB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2377725" y="3082225"/>
            <a:ext cx="87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3256425" y="3082225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10MB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620325" y="3082225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chemeClr val="accent6"/>
                </a:solidFill>
              </a:rPr>
              <a:t>internal fragmentation</a:t>
            </a:r>
            <a:r>
              <a:rPr lang="en-GB"/>
              <a:t> – </a:t>
            </a:r>
            <a:r>
              <a:rPr lang="en-GB"/>
              <a:t>memory internal to a</a:t>
            </a:r>
            <a:br>
              <a:rPr lang="en-GB"/>
            </a:br>
            <a:r>
              <a:rPr lang="en-GB"/>
              <a:t>partition becomes fragmented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leads to low memory utilization if partitions are big</a:t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 rot="-158993">
            <a:off x="5866969" y="3931140"/>
            <a:ext cx="2770763" cy="103821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Roboto Condensed"/>
                <a:ea typeface="Roboto Condensed"/>
                <a:cs typeface="Roboto Condensed"/>
                <a:sym typeface="Roboto Condensed"/>
              </a:rPr>
              <a:t>Actual </a:t>
            </a: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 memory: 34 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Condensed"/>
                <a:ea typeface="Roboto Condensed"/>
                <a:cs typeface="Roboto Condensed"/>
                <a:sym typeface="Roboto Condensed"/>
              </a:rPr>
              <a:t>Usable </a:t>
            </a: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 memory: 24 MB </a:t>
            </a: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☹️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6203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6203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14990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14990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23777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3777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5" name="Google Shape;405;p36"/>
          <p:cNvCxnSpPr/>
          <p:nvPr/>
        </p:nvCxnSpPr>
        <p:spPr>
          <a:xfrm rot="10800000">
            <a:off x="2171000" y="3359980"/>
            <a:ext cx="19500" cy="794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6"/>
          <p:cNvSpPr/>
          <p:nvPr/>
        </p:nvSpPr>
        <p:spPr>
          <a:xfrm>
            <a:off x="32564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32564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41351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41351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50138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50138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58925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58925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67712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67712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1499025" y="2978838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b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4MB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2377725" y="2978838"/>
            <a:ext cx="87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b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256425" y="2978838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10MB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19" name="Google Shape;419;p36"/>
          <p:cNvCxnSpPr/>
          <p:nvPr/>
        </p:nvCxnSpPr>
        <p:spPr>
          <a:xfrm flipH="1" rot="10800000">
            <a:off x="2416675" y="3295380"/>
            <a:ext cx="2106600" cy="865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6"/>
          <p:cNvSpPr/>
          <p:nvPr/>
        </p:nvSpPr>
        <p:spPr>
          <a:xfrm>
            <a:off x="620325" y="2978838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requests perfectly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36075" y="2694550"/>
            <a:ext cx="74763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64MB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a request perfectly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more internal fragmentation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what if P2 finishes, and P4 (18MB) gets added?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6075" y="2542150"/>
            <a:ext cx="7476300" cy="736500"/>
            <a:chOff x="436075" y="2542150"/>
            <a:chExt cx="7476300" cy="736500"/>
          </a:xfrm>
        </p:grpSpPr>
        <p:sp>
          <p:nvSpPr>
            <p:cNvPr id="435" name="Google Shape;435;p38"/>
            <p:cNvSpPr/>
            <p:nvPr/>
          </p:nvSpPr>
          <p:spPr>
            <a:xfrm>
              <a:off x="436075" y="2542150"/>
              <a:ext cx="32307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314775" y="2609938"/>
              <a:ext cx="4392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000" spcFirstLastPara="1" rIns="180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P1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4MB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1753975" y="2609938"/>
              <a:ext cx="8787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P2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8MB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32675" y="2609938"/>
              <a:ext cx="10341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P3</a:t>
              </a:r>
              <a:b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10MB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436075" y="2609938"/>
              <a:ext cx="878700" cy="600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000" spcFirstLastPara="1" rIns="180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OS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666775" y="2542150"/>
              <a:ext cx="42456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34MB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free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41" name="Google Shape;441;p38"/>
          <p:cNvSpPr/>
          <p:nvPr/>
        </p:nvSpPr>
        <p:spPr>
          <a:xfrm rot="-158853">
            <a:off x="5916860" y="3849923"/>
            <a:ext cx="2740726" cy="1117792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Usable free memory: 34 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Actual free memory: 34 MB </a:t>
            </a:r>
            <a:r>
              <a:rPr lang="en-GB" sz="1900">
                <a:latin typeface="Roboto Condensed"/>
                <a:ea typeface="Roboto Condensed"/>
                <a:cs typeface="Roboto Condensed"/>
                <a:sym typeface="Roboto Condensed"/>
              </a:rPr>
              <a:t>😃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Memory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P2 finishes and P4 (18MB) gets added: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chemeClr val="accent6"/>
                </a:solidFill>
              </a:rPr>
              <a:t>external fragmentation</a:t>
            </a:r>
            <a:r>
              <a:rPr lang="en-GB"/>
              <a:t>: the memory that is external</a:t>
            </a:r>
            <a:br>
              <a:rPr lang="en-GB"/>
            </a:br>
            <a:r>
              <a:rPr lang="en-GB"/>
              <a:t>to all partitions becomes increasingly fragmented,</a:t>
            </a:r>
            <a:br>
              <a:rPr lang="en-GB"/>
            </a:br>
            <a:r>
              <a:rPr lang="en-GB"/>
              <a:t>leading to low memory utilization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eg. P5 (17MB) could not start, despite having enough free RAM</a:t>
            </a:r>
            <a:endParaRPr/>
          </a:p>
        </p:txBody>
      </p:sp>
      <p:cxnSp>
        <p:nvCxnSpPr>
          <p:cNvPr id="447" name="Google Shape;447;p39"/>
          <p:cNvCxnSpPr>
            <a:endCxn id="448" idx="2"/>
          </p:cNvCxnSpPr>
          <p:nvPr/>
        </p:nvCxnSpPr>
        <p:spPr>
          <a:xfrm flipH="1" rot="10800000">
            <a:off x="2388625" y="3050050"/>
            <a:ext cx="4530300" cy="379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9"/>
          <p:cNvCxnSpPr>
            <a:endCxn id="450" idx="2"/>
          </p:cNvCxnSpPr>
          <p:nvPr/>
        </p:nvCxnSpPr>
        <p:spPr>
          <a:xfrm rot="10800000">
            <a:off x="2193325" y="3050050"/>
            <a:ext cx="31200" cy="351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grpSp>
        <p:nvGrpSpPr>
          <p:cNvPr id="452" name="Google Shape;452;p39"/>
          <p:cNvGrpSpPr/>
          <p:nvPr/>
        </p:nvGrpSpPr>
        <p:grpSpPr>
          <a:xfrm>
            <a:off x="436075" y="2313550"/>
            <a:ext cx="7476300" cy="736500"/>
            <a:chOff x="436075" y="2542150"/>
            <a:chExt cx="7476300" cy="736500"/>
          </a:xfrm>
        </p:grpSpPr>
        <p:sp>
          <p:nvSpPr>
            <p:cNvPr id="453" name="Google Shape;453;p39"/>
            <p:cNvSpPr/>
            <p:nvPr/>
          </p:nvSpPr>
          <p:spPr>
            <a:xfrm>
              <a:off x="436075" y="2542150"/>
              <a:ext cx="13179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314775" y="2609938"/>
              <a:ext cx="4392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P1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4M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632675" y="2542150"/>
              <a:ext cx="32928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3666775" y="2609950"/>
              <a:ext cx="22587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P4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18MB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632675" y="2609938"/>
              <a:ext cx="10341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P3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10MB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36075" y="2609938"/>
              <a:ext cx="878700" cy="600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OS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925475" y="2542150"/>
              <a:ext cx="19869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16MB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free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753975" y="2542150"/>
              <a:ext cx="8787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8MB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free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436075" y="851625"/>
            <a:ext cx="7476300" cy="736500"/>
            <a:chOff x="436075" y="2542150"/>
            <a:chExt cx="7476300" cy="736500"/>
          </a:xfrm>
        </p:grpSpPr>
        <p:sp>
          <p:nvSpPr>
            <p:cNvPr id="460" name="Google Shape;460;p39"/>
            <p:cNvSpPr/>
            <p:nvPr/>
          </p:nvSpPr>
          <p:spPr>
            <a:xfrm>
              <a:off x="436075" y="2542150"/>
              <a:ext cx="32307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314775" y="2609938"/>
              <a:ext cx="4392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P1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4M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753975" y="2609938"/>
              <a:ext cx="8787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P2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8MB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632675" y="2609938"/>
              <a:ext cx="10341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P3</a:t>
              </a:r>
              <a:b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10MB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6075" y="2609938"/>
              <a:ext cx="878700" cy="600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OS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666775" y="2542150"/>
              <a:ext cx="42456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34MB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"/>
                  <a:ea typeface="Roboto Condensed"/>
                  <a:cs typeface="Roboto Condensed"/>
                  <a:sym typeface="Roboto Condensed"/>
                </a:rPr>
                <a:t>free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66" name="Google Shape;466;p39"/>
          <p:cNvSpPr/>
          <p:nvPr/>
        </p:nvSpPr>
        <p:spPr>
          <a:xfrm rot="-158853">
            <a:off x="5938212" y="3720818"/>
            <a:ext cx="2740726" cy="1235216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270000" spcFirstLastPara="1" rIns="91425" wrap="square" tIns="19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Usable free memory: 24 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Actual free memory: 24 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Condensed"/>
                <a:ea typeface="Roboto Condensed"/>
                <a:cs typeface="Roboto Condensed"/>
                <a:sym typeface="Roboto Condensed"/>
              </a:rPr>
              <a:t>Largest </a:t>
            </a: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 chunk: 16 MB </a:t>
            </a:r>
            <a:r>
              <a:rPr lang="en-GB" sz="1900">
                <a:latin typeface="Roboto Condensed"/>
                <a:ea typeface="Roboto Condensed"/>
                <a:cs typeface="Roboto Condensed"/>
                <a:sym typeface="Roboto Condensed"/>
              </a:rPr>
              <a:t>😲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compaction</a:t>
            </a:r>
            <a:endParaRPr/>
          </a:p>
        </p:txBody>
      </p:sp>
      <p:sp>
        <p:nvSpPr>
          <p:cNvPr id="472" name="Google Shape;472;p40"/>
          <p:cNvSpPr txBox="1"/>
          <p:nvPr>
            <p:ph idx="1" type="body"/>
          </p:nvPr>
        </p:nvSpPr>
        <p:spPr>
          <a:xfrm>
            <a:off x="190800" y="720925"/>
            <a:ext cx="8515200" cy="1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compaction is a mechanism to deal with external fragmentation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from time to time, the OS re-arranges the used blocks of memory so that they are contiguous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goal: free blocks are merged into a single large free block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intensive operation, not used</a:t>
            </a:r>
            <a:r>
              <a:rPr baseline="30000" lang="en-GB"/>
              <a:t>*</a:t>
            </a:r>
            <a:endParaRPr baseline="30000"/>
          </a:p>
        </p:txBody>
      </p:sp>
      <p:sp>
        <p:nvSpPr>
          <p:cNvPr id="473" name="Google Shape;473;p40"/>
          <p:cNvSpPr/>
          <p:nvPr/>
        </p:nvSpPr>
        <p:spPr>
          <a:xfrm>
            <a:off x="513625" y="2540575"/>
            <a:ext cx="13179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1392325" y="2608363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2710225" y="2540575"/>
            <a:ext cx="32928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3744325" y="2608375"/>
            <a:ext cx="225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P4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2710225" y="2608363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513625" y="2608363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6003025" y="2540575"/>
            <a:ext cx="19869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16MB</a:t>
            </a:r>
            <a:b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831525" y="25405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8MB</a:t>
            </a:r>
            <a:b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513625" y="4146850"/>
            <a:ext cx="46107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1392325" y="4214638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2865625" y="4214650"/>
            <a:ext cx="225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P4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1831525" y="4214638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P3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513625" y="4214638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5124325" y="4146850"/>
            <a:ext cx="28656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24MB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free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87" name="Google Shape;487;p40"/>
          <p:cNvCxnSpPr>
            <a:stCxn id="477" idx="2"/>
            <a:endCxn id="484" idx="0"/>
          </p:cNvCxnSpPr>
          <p:nvPr/>
        </p:nvCxnSpPr>
        <p:spPr>
          <a:xfrm rot="5400000">
            <a:off x="2285275" y="3272563"/>
            <a:ext cx="1005300" cy="878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0"/>
          <p:cNvCxnSpPr>
            <a:stCxn id="476" idx="2"/>
            <a:endCxn id="483" idx="0"/>
          </p:cNvCxnSpPr>
          <p:nvPr/>
        </p:nvCxnSpPr>
        <p:spPr>
          <a:xfrm rot="5400000">
            <a:off x="3931675" y="3272575"/>
            <a:ext cx="1005300" cy="878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Implementing memory allocation algorithms</a:t>
            </a:r>
            <a:endParaRPr/>
          </a:p>
        </p:txBody>
      </p:sp>
      <p:sp>
        <p:nvSpPr>
          <p:cNvPr id="494" name="Google Shape;494;p41"/>
          <p:cNvSpPr txBox="1"/>
          <p:nvPr>
            <p:ph idx="1" type="body"/>
          </p:nvPr>
        </p:nvSpPr>
        <p:spPr>
          <a:xfrm>
            <a:off x="190800" y="1893275"/>
            <a:ext cx="8515200" cy="32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do we keep track of free memory and allocated memory?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a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searching free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reclaiming free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"deals" with fragmentation</a:t>
            </a:r>
            <a:endParaRPr/>
          </a:p>
        </p:txBody>
      </p:sp>
      <p:pic>
        <p:nvPicPr>
          <p:cNvPr id="495" name="Google Shape;495;p41"/>
          <p:cNvPicPr preferRelativeResize="0"/>
          <p:nvPr/>
        </p:nvPicPr>
        <p:blipFill rotWithShape="1">
          <a:blip r:embed="rId3">
            <a:alphaModFix/>
          </a:blip>
          <a:srcRect b="84475" l="0" r="0" t="0"/>
          <a:stretch/>
        </p:blipFill>
        <p:spPr>
          <a:xfrm>
            <a:off x="1047750" y="1119189"/>
            <a:ext cx="7048500" cy="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Bitmaps &amp; fixed partitions</a:t>
            </a:r>
            <a:endParaRPr/>
          </a:p>
        </p:txBody>
      </p:sp>
      <p:sp>
        <p:nvSpPr>
          <p:cNvPr id="501" name="Google Shape;501;p42"/>
          <p:cNvSpPr txBox="1"/>
          <p:nvPr>
            <p:ph idx="1" type="body"/>
          </p:nvPr>
        </p:nvSpPr>
        <p:spPr>
          <a:xfrm>
            <a:off x="190800" y="720925"/>
            <a:ext cx="85152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</a:t>
            </a:r>
            <a:r>
              <a:rPr lang="en-GB"/>
              <a:t>emory is divided into equal partitions as small as few words and as large as several KB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bitmap, 1 bit per partition, where 0=free, 1=occupied</a:t>
            </a:r>
            <a:endParaRPr/>
          </a:p>
        </p:txBody>
      </p:sp>
      <p:grpSp>
        <p:nvGrpSpPr>
          <p:cNvPr id="502" name="Google Shape;502;p42"/>
          <p:cNvGrpSpPr/>
          <p:nvPr/>
        </p:nvGrpSpPr>
        <p:grpSpPr>
          <a:xfrm>
            <a:off x="491275" y="1896673"/>
            <a:ext cx="7048500" cy="2531627"/>
            <a:chOff x="756975" y="1481098"/>
            <a:chExt cx="7048500" cy="2531627"/>
          </a:xfrm>
        </p:grpSpPr>
        <p:grpSp>
          <p:nvGrpSpPr>
            <p:cNvPr id="503" name="Google Shape;503;p42"/>
            <p:cNvGrpSpPr/>
            <p:nvPr/>
          </p:nvGrpSpPr>
          <p:grpSpPr>
            <a:xfrm>
              <a:off x="756975" y="1481098"/>
              <a:ext cx="7048500" cy="2531627"/>
              <a:chOff x="756975" y="1481098"/>
              <a:chExt cx="7048500" cy="2531627"/>
            </a:xfrm>
          </p:grpSpPr>
          <p:pic>
            <p:nvPicPr>
              <p:cNvPr id="504" name="Google Shape;504;p42"/>
              <p:cNvPicPr preferRelativeResize="0"/>
              <p:nvPr/>
            </p:nvPicPr>
            <p:blipFill rotWithShape="1">
              <a:blip r:embed="rId3">
                <a:alphaModFix/>
              </a:blip>
              <a:srcRect b="14632" l="0" r="0" t="0"/>
              <a:stretch/>
            </p:blipFill>
            <p:spPr>
              <a:xfrm>
                <a:off x="756975" y="1481098"/>
                <a:ext cx="7048500" cy="247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42"/>
              <p:cNvSpPr/>
              <p:nvPr/>
            </p:nvSpPr>
            <p:spPr>
              <a:xfrm>
                <a:off x="2203425" y="2526525"/>
                <a:ext cx="5486100" cy="1486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6" name="Google Shape;506;p42"/>
            <p:cNvSpPr/>
            <p:nvPr/>
          </p:nvSpPr>
          <p:spPr>
            <a:xfrm>
              <a:off x="2390800" y="2158225"/>
              <a:ext cx="4581300" cy="14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2"/>
          <p:cNvSpPr txBox="1"/>
          <p:nvPr/>
        </p:nvSpPr>
        <p:spPr>
          <a:xfrm>
            <a:off x="2390825" y="2784975"/>
            <a:ext cx="63153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searching is O(N), N = size of bitmap (number of partitions)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smaller partitions ⇒ less fragmentation, but larger bitmap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larger partitions ⇒ smaller bitmap, but more fragmentation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compromise between efficiency and fragmentation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larger bitmap also implies more wasted memory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lists &amp; dynamic partitioning</a:t>
            </a:r>
            <a:endParaRPr/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190800" y="720925"/>
            <a:ext cx="8515200" cy="4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dynamic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list of allocated and free memory partitions (</a:t>
            </a:r>
            <a:r>
              <a:rPr b="1" lang="en-GB">
                <a:solidFill>
                  <a:srgbClr val="993300"/>
                </a:solidFill>
              </a:rPr>
              <a:t>holes</a:t>
            </a:r>
            <a:r>
              <a:rPr lang="en-GB"/>
              <a:t>), sorted by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searching is O(N), where N = number of segments in the linked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reclaiming free space can be O(1)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using doubly-linked lists and keeping linked-list pointers within segments</a:t>
            </a:r>
            <a:endParaRPr/>
          </a:p>
        </p:txBody>
      </p:sp>
      <p:grpSp>
        <p:nvGrpSpPr>
          <p:cNvPr id="514" name="Google Shape;514;p43"/>
          <p:cNvGrpSpPr/>
          <p:nvPr/>
        </p:nvGrpSpPr>
        <p:grpSpPr>
          <a:xfrm>
            <a:off x="756975" y="1529549"/>
            <a:ext cx="7048500" cy="2090350"/>
            <a:chOff x="756975" y="1605749"/>
            <a:chExt cx="7048500" cy="2090350"/>
          </a:xfrm>
        </p:grpSpPr>
        <p:pic>
          <p:nvPicPr>
            <p:cNvPr id="515" name="Google Shape;515;p43"/>
            <p:cNvPicPr preferRelativeResize="0"/>
            <p:nvPr/>
          </p:nvPicPr>
          <p:blipFill rotWithShape="1">
            <a:blip r:embed="rId3">
              <a:alphaModFix/>
            </a:blip>
            <a:srcRect b="84254" l="0" r="0" t="4290"/>
            <a:stretch/>
          </p:blipFill>
          <p:spPr>
            <a:xfrm>
              <a:off x="756975" y="1605749"/>
              <a:ext cx="7048500" cy="33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43"/>
            <p:cNvPicPr preferRelativeResize="0"/>
            <p:nvPr/>
          </p:nvPicPr>
          <p:blipFill rotWithShape="1">
            <a:blip r:embed="rId3">
              <a:alphaModFix/>
            </a:blip>
            <a:srcRect b="14630" l="19788" r="0" t="33542"/>
            <a:stretch/>
          </p:blipFill>
          <p:spPr>
            <a:xfrm>
              <a:off x="1221275" y="2190500"/>
              <a:ext cx="5653726" cy="150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management with linked lists - reclaiming space</a:t>
            </a:r>
            <a:endParaRPr/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3">
            <a:alphaModFix/>
          </a:blip>
          <a:srcRect b="0" l="7002" r="0" t="0"/>
          <a:stretch/>
        </p:blipFill>
        <p:spPr>
          <a:xfrm>
            <a:off x="1323550" y="1673050"/>
            <a:ext cx="5046751" cy="23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4"/>
          <p:cNvSpPr txBox="1"/>
          <p:nvPr/>
        </p:nvSpPr>
        <p:spPr>
          <a:xfrm>
            <a:off x="6584225" y="252620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two way merge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6584225" y="3036825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two way merge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6584225" y="354745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three way merge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3313750" y="1793750"/>
            <a:ext cx="9582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4"/>
          <p:cNvSpPr/>
          <p:nvPr/>
        </p:nvSpPr>
        <p:spPr>
          <a:xfrm>
            <a:off x="3544250" y="2132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3544250" y="2627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3544250" y="3122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3544250" y="3632950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536" name="Google Shape;536;p45"/>
          <p:cNvSpPr txBox="1"/>
          <p:nvPr>
            <p:ph idx="1" type="body"/>
          </p:nvPr>
        </p:nvSpPr>
        <p:spPr>
          <a:xfrm>
            <a:off x="190800" y="720925"/>
            <a:ext cx="8515200" cy="29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algorithms for finding a free space (hole) in a linked 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first fit</a:t>
            </a:r>
            <a:r>
              <a:rPr lang="en-GB"/>
              <a:t> - find the first hole that is big enough, </a:t>
            </a:r>
            <a:r>
              <a:rPr lang="en-GB">
                <a:solidFill>
                  <a:srgbClr val="993300"/>
                </a:solidFill>
              </a:rPr>
              <a:t>leftover </a:t>
            </a:r>
            <a:r>
              <a:rPr lang="en-GB"/>
              <a:t>space becomes new 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best fit</a:t>
            </a:r>
            <a:r>
              <a:rPr lang="en-GB"/>
              <a:t> - find the smallest hole that is big enough, leftover (tiny) space becomes new 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next fit</a:t>
            </a:r>
            <a:r>
              <a:rPr lang="en-GB"/>
              <a:t> - same as first fit, but start searching at the location of last placement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worst fit</a:t>
            </a:r>
            <a:r>
              <a:rPr lang="en-GB"/>
              <a:t> - find the largest hole, leftover (big) space is likely to be usable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accent6"/>
                </a:solidFill>
              </a:rPr>
              <a:t>quick fit</a:t>
            </a:r>
            <a:r>
              <a:rPr lang="en-GB"/>
              <a:t> - maintain separate lists for common request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leads to faster search, but more complicated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request is to allocate memory for 2 units</a:t>
            </a: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853200" y="4225950"/>
            <a:ext cx="548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1401900" y="4225950"/>
            <a:ext cx="7047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2106600" y="4225950"/>
            <a:ext cx="548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2655300" y="4225950"/>
            <a:ext cx="323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2979000" y="4225950"/>
            <a:ext cx="11511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542" name="Google Shape;542;p45"/>
          <p:cNvSpPr/>
          <p:nvPr/>
        </p:nvSpPr>
        <p:spPr>
          <a:xfrm>
            <a:off x="4130100" y="4225950"/>
            <a:ext cx="4653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4595400" y="4225950"/>
            <a:ext cx="7818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5377200" y="4225950"/>
            <a:ext cx="5487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5925900" y="4225950"/>
            <a:ext cx="7818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5020725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fit</a:t>
            </a:r>
            <a:endParaRPr/>
          </a:p>
        </p:txBody>
      </p:sp>
      <p:sp>
        <p:nvSpPr>
          <p:cNvPr id="547" name="Google Shape;547;p45"/>
          <p:cNvSpPr/>
          <p:nvPr/>
        </p:nvSpPr>
        <p:spPr>
          <a:xfrm>
            <a:off x="2946525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</a:t>
            </a:r>
            <a:r>
              <a:rPr lang="en-GB"/>
              <a:t>fit</a:t>
            </a:r>
            <a:endParaRPr/>
          </a:p>
        </p:txBody>
      </p:sp>
      <p:sp>
        <p:nvSpPr>
          <p:cNvPr id="548" name="Google Shape;548;p45"/>
          <p:cNvSpPr/>
          <p:nvPr/>
        </p:nvSpPr>
        <p:spPr>
          <a:xfrm>
            <a:off x="1117800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</a:t>
            </a:r>
            <a:r>
              <a:rPr lang="en-GB"/>
              <a:t>fit</a:t>
            </a:r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3060150" y="3702050"/>
            <a:ext cx="988800" cy="258600"/>
          </a:xfrm>
          <a:prstGeom prst="wedgeRoundRectCallout">
            <a:avLst>
              <a:gd fmla="val 21501" name="adj1"/>
              <a:gd fmla="val 16757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</a:t>
            </a:r>
            <a:r>
              <a:rPr lang="en-GB"/>
              <a:t>fit</a:t>
            </a: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1440950" y="3702050"/>
            <a:ext cx="1464300" cy="258600"/>
          </a:xfrm>
          <a:prstGeom prst="wedgeRoundRectCallout">
            <a:avLst>
              <a:gd fmla="val 21501" name="adj1"/>
              <a:gd fmla="val 167575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last placement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6013125" y="3547425"/>
            <a:ext cx="954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74E13"/>
                </a:solidFill>
              </a:rPr>
              <a:t>hole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552" name="Google Shape;552;p45"/>
          <p:cNvCxnSpPr/>
          <p:nvPr/>
        </p:nvCxnSpPr>
        <p:spPr>
          <a:xfrm flipH="1">
            <a:off x="5851850" y="3843025"/>
            <a:ext cx="201600" cy="336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 simulation (dynamic partitioning)</a:t>
            </a:r>
            <a:endParaRPr/>
          </a:p>
        </p:txBody>
      </p:sp>
      <p:graphicFrame>
        <p:nvGraphicFramePr>
          <p:cNvPr id="558" name="Google Shape;558;p46"/>
          <p:cNvGraphicFramePr/>
          <p:nvPr/>
        </p:nvGraphicFramePr>
        <p:xfrm>
          <a:off x="2508350" y="131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170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59" name="Google Shape;559;p46"/>
          <p:cNvGraphicFramePr/>
          <p:nvPr/>
        </p:nvGraphicFramePr>
        <p:xfrm>
          <a:off x="2508375" y="4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/>
                </a:tc>
              </a:tr>
            </a:tbl>
          </a:graphicData>
        </a:graphic>
      </p:graphicFrame>
      <p:graphicFrame>
        <p:nvGraphicFramePr>
          <p:cNvPr id="560" name="Google Shape;560;p46"/>
          <p:cNvGraphicFramePr/>
          <p:nvPr/>
        </p:nvGraphicFramePr>
        <p:xfrm>
          <a:off x="2508375" y="8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180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61" name="Google Shape;561;p46"/>
          <p:cNvGraphicFramePr/>
          <p:nvPr/>
        </p:nvGraphicFramePr>
        <p:xfrm>
          <a:off x="2508350" y="178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62" name="Google Shape;562;p46"/>
          <p:cNvGraphicFramePr/>
          <p:nvPr/>
        </p:nvGraphicFramePr>
        <p:xfrm>
          <a:off x="2508375" y="226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63" name="Google Shape;563;p46"/>
          <p:cNvGraphicFramePr/>
          <p:nvPr/>
        </p:nvGraphicFramePr>
        <p:xfrm>
          <a:off x="2508350" y="27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64" name="Google Shape;564;p46"/>
          <p:cNvGraphicFramePr/>
          <p:nvPr/>
        </p:nvGraphicFramePr>
        <p:xfrm>
          <a:off x="2508350" y="321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565" name="Google Shape;565;p46"/>
          <p:cNvGraphicFramePr/>
          <p:nvPr/>
        </p:nvGraphicFramePr>
        <p:xfrm>
          <a:off x="2508350" y="368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66" name="Google Shape;566;p46"/>
          <p:cNvGraphicFramePr/>
          <p:nvPr/>
        </p:nvGraphicFramePr>
        <p:xfrm>
          <a:off x="2508375" y="416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  <a:gridCol w="7459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36000" marB="36000" marR="18000" marL="180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7" name="Google Shape;567;p46"/>
          <p:cNvGraphicFramePr/>
          <p:nvPr/>
        </p:nvGraphicFramePr>
        <p:xfrm>
          <a:off x="190800" y="7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1723150"/>
              </a:tblGrid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init(180)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alloc(P1,10)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alloc(P2,30)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alloc(P3,10)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alloc(P2,20)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alloc(P1,10)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alloc(P2,50)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alloc(P1,10)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free(P2)</a:t>
                      </a:r>
                      <a:endParaRPr b="1">
                        <a:solidFill>
                          <a:srgbClr val="1155CC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 simulation (dynamic partitioning)</a:t>
            </a:r>
            <a:endParaRPr/>
          </a:p>
        </p:txBody>
      </p:sp>
      <p:graphicFrame>
        <p:nvGraphicFramePr>
          <p:cNvPr id="573" name="Google Shape;573;p47"/>
          <p:cNvGraphicFramePr/>
          <p:nvPr/>
        </p:nvGraphicFramePr>
        <p:xfrm>
          <a:off x="219025" y="18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1001300"/>
                <a:gridCol w="1001300"/>
                <a:gridCol w="1001300"/>
                <a:gridCol w="1001300"/>
                <a:gridCol w="1001300"/>
                <a:gridCol w="1001300"/>
                <a:gridCol w="1001300"/>
                <a:gridCol w="1001300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graphicFrame>
        <p:nvGraphicFramePr>
          <p:cNvPr id="574" name="Google Shape;574;p47"/>
          <p:cNvGraphicFramePr/>
          <p:nvPr/>
        </p:nvGraphicFramePr>
        <p:xfrm>
          <a:off x="190800" y="96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6656275"/>
              </a:tblGrid>
              <a:tr h="4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155C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free(P3)</a:t>
                      </a: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5" name="Google Shape;575;p47"/>
          <p:cNvGraphicFramePr/>
          <p:nvPr/>
        </p:nvGraphicFramePr>
        <p:xfrm>
          <a:off x="219025" y="411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1335075"/>
                <a:gridCol w="1335075"/>
                <a:gridCol w="1335075"/>
                <a:gridCol w="1335075"/>
                <a:gridCol w="1335075"/>
                <a:gridCol w="133507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graphicFrame>
        <p:nvGraphicFramePr>
          <p:cNvPr id="576" name="Google Shape;576;p47"/>
          <p:cNvGraphicFramePr/>
          <p:nvPr/>
        </p:nvGraphicFramePr>
        <p:xfrm>
          <a:off x="219025" y="263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1001300"/>
                <a:gridCol w="1001300"/>
                <a:gridCol w="1001300"/>
                <a:gridCol w="1001300"/>
                <a:gridCol w="1001300"/>
                <a:gridCol w="1001300"/>
                <a:gridCol w="1001300"/>
                <a:gridCol w="1001300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7" name="Google Shape;577;p47"/>
          <p:cNvGraphicFramePr/>
          <p:nvPr/>
        </p:nvGraphicFramePr>
        <p:xfrm>
          <a:off x="1230225" y="34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2994000"/>
              </a:tblGrid>
              <a:tr h="4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must merge adjacent free partitions into one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162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8" name="Google Shape;578;p47"/>
          <p:cNvCxnSpPr/>
          <p:nvPr/>
        </p:nvCxnSpPr>
        <p:spPr>
          <a:xfrm flipH="1">
            <a:off x="2368850" y="3923600"/>
            <a:ext cx="23580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7"/>
          <p:cNvSpPr/>
          <p:nvPr/>
        </p:nvSpPr>
        <p:spPr>
          <a:xfrm rot="5400000">
            <a:off x="2639900" y="1749500"/>
            <a:ext cx="154800" cy="299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2368913" y="1807924"/>
            <a:ext cx="661317" cy="444380"/>
          </a:xfrm>
          <a:custGeom>
            <a:rect b="b" l="l" r="r" t="t"/>
            <a:pathLst>
              <a:path extrusionOk="0" h="13274" w="17186">
                <a:moveTo>
                  <a:pt x="12368" y="357"/>
                </a:moveTo>
                <a:cubicBezTo>
                  <a:pt x="8057" y="-718"/>
                  <a:pt x="622" y="1090"/>
                  <a:pt x="72" y="5499"/>
                </a:cubicBezTo>
                <a:cubicBezTo>
                  <a:pt x="-501" y="10093"/>
                  <a:pt x="7177" y="14105"/>
                  <a:pt x="11697" y="13101"/>
                </a:cubicBezTo>
                <a:cubicBezTo>
                  <a:pt x="14380" y="12505"/>
                  <a:pt x="17818" y="9484"/>
                  <a:pt x="17063" y="6841"/>
                </a:cubicBezTo>
                <a:cubicBezTo>
                  <a:pt x="15736" y="2194"/>
                  <a:pt x="8784" y="1532"/>
                  <a:pt x="4096" y="35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8"/>
          <p:cNvSpPr/>
          <p:nvPr/>
        </p:nvSpPr>
        <p:spPr>
          <a:xfrm>
            <a:off x="1314100" y="1665900"/>
            <a:ext cx="1813750" cy="828175"/>
          </a:xfrm>
          <a:custGeom>
            <a:rect b="b" l="l" r="r" t="t"/>
            <a:pathLst>
              <a:path extrusionOk="0" h="33127" w="72550">
                <a:moveTo>
                  <a:pt x="5202" y="822"/>
                </a:moveTo>
                <a:lnTo>
                  <a:pt x="0" y="32853"/>
                </a:lnTo>
                <a:lnTo>
                  <a:pt x="72550" y="33127"/>
                </a:lnTo>
                <a:lnTo>
                  <a:pt x="42709" y="0"/>
                </a:lnTo>
              </a:path>
            </a:pathLst>
          </a:custGeom>
          <a:solidFill>
            <a:srgbClr val="F3F3F3"/>
          </a:solidFill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86" name="Google Shape;586;p4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 simulation (dynamic partitioning)</a:t>
            </a:r>
            <a:endParaRPr/>
          </a:p>
        </p:txBody>
      </p:sp>
      <p:sp>
        <p:nvSpPr>
          <p:cNvPr id="587" name="Google Shape;587;p48"/>
          <p:cNvSpPr txBox="1"/>
          <p:nvPr/>
        </p:nvSpPr>
        <p:spPr>
          <a:xfrm>
            <a:off x="198300" y="796900"/>
            <a:ext cx="576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alloc(P7,20)</a:t>
            </a:r>
            <a:r>
              <a:rPr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using 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first fit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8" name="Google Shape;588;p48"/>
          <p:cNvGraphicFramePr/>
          <p:nvPr/>
        </p:nvGraphicFramePr>
        <p:xfrm>
          <a:off x="434613" y="13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graphicFrame>
        <p:nvGraphicFramePr>
          <p:cNvPr id="589" name="Google Shape;589;p48"/>
          <p:cNvGraphicFramePr/>
          <p:nvPr/>
        </p:nvGraphicFramePr>
        <p:xfrm>
          <a:off x="434650" y="24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sp>
        <p:nvSpPr>
          <p:cNvPr id="590" name="Google Shape;590;p48"/>
          <p:cNvSpPr/>
          <p:nvPr/>
        </p:nvSpPr>
        <p:spPr>
          <a:xfrm>
            <a:off x="3387925" y="3890350"/>
            <a:ext cx="1005225" cy="810200"/>
          </a:xfrm>
          <a:custGeom>
            <a:rect b="b" l="l" r="r" t="t"/>
            <a:pathLst>
              <a:path extrusionOk="0" h="32408" w="40209">
                <a:moveTo>
                  <a:pt x="1033" y="444"/>
                </a:moveTo>
                <a:lnTo>
                  <a:pt x="0" y="32074"/>
                </a:lnTo>
                <a:lnTo>
                  <a:pt x="40209" y="32408"/>
                </a:lnTo>
                <a:lnTo>
                  <a:pt x="39604" y="0"/>
                </a:lnTo>
              </a:path>
            </a:pathLst>
          </a:custGeom>
          <a:solidFill>
            <a:srgbClr val="F3F3F3"/>
          </a:solidFill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1" name="Google Shape;591;p48"/>
          <p:cNvSpPr txBox="1"/>
          <p:nvPr/>
        </p:nvSpPr>
        <p:spPr>
          <a:xfrm>
            <a:off x="198300" y="3014175"/>
            <a:ext cx="576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alloc(P7,20)</a:t>
            </a:r>
            <a:r>
              <a:rPr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using 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best fit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92" name="Google Shape;592;p48"/>
          <p:cNvGraphicFramePr/>
          <p:nvPr/>
        </p:nvGraphicFramePr>
        <p:xfrm>
          <a:off x="434613" y="35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graphicFrame>
        <p:nvGraphicFramePr>
          <p:cNvPr id="593" name="Google Shape;593;p48"/>
          <p:cNvGraphicFramePr/>
          <p:nvPr/>
        </p:nvGraphicFramePr>
        <p:xfrm>
          <a:off x="443113" y="46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984200"/>
                <a:gridCol w="984200"/>
                <a:gridCol w="984200"/>
                <a:gridCol w="984200"/>
                <a:gridCol w="984200"/>
                <a:gridCol w="984200"/>
                <a:gridCol w="984200"/>
                <a:gridCol w="984200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sp>
        <p:nvSpPr>
          <p:cNvPr id="594" name="Google Shape;594;p48"/>
          <p:cNvSpPr/>
          <p:nvPr/>
        </p:nvSpPr>
        <p:spPr>
          <a:xfrm>
            <a:off x="1613500" y="1262299"/>
            <a:ext cx="661317" cy="444380"/>
          </a:xfrm>
          <a:custGeom>
            <a:rect b="b" l="l" r="r" t="t"/>
            <a:pathLst>
              <a:path extrusionOk="0" h="13274" w="17186">
                <a:moveTo>
                  <a:pt x="12368" y="357"/>
                </a:moveTo>
                <a:cubicBezTo>
                  <a:pt x="8057" y="-718"/>
                  <a:pt x="622" y="1090"/>
                  <a:pt x="72" y="5499"/>
                </a:cubicBezTo>
                <a:cubicBezTo>
                  <a:pt x="-501" y="10093"/>
                  <a:pt x="7177" y="14105"/>
                  <a:pt x="11697" y="13101"/>
                </a:cubicBezTo>
                <a:cubicBezTo>
                  <a:pt x="14380" y="12505"/>
                  <a:pt x="17818" y="9484"/>
                  <a:pt x="17063" y="6841"/>
                </a:cubicBezTo>
                <a:cubicBezTo>
                  <a:pt x="15736" y="2194"/>
                  <a:pt x="8784" y="1532"/>
                  <a:pt x="4096" y="35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5" name="Google Shape;595;p48"/>
          <p:cNvSpPr/>
          <p:nvPr/>
        </p:nvSpPr>
        <p:spPr>
          <a:xfrm rot="901908">
            <a:off x="3546299" y="3534271"/>
            <a:ext cx="725098" cy="397964"/>
          </a:xfrm>
          <a:custGeom>
            <a:rect b="b" l="l" r="r" t="t"/>
            <a:pathLst>
              <a:path extrusionOk="0" h="13274" w="17186">
                <a:moveTo>
                  <a:pt x="12368" y="357"/>
                </a:moveTo>
                <a:cubicBezTo>
                  <a:pt x="8057" y="-718"/>
                  <a:pt x="622" y="1090"/>
                  <a:pt x="72" y="5499"/>
                </a:cubicBezTo>
                <a:cubicBezTo>
                  <a:pt x="-501" y="10093"/>
                  <a:pt x="7177" y="14105"/>
                  <a:pt x="11697" y="13101"/>
                </a:cubicBezTo>
                <a:cubicBezTo>
                  <a:pt x="14380" y="12505"/>
                  <a:pt x="17818" y="9484"/>
                  <a:pt x="17063" y="6841"/>
                </a:cubicBezTo>
                <a:cubicBezTo>
                  <a:pt x="15736" y="2194"/>
                  <a:pt x="8784" y="1532"/>
                  <a:pt x="4096" y="35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address spaces – logical vs physical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address binding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management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swapping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fixed/dynamic partitioning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placement algorithms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virtual memory &amp; paging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pages, frames, demand paging, page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page faults, effective access time, TLBs</a:t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4879847" y="893397"/>
            <a:ext cx="3605553" cy="2957937"/>
            <a:chOff x="2653072" y="1096447"/>
            <a:chExt cx="3605553" cy="2957937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2653072" y="1247995"/>
              <a:ext cx="3216125" cy="2806389"/>
              <a:chOff x="3318063" y="1368287"/>
              <a:chExt cx="2408000" cy="2993482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3595785" y="2775241"/>
                <a:ext cx="1853168" cy="919151"/>
              </a:xfrm>
              <a:custGeom>
                <a:rect b="b" l="l" r="r" t="t"/>
                <a:pathLst>
                  <a:path extrusionOk="0" h="12970" w="39012">
                    <a:moveTo>
                      <a:pt x="0" y="5914"/>
                    </a:moveTo>
                    <a:lnTo>
                      <a:pt x="19531" y="12970"/>
                    </a:lnTo>
                    <a:lnTo>
                      <a:pt x="39012" y="5914"/>
                    </a:lnTo>
                    <a:lnTo>
                      <a:pt x="1958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3318063" y="3194383"/>
                <a:ext cx="1203867" cy="1167385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rgbClr val="55156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68" name="Google Shape;68;p13"/>
              <p:cNvSpPr/>
              <p:nvPr/>
            </p:nvSpPr>
            <p:spPr>
              <a:xfrm flipH="1">
                <a:off x="4522196" y="3194383"/>
                <a:ext cx="1203867" cy="1167385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rgbClr val="9225A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3844034" y="2401368"/>
                <a:ext cx="1356545" cy="672851"/>
              </a:xfrm>
              <a:custGeom>
                <a:rect b="b" l="l" r="r" t="t"/>
                <a:pathLst>
                  <a:path extrusionOk="0" h="12970" w="39012">
                    <a:moveTo>
                      <a:pt x="0" y="5914"/>
                    </a:moveTo>
                    <a:lnTo>
                      <a:pt x="19531" y="12970"/>
                    </a:lnTo>
                    <a:lnTo>
                      <a:pt x="39012" y="5914"/>
                    </a:lnTo>
                    <a:lnTo>
                      <a:pt x="1958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0" name="Google Shape;70;p13"/>
              <p:cNvSpPr/>
              <p:nvPr/>
            </p:nvSpPr>
            <p:spPr>
              <a:xfrm>
                <a:off x="3930892" y="2272397"/>
                <a:ext cx="1175304" cy="581421"/>
              </a:xfrm>
              <a:custGeom>
                <a:rect b="b" l="l" r="r" t="t"/>
                <a:pathLst>
                  <a:path extrusionOk="0" h="16300" w="49248">
                    <a:moveTo>
                      <a:pt x="0" y="7554"/>
                    </a:moveTo>
                    <a:lnTo>
                      <a:pt x="24649" y="16300"/>
                    </a:lnTo>
                    <a:lnTo>
                      <a:pt x="49248" y="7604"/>
                    </a:lnTo>
                    <a:lnTo>
                      <a:pt x="2459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1" name="Google Shape;71;p13"/>
              <p:cNvSpPr/>
              <p:nvPr/>
            </p:nvSpPr>
            <p:spPr>
              <a:xfrm>
                <a:off x="4052837" y="2081437"/>
                <a:ext cx="931314" cy="460727"/>
              </a:xfrm>
              <a:custGeom>
                <a:rect b="b" l="l" r="r" t="t"/>
                <a:pathLst>
                  <a:path extrusionOk="0" h="12970" w="39012">
                    <a:moveTo>
                      <a:pt x="0" y="5914"/>
                    </a:moveTo>
                    <a:lnTo>
                      <a:pt x="19531" y="12970"/>
                    </a:lnTo>
                    <a:lnTo>
                      <a:pt x="39012" y="5914"/>
                    </a:lnTo>
                    <a:lnTo>
                      <a:pt x="1958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4233144" y="1787006"/>
                <a:ext cx="573183" cy="289305"/>
              </a:xfrm>
              <a:custGeom>
                <a:rect b="b" l="l" r="r" t="t"/>
                <a:pathLst>
                  <a:path extrusionOk="0" h="8150" w="24053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3" name="Google Shape;73;p13"/>
              <p:cNvSpPr/>
              <p:nvPr/>
            </p:nvSpPr>
            <p:spPr>
              <a:xfrm>
                <a:off x="3640743" y="2708179"/>
                <a:ext cx="881371" cy="854431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rgbClr val="55156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3964720" y="2291507"/>
                <a:ext cx="555203" cy="453658"/>
              </a:xfrm>
              <a:custGeom>
                <a:rect b="b" l="l" r="r" t="t"/>
                <a:pathLst>
                  <a:path extrusionOk="0" h="12771" w="23257">
                    <a:moveTo>
                      <a:pt x="3727" y="0"/>
                    </a:moveTo>
                    <a:lnTo>
                      <a:pt x="0" y="4522"/>
                    </a:lnTo>
                    <a:lnTo>
                      <a:pt x="23257" y="12771"/>
                    </a:lnTo>
                    <a:lnTo>
                      <a:pt x="23257" y="7056"/>
                    </a:lnTo>
                    <a:close/>
                  </a:path>
                </a:pathLst>
              </a:custGeom>
              <a:gradFill>
                <a:gsLst>
                  <a:gs pos="0">
                    <a:srgbClr val="FFCA37"/>
                  </a:gs>
                  <a:gs pos="100000">
                    <a:srgbClr val="AD8107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5" name="Google Shape;75;p13"/>
              <p:cNvSpPr/>
              <p:nvPr/>
            </p:nvSpPr>
            <p:spPr>
              <a:xfrm flipH="1">
                <a:off x="4518736" y="2291507"/>
                <a:ext cx="555203" cy="453658"/>
              </a:xfrm>
              <a:custGeom>
                <a:rect b="b" l="l" r="r" t="t"/>
                <a:pathLst>
                  <a:path extrusionOk="0" h="12771" w="23257">
                    <a:moveTo>
                      <a:pt x="3727" y="0"/>
                    </a:moveTo>
                    <a:lnTo>
                      <a:pt x="0" y="4522"/>
                    </a:lnTo>
                    <a:lnTo>
                      <a:pt x="23257" y="12771"/>
                    </a:lnTo>
                    <a:lnTo>
                      <a:pt x="23257" y="7056"/>
                    </a:lnTo>
                    <a:close/>
                  </a:path>
                </a:pathLst>
              </a:custGeom>
              <a:solidFill>
                <a:srgbClr val="F4B4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4084537" y="1922553"/>
                <a:ext cx="435387" cy="501365"/>
              </a:xfrm>
              <a:custGeom>
                <a:rect b="b" l="l" r="r" t="t"/>
                <a:pathLst>
                  <a:path extrusionOk="0" h="14114" w="18238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rgbClr val="55156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7" name="Google Shape;77;p13"/>
              <p:cNvSpPr/>
              <p:nvPr/>
            </p:nvSpPr>
            <p:spPr>
              <a:xfrm flipH="1">
                <a:off x="4518735" y="1922553"/>
                <a:ext cx="435387" cy="501365"/>
              </a:xfrm>
              <a:custGeom>
                <a:rect b="b" l="l" r="r" t="t"/>
                <a:pathLst>
                  <a:path extrusionOk="0" h="14114" w="18238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rgbClr val="701C7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8" name="Google Shape;78;p13"/>
              <p:cNvSpPr/>
              <p:nvPr/>
            </p:nvSpPr>
            <p:spPr>
              <a:xfrm>
                <a:off x="4266040" y="1368287"/>
                <a:ext cx="253884" cy="593119"/>
              </a:xfrm>
              <a:custGeom>
                <a:rect b="b" l="l" r="r" t="t"/>
                <a:pathLst>
                  <a:path extrusionOk="0" h="16697" w="10635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rgbClr val="55156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79" name="Google Shape;79;p13"/>
              <p:cNvSpPr/>
              <p:nvPr/>
            </p:nvSpPr>
            <p:spPr>
              <a:xfrm flipH="1">
                <a:off x="4518734" y="1368287"/>
                <a:ext cx="253884" cy="593119"/>
              </a:xfrm>
              <a:custGeom>
                <a:rect b="b" l="l" r="r" t="t"/>
                <a:pathLst>
                  <a:path extrusionOk="0" h="16697" w="10635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rgbClr val="701C7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3877348" y="2290728"/>
                <a:ext cx="642683" cy="657851"/>
              </a:xfrm>
              <a:custGeom>
                <a:rect b="b" l="l" r="r" t="t"/>
                <a:pathLst>
                  <a:path extrusionOk="0" h="46623" w="65016">
                    <a:moveTo>
                      <a:pt x="17858" y="0"/>
                    </a:moveTo>
                    <a:lnTo>
                      <a:pt x="0" y="22135"/>
                    </a:lnTo>
                    <a:lnTo>
                      <a:pt x="65016" y="46623"/>
                    </a:lnTo>
                    <a:lnTo>
                      <a:pt x="65016" y="17537"/>
                    </a:lnTo>
                    <a:close/>
                  </a:path>
                </a:pathLst>
              </a:custGeom>
              <a:solidFill>
                <a:srgbClr val="55156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1" name="Google Shape;81;p13"/>
              <p:cNvSpPr/>
              <p:nvPr/>
            </p:nvSpPr>
            <p:spPr>
              <a:xfrm flipH="1">
                <a:off x="4518572" y="2291772"/>
                <a:ext cx="642683" cy="657851"/>
              </a:xfrm>
              <a:custGeom>
                <a:rect b="b" l="l" r="r" t="t"/>
                <a:pathLst>
                  <a:path extrusionOk="0" h="46623" w="65016">
                    <a:moveTo>
                      <a:pt x="17858" y="0"/>
                    </a:moveTo>
                    <a:lnTo>
                      <a:pt x="0" y="22135"/>
                    </a:lnTo>
                    <a:lnTo>
                      <a:pt x="65016" y="46623"/>
                    </a:lnTo>
                    <a:lnTo>
                      <a:pt x="65016" y="17537"/>
                    </a:lnTo>
                    <a:close/>
                  </a:path>
                </a:pathLst>
              </a:custGeom>
              <a:solidFill>
                <a:srgbClr val="761E8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2" name="Google Shape;82;p13"/>
              <p:cNvSpPr/>
              <p:nvPr/>
            </p:nvSpPr>
            <p:spPr>
              <a:xfrm flipH="1">
                <a:off x="4522009" y="2708179"/>
                <a:ext cx="881371" cy="854431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rgbClr val="7F209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cxnSp>
          <p:nvCxnSpPr>
            <p:cNvPr id="83" name="Google Shape;83;p13"/>
            <p:cNvCxnSpPr/>
            <p:nvPr/>
          </p:nvCxnSpPr>
          <p:spPr>
            <a:xfrm rot="10800000">
              <a:off x="6020417" y="1103200"/>
              <a:ext cx="0" cy="1374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" name="Google Shape;84;p13"/>
            <p:cNvSpPr txBox="1"/>
            <p:nvPr/>
          </p:nvSpPr>
          <p:spPr>
            <a:xfrm rot="-5400000">
              <a:off x="5439475" y="1727497"/>
              <a:ext cx="1450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Condensed"/>
                  <a:ea typeface="Roboto Condensed"/>
                  <a:cs typeface="Roboto Condensed"/>
                  <a:sym typeface="Roboto Condensed"/>
                </a:rPr>
                <a:t>$$$, speed</a:t>
              </a:r>
              <a:endParaRPr sz="120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5" name="Google Shape;85;p13"/>
            <p:cNvCxnSpPr/>
            <p:nvPr/>
          </p:nvCxnSpPr>
          <p:spPr>
            <a:xfrm>
              <a:off x="6013809" y="2747748"/>
              <a:ext cx="0" cy="1238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" name="Google Shape;86;p13"/>
            <p:cNvSpPr txBox="1"/>
            <p:nvPr/>
          </p:nvSpPr>
          <p:spPr>
            <a:xfrm flipH="1" rot="-5400000">
              <a:off x="5545225" y="3280000"/>
              <a:ext cx="1238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Condensed"/>
                  <a:ea typeface="Roboto Condensed"/>
                  <a:cs typeface="Roboto Condensed"/>
                  <a:sym typeface="Roboto Condensed"/>
                </a:rPr>
                <a:t>capacity, $/byte</a:t>
              </a:r>
              <a:endParaRPr sz="120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3881424" y="1826743"/>
              <a:ext cx="778500" cy="3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CPU cache</a:t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3872064" y="1325250"/>
              <a:ext cx="778500" cy="3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CPU registers</a:t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3881424" y="2328237"/>
              <a:ext cx="778500" cy="3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RAM</a:t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881424" y="2829730"/>
              <a:ext cx="778500" cy="3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disks</a:t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3872064" y="3546980"/>
              <a:ext cx="778500" cy="3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tapes</a:t>
              </a:r>
              <a:endParaRPr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/>
          <p:nvPr/>
        </p:nvSpPr>
        <p:spPr>
          <a:xfrm>
            <a:off x="4804700" y="1665900"/>
            <a:ext cx="1779525" cy="863500"/>
          </a:xfrm>
          <a:custGeom>
            <a:rect b="b" l="l" r="r" t="t"/>
            <a:pathLst>
              <a:path extrusionOk="0" h="34540" w="71181">
                <a:moveTo>
                  <a:pt x="22997" y="822"/>
                </a:moveTo>
                <a:lnTo>
                  <a:pt x="0" y="33445"/>
                </a:lnTo>
                <a:lnTo>
                  <a:pt x="71181" y="34540"/>
                </a:lnTo>
                <a:lnTo>
                  <a:pt x="60504" y="0"/>
                </a:lnTo>
              </a:path>
            </a:pathLst>
          </a:custGeom>
          <a:solidFill>
            <a:srgbClr val="F3F3F3"/>
          </a:solidFill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1" name="Google Shape;601;p4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 simulation (dynamic partitioning)</a:t>
            </a:r>
            <a:endParaRPr/>
          </a:p>
        </p:txBody>
      </p:sp>
      <p:sp>
        <p:nvSpPr>
          <p:cNvPr id="602" name="Google Shape;602;p49"/>
          <p:cNvSpPr txBox="1"/>
          <p:nvPr/>
        </p:nvSpPr>
        <p:spPr>
          <a:xfrm>
            <a:off x="198300" y="796900"/>
            <a:ext cx="576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alloc(P7,20)</a:t>
            </a:r>
            <a:r>
              <a:rPr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using 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worst fit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03" name="Google Shape;603;p49"/>
          <p:cNvGraphicFramePr/>
          <p:nvPr/>
        </p:nvGraphicFramePr>
        <p:xfrm>
          <a:off x="434613" y="13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sp>
        <p:nvSpPr>
          <p:cNvPr id="604" name="Google Shape;604;p49"/>
          <p:cNvSpPr/>
          <p:nvPr/>
        </p:nvSpPr>
        <p:spPr>
          <a:xfrm>
            <a:off x="6494700" y="3890325"/>
            <a:ext cx="1822100" cy="827000"/>
          </a:xfrm>
          <a:custGeom>
            <a:rect b="b" l="l" r="r" t="t"/>
            <a:pathLst>
              <a:path extrusionOk="0" h="33080" w="72884">
                <a:moveTo>
                  <a:pt x="34863" y="0"/>
                </a:moveTo>
                <a:lnTo>
                  <a:pt x="0" y="32633"/>
                </a:lnTo>
                <a:lnTo>
                  <a:pt x="72437" y="33080"/>
                </a:lnTo>
                <a:lnTo>
                  <a:pt x="72884" y="439"/>
                </a:lnTo>
              </a:path>
            </a:pathLst>
          </a:custGeom>
          <a:solidFill>
            <a:srgbClr val="F3F3F3"/>
          </a:solidFill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5" name="Google Shape;605;p49"/>
          <p:cNvSpPr txBox="1"/>
          <p:nvPr/>
        </p:nvSpPr>
        <p:spPr>
          <a:xfrm>
            <a:off x="198300" y="3014175"/>
            <a:ext cx="576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alloc(P7,20)</a:t>
            </a:r>
            <a:r>
              <a:rPr lang="en-GB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using 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next fit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06" name="Google Shape;606;p49"/>
          <p:cNvGraphicFramePr/>
          <p:nvPr/>
        </p:nvGraphicFramePr>
        <p:xfrm>
          <a:off x="434613" y="35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  <a:gridCol w="9863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49"/>
          <p:cNvGraphicFramePr/>
          <p:nvPr/>
        </p:nvGraphicFramePr>
        <p:xfrm>
          <a:off x="434625" y="247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874850"/>
                <a:gridCol w="874850"/>
                <a:gridCol w="874850"/>
                <a:gridCol w="874850"/>
                <a:gridCol w="874850"/>
                <a:gridCol w="874850"/>
                <a:gridCol w="874850"/>
                <a:gridCol w="874850"/>
                <a:gridCol w="874850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40</a:t>
                      </a:r>
                      <a:endParaRPr sz="120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graphicFrame>
        <p:nvGraphicFramePr>
          <p:cNvPr id="608" name="Google Shape;608;p49"/>
          <p:cNvGraphicFramePr/>
          <p:nvPr/>
        </p:nvGraphicFramePr>
        <p:xfrm>
          <a:off x="434625" y="46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{94F2DF8F-A3F7-415D-90CB-3A2E5C0F8C04}</a:tableStyleId>
              </a:tblPr>
              <a:tblGrid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  <a:gridCol w="876725"/>
              </a:tblGrid>
              <a:tr h="18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50</a:t>
                      </a:r>
                      <a:endParaRPr sz="12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free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</a:t>
                      </a:r>
                      <a:endParaRPr sz="1200"/>
                    </a:p>
                  </a:txBody>
                  <a:tcPr marT="18000" marB="18000" marR="18000" marL="180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9" name="Google Shape;609;p49"/>
          <p:cNvSpPr/>
          <p:nvPr/>
        </p:nvSpPr>
        <p:spPr>
          <a:xfrm>
            <a:off x="5498025" y="1262299"/>
            <a:ext cx="661317" cy="492731"/>
          </a:xfrm>
          <a:custGeom>
            <a:rect b="b" l="l" r="r" t="t"/>
            <a:pathLst>
              <a:path extrusionOk="0" h="13274" w="17186">
                <a:moveTo>
                  <a:pt x="12368" y="357"/>
                </a:moveTo>
                <a:cubicBezTo>
                  <a:pt x="8057" y="-718"/>
                  <a:pt x="622" y="1090"/>
                  <a:pt x="72" y="5499"/>
                </a:cubicBezTo>
                <a:cubicBezTo>
                  <a:pt x="-501" y="10093"/>
                  <a:pt x="7177" y="14105"/>
                  <a:pt x="11697" y="13101"/>
                </a:cubicBezTo>
                <a:cubicBezTo>
                  <a:pt x="14380" y="12505"/>
                  <a:pt x="17818" y="9484"/>
                  <a:pt x="17063" y="6841"/>
                </a:cubicBezTo>
                <a:cubicBezTo>
                  <a:pt x="15736" y="2194"/>
                  <a:pt x="8784" y="1532"/>
                  <a:pt x="4096" y="35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0" name="Google Shape;610;p49"/>
          <p:cNvSpPr/>
          <p:nvPr/>
        </p:nvSpPr>
        <p:spPr>
          <a:xfrm>
            <a:off x="7448425" y="3492375"/>
            <a:ext cx="661317" cy="397955"/>
          </a:xfrm>
          <a:custGeom>
            <a:rect b="b" l="l" r="r" t="t"/>
            <a:pathLst>
              <a:path extrusionOk="0" h="13274" w="17186">
                <a:moveTo>
                  <a:pt x="12368" y="357"/>
                </a:moveTo>
                <a:cubicBezTo>
                  <a:pt x="8057" y="-718"/>
                  <a:pt x="622" y="1090"/>
                  <a:pt x="72" y="5499"/>
                </a:cubicBezTo>
                <a:cubicBezTo>
                  <a:pt x="-501" y="10093"/>
                  <a:pt x="7177" y="14105"/>
                  <a:pt x="11697" y="13101"/>
                </a:cubicBezTo>
                <a:cubicBezTo>
                  <a:pt x="14380" y="12505"/>
                  <a:pt x="17818" y="9484"/>
                  <a:pt x="17063" y="6841"/>
                </a:cubicBezTo>
                <a:cubicBezTo>
                  <a:pt x="15736" y="2194"/>
                  <a:pt x="8784" y="1532"/>
                  <a:pt x="4096" y="35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programs need memory to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expect computers to run multiple programs simultaneously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expect OSes to manage memory for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memory management issues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must give each process some portion of available memory (</a:t>
            </a:r>
            <a:r>
              <a:rPr b="1" lang="en-GB">
                <a:solidFill>
                  <a:schemeClr val="accent6"/>
                </a:solidFill>
              </a:rPr>
              <a:t>address space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Which part of memory? How much?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needs to protect memory of a process from other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How?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w</a:t>
            </a:r>
            <a:r>
              <a:rPr lang="en-GB">
                <a:solidFill>
                  <a:schemeClr val="dk1"/>
                </a:solidFill>
              </a:rPr>
              <a:t>hat if a program requests more memory?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 eg. by calling </a:t>
            </a:r>
            <a:r>
              <a:rPr lang="en-GB">
                <a:solidFill>
                  <a:schemeClr val="accent5"/>
                </a:solidFill>
                <a:latin typeface="Ubuntu Mono"/>
                <a:ea typeface="Ubuntu Mono"/>
                <a:cs typeface="Ubuntu Mono"/>
                <a:sym typeface="Ubuntu Mono"/>
              </a:rPr>
              <a:t>malloc()</a:t>
            </a:r>
            <a:r>
              <a:rPr lang="en-GB">
                <a:solidFill>
                  <a:schemeClr val="dk1"/>
                </a:solidFill>
              </a:rPr>
              <a:t> or </a:t>
            </a:r>
            <a:r>
              <a:rPr lang="en-GB">
                <a:solidFill>
                  <a:schemeClr val="accent5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</a:t>
            </a:r>
            <a:r>
              <a:rPr lang="en-GB"/>
              <a:t>f programmers do not know where the program will be loaded, how do they write/compile their code? (eg. how would they write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JMP</a:t>
            </a:r>
            <a:r>
              <a:rPr lang="en-GB"/>
              <a:t> instruction?)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two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both programs were compiled assuming they are located</a:t>
            </a:r>
            <a:br>
              <a:rPr lang="en-GB"/>
            </a:br>
            <a:r>
              <a:rPr lang="en-GB"/>
              <a:t>at address </a:t>
            </a: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where in memory do we place them?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620100" y="2513600"/>
            <a:ext cx="1143600" cy="72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6"/>
                </a:solidFill>
              </a:rPr>
              <a:t>where?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2591163" y="22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8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1137663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20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6"/>
          <p:cNvSpPr/>
          <p:nvPr/>
        </p:nvSpPr>
        <p:spPr>
          <a:xfrm>
            <a:off x="2010200" y="3052500"/>
            <a:ext cx="199560" cy="453500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15" name="Google Shape;115;p16"/>
          <p:cNvSpPr/>
          <p:nvPr/>
        </p:nvSpPr>
        <p:spPr>
          <a:xfrm flipH="1" rot="10800000">
            <a:off x="3404476" y="2822388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90800" y="720925"/>
            <a:ext cx="8515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pick two different locations...</a:t>
            </a:r>
            <a:r>
              <a:rPr lang="en-GB"/>
              <a:t>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the problem?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112750" y="720925"/>
            <a:ext cx="19800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742525" y="4141950"/>
            <a:ext cx="4402567" cy="745450"/>
          </a:xfrm>
          <a:custGeom>
            <a:rect b="b" l="l" r="r" t="t"/>
            <a:pathLst>
              <a:path extrusionOk="0" h="29818" w="182736">
                <a:moveTo>
                  <a:pt x="0" y="0"/>
                </a:moveTo>
                <a:cubicBezTo>
                  <a:pt x="12368" y="14837"/>
                  <a:pt x="33866" y="19870"/>
                  <a:pt x="52727" y="24037"/>
                </a:cubicBezTo>
                <a:cubicBezTo>
                  <a:pt x="79156" y="29876"/>
                  <a:pt x="107395" y="32176"/>
                  <a:pt x="133886" y="26622"/>
                </a:cubicBezTo>
                <a:cubicBezTo>
                  <a:pt x="145756" y="24133"/>
                  <a:pt x="157579" y="19658"/>
                  <a:pt x="167487" y="12664"/>
                </a:cubicBezTo>
                <a:cubicBezTo>
                  <a:pt x="172465" y="9150"/>
                  <a:pt x="176643" y="2584"/>
                  <a:pt x="182736" y="25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" name="Google Shape;124;p17"/>
          <p:cNvSpPr/>
          <p:nvPr/>
        </p:nvSpPr>
        <p:spPr>
          <a:xfrm rot="-545077">
            <a:off x="3315076" y="1537082"/>
            <a:ext cx="2946656" cy="573775"/>
          </a:xfrm>
          <a:custGeom>
            <a:rect b="b" l="l" r="r" t="t"/>
            <a:pathLst>
              <a:path extrusionOk="0" h="22950" w="117861">
                <a:moveTo>
                  <a:pt x="0" y="12845"/>
                </a:moveTo>
                <a:cubicBezTo>
                  <a:pt x="11584" y="-24797"/>
                  <a:pt x="80489" y="33541"/>
                  <a:pt x="117861" y="21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aphicFrame>
        <p:nvGraphicFramePr>
          <p:cNvPr id="125" name="Google Shape;125;p17"/>
          <p:cNvGraphicFramePr/>
          <p:nvPr/>
        </p:nvGraphicFramePr>
        <p:xfrm>
          <a:off x="2591163" y="22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8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1137663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20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6219163" y="31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20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7"/>
          <p:cNvSpPr txBox="1"/>
          <p:nvPr/>
        </p:nvSpPr>
        <p:spPr>
          <a:xfrm rot="5400000">
            <a:off x="7052100" y="26870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129" name="Google Shape;129;p17"/>
          <p:cNvSpPr txBox="1"/>
          <p:nvPr/>
        </p:nvSpPr>
        <p:spPr>
          <a:xfrm rot="533670">
            <a:off x="4250320" y="1498668"/>
            <a:ext cx="1303880" cy="403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 Condensed"/>
                <a:ea typeface="Roboto Condensed"/>
                <a:cs typeface="Roboto Condensed"/>
                <a:sym typeface="Roboto Condensed"/>
              </a:rPr>
              <a:t>load at 0</a:t>
            </a:r>
            <a:endParaRPr i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rot="2373">
            <a:off x="3654645" y="4537871"/>
            <a:ext cx="1303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 Condensed"/>
                <a:ea typeface="Roboto Condensed"/>
                <a:cs typeface="Roboto Condensed"/>
                <a:sym typeface="Roboto Condensed"/>
              </a:rPr>
              <a:t>load at 1000</a:t>
            </a:r>
            <a:endParaRPr i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6188763" y="11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6128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JMP 8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7"/>
          <p:cNvSpPr/>
          <p:nvPr/>
        </p:nvSpPr>
        <p:spPr>
          <a:xfrm>
            <a:off x="2010200" y="3052500"/>
            <a:ext cx="199560" cy="453500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3" name="Google Shape;133;p17"/>
          <p:cNvSpPr/>
          <p:nvPr/>
        </p:nvSpPr>
        <p:spPr>
          <a:xfrm flipH="1" rot="10800000">
            <a:off x="3404476" y="2822388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4" name="Google Shape;134;p17"/>
          <p:cNvSpPr/>
          <p:nvPr/>
        </p:nvSpPr>
        <p:spPr>
          <a:xfrm>
            <a:off x="7444650" y="4034000"/>
            <a:ext cx="199560" cy="453500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5" name="Google Shape;135;p17"/>
          <p:cNvSpPr/>
          <p:nvPr/>
        </p:nvSpPr>
        <p:spPr>
          <a:xfrm flipH="1" rot="10800000">
            <a:off x="7407438" y="1732013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2235013" y="748000"/>
            <a:ext cx="17964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2341425" y="32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1008: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SUB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20</a:t>
                      </a:r>
                      <a:endParaRPr b="1">
                        <a:solidFill>
                          <a:srgbClr val="CC0000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MUL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1024: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solidFill>
                            <a:srgbClr val="CC000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MOV</a:t>
                      </a:r>
                      <a:endParaRPr b="1">
                        <a:solidFill>
                          <a:srgbClr val="CC0000"/>
                        </a:solidFill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8"/>
          <p:cNvGraphicFramePr/>
          <p:nvPr/>
        </p:nvGraphicFramePr>
        <p:xfrm>
          <a:off x="2311025" y="11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{01559473-8824-4FB4-808F-A978FB4EBB9B}</a:tableStyleId>
              </a:tblPr>
              <a:tblGrid>
                <a:gridCol w="612825"/>
                <a:gridCol w="975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4: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MOV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8: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CMP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12: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16: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ADD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00</a:t>
                      </a: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20: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b="1" lang="en-GB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JMP 8</a:t>
                      </a:r>
                      <a:endParaRPr b="1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8"/>
          <p:cNvSpPr/>
          <p:nvPr/>
        </p:nvSpPr>
        <p:spPr>
          <a:xfrm>
            <a:off x="4865402" y="2566100"/>
            <a:ext cx="2088600" cy="1147200"/>
          </a:xfrm>
          <a:prstGeom prst="wedgeRectCallout">
            <a:avLst>
              <a:gd fmla="val -64034" name="adj1"/>
              <a:gd fmla="val 18360" name="adj2"/>
            </a:avLst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23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2nd program would not work, it would jump to the wrong address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65402" y="4155600"/>
            <a:ext cx="2088600" cy="893100"/>
          </a:xfrm>
          <a:prstGeom prst="wedgeRectCallout">
            <a:avLst>
              <a:gd fmla="val -64411" name="adj1"/>
              <a:gd fmla="val 18982" name="adj2"/>
            </a:avLst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23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another problem is lack of memory protection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 rot="5400000">
            <a:off x="3174363" y="2714150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147" name="Google Shape;147;p18"/>
          <p:cNvSpPr/>
          <p:nvPr/>
        </p:nvSpPr>
        <p:spPr>
          <a:xfrm flipH="1" rot="10800000">
            <a:off x="3489763" y="1746238"/>
            <a:ext cx="273985" cy="717437"/>
          </a:xfrm>
          <a:custGeom>
            <a:rect b="b" l="l" r="r" t="t"/>
            <a:pathLst>
              <a:path extrusionOk="0" h="18140" w="13808">
                <a:moveTo>
                  <a:pt x="7852" y="0"/>
                </a:moveTo>
                <a:lnTo>
                  <a:pt x="13808" y="0"/>
                </a:lnTo>
                <a:lnTo>
                  <a:pt x="13808" y="18140"/>
                </a:lnTo>
                <a:lnTo>
                  <a:pt x="0" y="181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8" name="Google Shape;148;p18"/>
          <p:cNvSpPr/>
          <p:nvPr/>
        </p:nvSpPr>
        <p:spPr>
          <a:xfrm>
            <a:off x="3713113" y="2463675"/>
            <a:ext cx="717455" cy="1597325"/>
          </a:xfrm>
          <a:custGeom>
            <a:rect b="b" l="l" r="r" t="t"/>
            <a:pathLst>
              <a:path extrusionOk="0" h="63893" w="38031">
                <a:moveTo>
                  <a:pt x="0" y="63893"/>
                </a:moveTo>
                <a:lnTo>
                  <a:pt x="38031" y="63082"/>
                </a:lnTo>
                <a:lnTo>
                  <a:pt x="38031" y="0"/>
                </a:lnTo>
                <a:lnTo>
                  <a:pt x="10017" y="54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9" name="Google Shape;149;p18"/>
          <p:cNvSpPr/>
          <p:nvPr/>
        </p:nvSpPr>
        <p:spPr>
          <a:xfrm rot="-5400000">
            <a:off x="6502250" y="2952650"/>
            <a:ext cx="361800" cy="374100"/>
          </a:xfrm>
          <a:prstGeom prst="noSmoking">
            <a:avLst>
              <a:gd fmla="val 10481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-5400000">
            <a:off x="6502250" y="4415100"/>
            <a:ext cx="361800" cy="374100"/>
          </a:xfrm>
          <a:prstGeom prst="noSmoking">
            <a:avLst>
              <a:gd fmla="val 10481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38761D"/>
      </a:accent4>
      <a:accent5>
        <a:srgbClr val="1155CC"/>
      </a:accent5>
      <a:accent6>
        <a:srgbClr val="CC00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