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59" r:id="rId4"/>
    <p:sldId id="260" r:id="rId5"/>
    <p:sldId id="261" r:id="rId6"/>
    <p:sldId id="263" r:id="rId7"/>
    <p:sldId id="286" r:id="rId8"/>
    <p:sldId id="287" r:id="rId9"/>
    <p:sldId id="265" r:id="rId10"/>
    <p:sldId id="282" r:id="rId11"/>
    <p:sldId id="283" r:id="rId12"/>
    <p:sldId id="284" r:id="rId13"/>
    <p:sldId id="285" r:id="rId14"/>
    <p:sldId id="274" r:id="rId15"/>
    <p:sldId id="281" r:id="rId16"/>
    <p:sldId id="280" r:id="rId17"/>
    <p:sldId id="273" r:id="rId18"/>
    <p:sldId id="270" r:id="rId19"/>
    <p:sldId id="271" r:id="rId20"/>
    <p:sldId id="272" r:id="rId21"/>
    <p:sldId id="25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A5C099-5374-4374-9426-DFD37792B4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D88DB-2C3F-4F93-B104-7EECD455D0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DF0C1-2FBB-4F8D-A381-E7F3A4F5134A}" type="datetimeFigureOut">
              <a:rPr lang="en-US" smtClean="0"/>
              <a:t>30-Apr-24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9434F-276D-4803-97DF-A24ED70DC6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0C19C-C407-4E7B-9BA0-6BDA2320FD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97CA9-A4BA-46D0-B4E1-2009AF5F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0115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35E55-C198-41B0-B4CE-341B813F4743}" type="datetimeFigureOut">
              <a:rPr lang="en-US" smtClean="0"/>
              <a:t>30-Apr-24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95588-CD33-43A1-BE61-9A0BF25EE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7523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5F6F-0D42-4422-ABE9-803E52D7D9C4}" type="datetimeFigureOut">
              <a:rPr lang="en-US" smtClean="0"/>
              <a:t>30-Apr-24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333BD25-8739-4BAD-A0C5-14862373B71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04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5F6F-0D42-4422-ABE9-803E52D7D9C4}" type="datetimeFigureOut">
              <a:rPr lang="en-US" smtClean="0"/>
              <a:t>30-Apr-24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BD25-8739-4BAD-A0C5-14862373B71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2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5F6F-0D42-4422-ABE9-803E52D7D9C4}" type="datetimeFigureOut">
              <a:rPr lang="en-US" smtClean="0"/>
              <a:t>30-Apr-24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BD25-8739-4BAD-A0C5-14862373B71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51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5F6F-0D42-4422-ABE9-803E52D7D9C4}" type="datetimeFigureOut">
              <a:rPr lang="en-US" smtClean="0"/>
              <a:t>30-Apr-24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BD25-8739-4BAD-A0C5-14862373B71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14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5F6F-0D42-4422-ABE9-803E52D7D9C4}" type="datetimeFigureOut">
              <a:rPr lang="en-US" smtClean="0"/>
              <a:t>30-Apr-24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BD25-8739-4BAD-A0C5-14862373B71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91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5F6F-0D42-4422-ABE9-803E52D7D9C4}" type="datetimeFigureOut">
              <a:rPr lang="en-US" smtClean="0"/>
              <a:t>30-Apr-24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BD25-8739-4BAD-A0C5-14862373B7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5F6F-0D42-4422-ABE9-803E52D7D9C4}" type="datetimeFigureOut">
              <a:rPr lang="en-US" smtClean="0"/>
              <a:t>30-Apr-24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BD25-8739-4BAD-A0C5-14862373B71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99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5F6F-0D42-4422-ABE9-803E52D7D9C4}" type="datetimeFigureOut">
              <a:rPr lang="en-US" smtClean="0"/>
              <a:t>30-Apr-24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BD25-8739-4BAD-A0C5-14862373B71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88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5F6F-0D42-4422-ABE9-803E52D7D9C4}" type="datetimeFigureOut">
              <a:rPr lang="en-US" smtClean="0"/>
              <a:t>30-Apr-24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BD25-8739-4BAD-A0C5-14862373B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2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5F6F-0D42-4422-ABE9-803E52D7D9C4}" type="datetimeFigureOut">
              <a:rPr lang="en-US" smtClean="0"/>
              <a:t>30-Apr-24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BD25-8739-4BAD-A0C5-14862373B7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85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8E095F6F-0D42-4422-ABE9-803E52D7D9C4}" type="datetimeFigureOut">
              <a:rPr lang="en-US" smtClean="0"/>
              <a:t>30-Apr-24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BD25-8739-4BAD-A0C5-14862373B71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49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95F6F-0D42-4422-ABE9-803E52D7D9C4}" type="datetimeFigureOut">
              <a:rPr lang="en-US" smtClean="0"/>
              <a:t>30-Apr-24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333BD25-8739-4BAD-A0C5-14862373B71E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88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079-9292/11/2/198" TargetMode="External"/><Relationship Id="rId2" Type="http://schemas.openxmlformats.org/officeDocument/2006/relationships/hyperlink" Target="https://ntnuopen.ntnu.no/ntnu-xmlui/handle/11250/2781148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sciencedirect.com/science/article/pii/S016740482200459X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C5837E-D1F5-4272-A8BE-F0DB04160643}"/>
              </a:ext>
            </a:extLst>
          </p:cNvPr>
          <p:cNvSpPr/>
          <p:nvPr/>
        </p:nvSpPr>
        <p:spPr>
          <a:xfrm>
            <a:off x="807780" y="1027051"/>
            <a:ext cx="1056258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SECURING SMART HOMES: THREAT &amp; VULNERABILITY ANALYSIS WITH AI DEFENSE SYSTEM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A7E9790-F2E8-4D0D-B2E3-BF36B3D8CD49}"/>
              </a:ext>
            </a:extLst>
          </p:cNvPr>
          <p:cNvSpPr txBox="1">
            <a:spLocks/>
          </p:cNvSpPr>
          <p:nvPr/>
        </p:nvSpPr>
        <p:spPr>
          <a:xfrm>
            <a:off x="1232846" y="4182402"/>
            <a:ext cx="9843376" cy="14465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Thesis Supervisor: Md.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Monowar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Hossain                        Submitted by: Md. Juwel Mallick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                                                            Student ID: 18CSE018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BSMRSTU                                       Department of CSE, BSMRSTU                                                                                             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C735F8D-5129-4029-9B7D-2B2E53F182C3}"/>
              </a:ext>
            </a:extLst>
          </p:cNvPr>
          <p:cNvSpPr/>
          <p:nvPr/>
        </p:nvSpPr>
        <p:spPr>
          <a:xfrm>
            <a:off x="1109943" y="4331589"/>
            <a:ext cx="150555" cy="161925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84524F7-F6B4-487E-86CE-BA95CE3EC31A}"/>
              </a:ext>
            </a:extLst>
          </p:cNvPr>
          <p:cNvSpPr/>
          <p:nvPr/>
        </p:nvSpPr>
        <p:spPr>
          <a:xfrm>
            <a:off x="1115778" y="4836414"/>
            <a:ext cx="150555" cy="161925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4E114EEC-E85F-4C94-91C5-33A85E1F4006}"/>
              </a:ext>
            </a:extLst>
          </p:cNvPr>
          <p:cNvSpPr/>
          <p:nvPr/>
        </p:nvSpPr>
        <p:spPr>
          <a:xfrm>
            <a:off x="1115167" y="5322189"/>
            <a:ext cx="150555" cy="161925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112803D-809E-4DA7-8BA4-FC1DF6CC64FE}"/>
              </a:ext>
            </a:extLst>
          </p:cNvPr>
          <p:cNvSpPr/>
          <p:nvPr/>
        </p:nvSpPr>
        <p:spPr>
          <a:xfrm>
            <a:off x="6876378" y="4331589"/>
            <a:ext cx="150555" cy="161925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D782DC7C-7941-4598-8B3B-4155CA73953B}"/>
              </a:ext>
            </a:extLst>
          </p:cNvPr>
          <p:cNvSpPr/>
          <p:nvPr/>
        </p:nvSpPr>
        <p:spPr>
          <a:xfrm>
            <a:off x="6882213" y="4836414"/>
            <a:ext cx="150555" cy="161925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AC887D8E-ADB1-4E58-9330-CA16183793AC}"/>
              </a:ext>
            </a:extLst>
          </p:cNvPr>
          <p:cNvSpPr/>
          <p:nvPr/>
        </p:nvSpPr>
        <p:spPr>
          <a:xfrm>
            <a:off x="6881602" y="5322189"/>
            <a:ext cx="150555" cy="161925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6D5713-3366-4C39-9184-5272B1E22418}"/>
              </a:ext>
            </a:extLst>
          </p:cNvPr>
          <p:cNvSpPr/>
          <p:nvPr/>
        </p:nvSpPr>
        <p:spPr>
          <a:xfrm>
            <a:off x="807780" y="4020577"/>
            <a:ext cx="10562586" cy="181037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277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171"/>
    </mc:Choice>
    <mc:Fallback>
      <p:transition spd="slow" advTm="1217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85C74F2-3A51-4FFC-8E10-8D0CDCC8D823}"/>
              </a:ext>
            </a:extLst>
          </p:cNvPr>
          <p:cNvSpPr/>
          <p:nvPr/>
        </p:nvSpPr>
        <p:spPr>
          <a:xfrm>
            <a:off x="855080" y="343295"/>
            <a:ext cx="10480577" cy="82163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MODEL FOR IDS[1/4]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899F47-4B23-4766-A6FC-746F6B171EEE}"/>
              </a:ext>
            </a:extLst>
          </p:cNvPr>
          <p:cNvSpPr/>
          <p:nvPr/>
        </p:nvSpPr>
        <p:spPr>
          <a:xfrm>
            <a:off x="730344" y="343295"/>
            <a:ext cx="45719" cy="82163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9EBA8B-872A-47DD-996D-B81BF1044D1A}"/>
              </a:ext>
            </a:extLst>
          </p:cNvPr>
          <p:cNvSpPr/>
          <p:nvPr/>
        </p:nvSpPr>
        <p:spPr>
          <a:xfrm>
            <a:off x="730344" y="1374231"/>
            <a:ext cx="58403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Air Force LAN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597DE-51DD-472B-A63A-EB28AC49C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701" y="1605063"/>
            <a:ext cx="4764955" cy="33678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50FE500-9AE9-4514-9248-80ACD2F7699F}"/>
              </a:ext>
            </a:extLst>
          </p:cNvPr>
          <p:cNvSpPr/>
          <p:nvPr/>
        </p:nvSpPr>
        <p:spPr>
          <a:xfrm>
            <a:off x="6467966" y="5203718"/>
            <a:ext cx="53209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4. Distribution of Normal and Anomaly Data </a:t>
            </a:r>
            <a:endParaRPr lang="en-US" sz="2000" dirty="0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7D5791BC-E35A-4C9F-A486-EE2966B7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45458" y="6354422"/>
            <a:ext cx="1624908" cy="503578"/>
          </a:xfrm>
        </p:spPr>
        <p:txBody>
          <a:bodyPr/>
          <a:lstStyle/>
          <a:p>
            <a:fld id="{1333BD25-8739-4BAD-A0C5-14862373B71E}" type="slidenum">
              <a:rPr lang="en-US" sz="2400" smtClean="0">
                <a:solidFill>
                  <a:schemeClr val="tx1"/>
                </a:solidFill>
              </a:rPr>
              <a:t>10</a:t>
            </a:fld>
            <a:r>
              <a:rPr lang="en-US" sz="2400" dirty="0">
                <a:solidFill>
                  <a:schemeClr val="tx1"/>
                </a:solidFill>
              </a:rPr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2059735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646"/>
    </mc:Choice>
    <mc:Fallback>
      <p:transition spd="slow" advTm="1264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85C74F2-3A51-4FFC-8E10-8D0CDCC8D823}"/>
              </a:ext>
            </a:extLst>
          </p:cNvPr>
          <p:cNvSpPr/>
          <p:nvPr/>
        </p:nvSpPr>
        <p:spPr>
          <a:xfrm>
            <a:off x="855080" y="343295"/>
            <a:ext cx="10480577" cy="82163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MODEL FOR IDS[2/4]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899F47-4B23-4766-A6FC-746F6B171EEE}"/>
              </a:ext>
            </a:extLst>
          </p:cNvPr>
          <p:cNvSpPr/>
          <p:nvPr/>
        </p:nvSpPr>
        <p:spPr>
          <a:xfrm>
            <a:off x="730344" y="343295"/>
            <a:ext cx="45719" cy="82163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9EBA8B-872A-47DD-996D-B81BF1044D1A}"/>
              </a:ext>
            </a:extLst>
          </p:cNvPr>
          <p:cNvSpPr/>
          <p:nvPr/>
        </p:nvSpPr>
        <p:spPr>
          <a:xfrm>
            <a:off x="730344" y="1374231"/>
            <a:ext cx="40303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Exploration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and Standardization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CE140D-3DDF-4918-98B9-547E5F63E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506" y="1374231"/>
            <a:ext cx="6907151" cy="28639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B0F5B87-93E1-4883-AE80-6FA6CD27B5F0}"/>
              </a:ext>
            </a:extLst>
          </p:cNvPr>
          <p:cNvSpPr/>
          <p:nvPr/>
        </p:nvSpPr>
        <p:spPr>
          <a:xfrm>
            <a:off x="5950719" y="4390441"/>
            <a:ext cx="38627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5. Train data 70% and test 30%</a:t>
            </a:r>
            <a:endParaRPr lang="en-US" sz="2000" dirty="0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404F210A-5837-4308-BF5D-AA128DBF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45458" y="6354422"/>
            <a:ext cx="1624908" cy="503578"/>
          </a:xfrm>
        </p:spPr>
        <p:txBody>
          <a:bodyPr/>
          <a:lstStyle/>
          <a:p>
            <a:fld id="{1333BD25-8739-4BAD-A0C5-14862373B71E}" type="slidenum">
              <a:rPr lang="en-US" sz="2400" smtClean="0">
                <a:solidFill>
                  <a:schemeClr val="tx1"/>
                </a:solidFill>
              </a:rPr>
              <a:t>11</a:t>
            </a:fld>
            <a:r>
              <a:rPr lang="en-US" sz="2400" dirty="0">
                <a:solidFill>
                  <a:schemeClr val="tx1"/>
                </a:solidFill>
              </a:rPr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2553044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736"/>
    </mc:Choice>
    <mc:Fallback>
      <p:transition spd="slow" advTm="2273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85C74F2-3A51-4FFC-8E10-8D0CDCC8D823}"/>
              </a:ext>
            </a:extLst>
          </p:cNvPr>
          <p:cNvSpPr/>
          <p:nvPr/>
        </p:nvSpPr>
        <p:spPr>
          <a:xfrm>
            <a:off x="855080" y="343295"/>
            <a:ext cx="10480577" cy="82163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MODEL FOR IDS[3/4]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899F47-4B23-4766-A6FC-746F6B171EEE}"/>
              </a:ext>
            </a:extLst>
          </p:cNvPr>
          <p:cNvSpPr/>
          <p:nvPr/>
        </p:nvSpPr>
        <p:spPr>
          <a:xfrm>
            <a:off x="730344" y="343295"/>
            <a:ext cx="45719" cy="82163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9EBA8B-872A-47DD-996D-B81BF1044D1A}"/>
              </a:ext>
            </a:extLst>
          </p:cNvPr>
          <p:cNvSpPr/>
          <p:nvPr/>
        </p:nvSpPr>
        <p:spPr>
          <a:xfrm>
            <a:off x="730344" y="1374231"/>
            <a:ext cx="50168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Initialization: Decision Tree, KNN,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Calculation: accuracy, precision, recall, and F1-score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FA54D1-9170-4462-80E0-BC58FDBDD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203" y="1411762"/>
            <a:ext cx="5588454" cy="35083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1E78CB-131B-42A4-B429-372199C0ED20}"/>
              </a:ext>
            </a:extLst>
          </p:cNvPr>
          <p:cNvSpPr/>
          <p:nvPr/>
        </p:nvSpPr>
        <p:spPr>
          <a:xfrm>
            <a:off x="6095368" y="5006970"/>
            <a:ext cx="53046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6. Comparison of top 10 features importance </a:t>
            </a:r>
            <a:endParaRPr lang="en-US" sz="2000" dirty="0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AF140C77-2DBE-45D5-B6B9-7BBB4105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45458" y="6354422"/>
            <a:ext cx="1624908" cy="503578"/>
          </a:xfrm>
        </p:spPr>
        <p:txBody>
          <a:bodyPr/>
          <a:lstStyle/>
          <a:p>
            <a:fld id="{1333BD25-8739-4BAD-A0C5-14862373B71E}" type="slidenum">
              <a:rPr lang="en-US" sz="2400" smtClean="0">
                <a:solidFill>
                  <a:schemeClr val="tx1"/>
                </a:solidFill>
              </a:rPr>
              <a:t>12</a:t>
            </a:fld>
            <a:r>
              <a:rPr lang="en-US" sz="2400" dirty="0">
                <a:solidFill>
                  <a:schemeClr val="tx1"/>
                </a:solidFill>
              </a:rPr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321306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225"/>
    </mc:Choice>
    <mc:Fallback>
      <p:transition spd="slow" advTm="3822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85C74F2-3A51-4FFC-8E10-8D0CDCC8D823}"/>
              </a:ext>
            </a:extLst>
          </p:cNvPr>
          <p:cNvSpPr/>
          <p:nvPr/>
        </p:nvSpPr>
        <p:spPr>
          <a:xfrm>
            <a:off x="855080" y="343295"/>
            <a:ext cx="10480577" cy="82163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MODEL FOR IDS[4/4]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899F47-4B23-4766-A6FC-746F6B171EEE}"/>
              </a:ext>
            </a:extLst>
          </p:cNvPr>
          <p:cNvSpPr/>
          <p:nvPr/>
        </p:nvSpPr>
        <p:spPr>
          <a:xfrm>
            <a:off x="730344" y="343295"/>
            <a:ext cx="45719" cy="82163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9EBA8B-872A-47DD-996D-B81BF1044D1A}"/>
              </a:ext>
            </a:extLst>
          </p:cNvPr>
          <p:cNvSpPr/>
          <p:nvPr/>
        </p:nvSpPr>
        <p:spPr>
          <a:xfrm>
            <a:off x="730344" y="1374231"/>
            <a:ext cx="111905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Network Infrastructure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Correctly placed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ACE9F2-6971-457F-8884-64CC46CA1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173" y="1853292"/>
            <a:ext cx="7522483" cy="300899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DCF19B-9C4A-4DCC-95AA-61BE6AA739F0}"/>
              </a:ext>
            </a:extLst>
          </p:cNvPr>
          <p:cNvSpPr/>
          <p:nvPr/>
        </p:nvSpPr>
        <p:spPr>
          <a:xfrm>
            <a:off x="5384168" y="4941236"/>
            <a:ext cx="4418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7. IDS Integration with Network [6] </a:t>
            </a:r>
            <a:endParaRPr lang="en-US" sz="2000" dirty="0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78CE5BFE-B2B4-4009-BE1A-C9434E1E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45458" y="6354422"/>
            <a:ext cx="1624908" cy="503578"/>
          </a:xfrm>
        </p:spPr>
        <p:txBody>
          <a:bodyPr/>
          <a:lstStyle/>
          <a:p>
            <a:fld id="{1333BD25-8739-4BAD-A0C5-14862373B71E}" type="slidenum">
              <a:rPr lang="en-US" sz="2400" smtClean="0">
                <a:solidFill>
                  <a:schemeClr val="tx1"/>
                </a:solidFill>
              </a:rPr>
              <a:t>13</a:t>
            </a:fld>
            <a:r>
              <a:rPr lang="en-US" sz="2400" dirty="0">
                <a:solidFill>
                  <a:schemeClr val="tx1"/>
                </a:solidFill>
              </a:rPr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415308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646"/>
    </mc:Choice>
    <mc:Fallback>
      <p:transition spd="slow" advTm="1564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85C74F2-3A51-4FFC-8E10-8D0CDCC8D823}"/>
              </a:ext>
            </a:extLst>
          </p:cNvPr>
          <p:cNvSpPr/>
          <p:nvPr/>
        </p:nvSpPr>
        <p:spPr>
          <a:xfrm>
            <a:off x="855080" y="343295"/>
            <a:ext cx="10480577" cy="82163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ANALYSIS[1/3]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899F47-4B23-4766-A6FC-746F6B171EEE}"/>
              </a:ext>
            </a:extLst>
          </p:cNvPr>
          <p:cNvSpPr/>
          <p:nvPr/>
        </p:nvSpPr>
        <p:spPr>
          <a:xfrm>
            <a:off x="730344" y="343295"/>
            <a:ext cx="45719" cy="82163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F7EE6E-FF55-47E2-921B-71994E99B91B}"/>
              </a:ext>
            </a:extLst>
          </p:cNvPr>
          <p:cNvSpPr/>
          <p:nvPr/>
        </p:nvSpPr>
        <p:spPr>
          <a:xfrm>
            <a:off x="795761" y="1556815"/>
            <a:ext cx="5401840" cy="224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accuracy XGBM model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accuracy: 99.9%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accuracy: 99.6%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EDEE7-DD55-469D-8BA5-99AB3B79C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26" y="1556815"/>
            <a:ext cx="4952231" cy="37443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EA32EE-97A2-4BF1-96BD-04068C5E1DCD}"/>
              </a:ext>
            </a:extLst>
          </p:cNvPr>
          <p:cNvSpPr/>
          <p:nvPr/>
        </p:nvSpPr>
        <p:spPr>
          <a:xfrm>
            <a:off x="6792053" y="5301185"/>
            <a:ext cx="4507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8. Train &amp; test accuracy of all models</a:t>
            </a:r>
            <a:endParaRPr lang="en-US" sz="2000" dirty="0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CD6552CF-EBD2-4ED3-BE05-89A018A1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45458" y="6354422"/>
            <a:ext cx="1624908" cy="503578"/>
          </a:xfrm>
        </p:spPr>
        <p:txBody>
          <a:bodyPr/>
          <a:lstStyle/>
          <a:p>
            <a:fld id="{1333BD25-8739-4BAD-A0C5-14862373B71E}" type="slidenum">
              <a:rPr lang="en-US" sz="2400" smtClean="0">
                <a:solidFill>
                  <a:schemeClr val="tx1"/>
                </a:solidFill>
              </a:rPr>
              <a:t>14</a:t>
            </a:fld>
            <a:r>
              <a:rPr lang="en-US" sz="2400" dirty="0">
                <a:solidFill>
                  <a:schemeClr val="tx1"/>
                </a:solidFill>
              </a:rPr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3771549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47"/>
    </mc:Choice>
    <mc:Fallback>
      <p:transition spd="slow" advTm="924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85C74F2-3A51-4FFC-8E10-8D0CDCC8D823}"/>
              </a:ext>
            </a:extLst>
          </p:cNvPr>
          <p:cNvSpPr/>
          <p:nvPr/>
        </p:nvSpPr>
        <p:spPr>
          <a:xfrm>
            <a:off x="855080" y="343295"/>
            <a:ext cx="10480577" cy="82163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ANALYSIS[2/3]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899F47-4B23-4766-A6FC-746F6B171EEE}"/>
              </a:ext>
            </a:extLst>
          </p:cNvPr>
          <p:cNvSpPr/>
          <p:nvPr/>
        </p:nvSpPr>
        <p:spPr>
          <a:xfrm>
            <a:off x="730344" y="343295"/>
            <a:ext cx="45719" cy="82163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7F4D47-9E96-4C40-9745-619E679E3765}"/>
              </a:ext>
            </a:extLst>
          </p:cNvPr>
          <p:cNvSpPr/>
          <p:nvPr/>
        </p:nvSpPr>
        <p:spPr>
          <a:xfrm>
            <a:off x="795761" y="1556815"/>
            <a:ext cx="5488926" cy="224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precision, recall, and F1_score is XGBM model 99.6%.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88C0F-3E83-4E0D-912C-663BE4F41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728" y="1556815"/>
            <a:ext cx="4983513" cy="37443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6E2AC5-34E6-4AFE-8178-812D89FDE0BB}"/>
              </a:ext>
            </a:extLst>
          </p:cNvPr>
          <p:cNvSpPr/>
          <p:nvPr/>
        </p:nvSpPr>
        <p:spPr>
          <a:xfrm>
            <a:off x="6428214" y="5301185"/>
            <a:ext cx="49680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9. Precision, recall, f1_score of all models</a:t>
            </a:r>
            <a:endParaRPr lang="en-US" sz="2000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E8200093-C77F-4321-A308-F2B7D321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45458" y="6354422"/>
            <a:ext cx="1624908" cy="503578"/>
          </a:xfrm>
        </p:spPr>
        <p:txBody>
          <a:bodyPr/>
          <a:lstStyle/>
          <a:p>
            <a:fld id="{1333BD25-8739-4BAD-A0C5-14862373B71E}" type="slidenum">
              <a:rPr lang="en-US" sz="2400" smtClean="0">
                <a:solidFill>
                  <a:schemeClr val="tx1"/>
                </a:solidFill>
              </a:rPr>
              <a:t>15</a:t>
            </a:fld>
            <a:r>
              <a:rPr lang="en-US" sz="2400" dirty="0">
                <a:solidFill>
                  <a:schemeClr val="tx1"/>
                </a:solidFill>
              </a:rPr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644338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767"/>
    </mc:Choice>
    <mc:Fallback>
      <p:transition spd="slow" advTm="1376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85C74F2-3A51-4FFC-8E10-8D0CDCC8D823}"/>
              </a:ext>
            </a:extLst>
          </p:cNvPr>
          <p:cNvSpPr/>
          <p:nvPr/>
        </p:nvSpPr>
        <p:spPr>
          <a:xfrm>
            <a:off x="855080" y="343295"/>
            <a:ext cx="10480577" cy="82163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ANALYSIS[3/3]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899F47-4B23-4766-A6FC-746F6B171EEE}"/>
              </a:ext>
            </a:extLst>
          </p:cNvPr>
          <p:cNvSpPr/>
          <p:nvPr/>
        </p:nvSpPr>
        <p:spPr>
          <a:xfrm>
            <a:off x="730344" y="343295"/>
            <a:ext cx="45719" cy="82163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D14CAA-D926-448F-97F4-27CA78851532}"/>
              </a:ext>
            </a:extLst>
          </p:cNvPr>
          <p:cNvSpPr/>
          <p:nvPr/>
        </p:nvSpPr>
        <p:spPr>
          <a:xfrm>
            <a:off x="795760" y="1556815"/>
            <a:ext cx="11137989" cy="228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Infected machines isolated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 traffic was blocked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to network administrators  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924C093B-899C-4813-A41C-9E35DD3E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45458" y="6354422"/>
            <a:ext cx="1624908" cy="503578"/>
          </a:xfrm>
        </p:spPr>
        <p:txBody>
          <a:bodyPr/>
          <a:lstStyle/>
          <a:p>
            <a:fld id="{1333BD25-8739-4BAD-A0C5-14862373B71E}" type="slidenum">
              <a:rPr lang="en-US" sz="2400" smtClean="0">
                <a:solidFill>
                  <a:schemeClr val="tx1"/>
                </a:solidFill>
              </a:rPr>
              <a:t>16</a:t>
            </a:fld>
            <a:r>
              <a:rPr lang="en-US" sz="2400" dirty="0">
                <a:solidFill>
                  <a:schemeClr val="tx1"/>
                </a:solidFill>
              </a:rPr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1444213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336"/>
    </mc:Choice>
    <mc:Fallback>
      <p:transition spd="slow" advTm="1133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85C74F2-3A51-4FFC-8E10-8D0CDCC8D823}"/>
              </a:ext>
            </a:extLst>
          </p:cNvPr>
          <p:cNvSpPr/>
          <p:nvPr/>
        </p:nvSpPr>
        <p:spPr>
          <a:xfrm>
            <a:off x="855080" y="343295"/>
            <a:ext cx="10480577" cy="82163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899F47-4B23-4766-A6FC-746F6B171EEE}"/>
              </a:ext>
            </a:extLst>
          </p:cNvPr>
          <p:cNvSpPr/>
          <p:nvPr/>
        </p:nvSpPr>
        <p:spPr>
          <a:xfrm>
            <a:off x="730344" y="343295"/>
            <a:ext cx="45719" cy="82163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F7EE6E-FF55-47E2-921B-71994E99B91B}"/>
              </a:ext>
            </a:extLst>
          </p:cNvPr>
          <p:cNvSpPr/>
          <p:nvPr/>
        </p:nvSpPr>
        <p:spPr>
          <a:xfrm>
            <a:off x="730344" y="1477023"/>
            <a:ext cx="11137989" cy="39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all stakeholders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strong password, regular software updates, use of multi-factor authentication.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Manufacturer: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encryption protocols, secure authentication mechanisms, ensure compatibility. 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Policymakers: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strong privacy laws and regulations testing and certification.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stakeholders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42813B8-1581-4C70-BA54-F92186B8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45458" y="6354422"/>
            <a:ext cx="1624908" cy="503578"/>
          </a:xfrm>
        </p:spPr>
        <p:txBody>
          <a:bodyPr/>
          <a:lstStyle/>
          <a:p>
            <a:fld id="{1333BD25-8739-4BAD-A0C5-14862373B71E}" type="slidenum">
              <a:rPr lang="en-US" sz="2400" smtClean="0">
                <a:solidFill>
                  <a:schemeClr val="tx1"/>
                </a:solidFill>
              </a:rPr>
              <a:t>17</a:t>
            </a:fld>
            <a:r>
              <a:rPr lang="en-US" sz="2400" dirty="0">
                <a:solidFill>
                  <a:schemeClr val="tx1"/>
                </a:solidFill>
              </a:rPr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573051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007"/>
    </mc:Choice>
    <mc:Fallback>
      <p:transition spd="slow" advTm="6400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85C74F2-3A51-4FFC-8E10-8D0CDCC8D823}"/>
              </a:ext>
            </a:extLst>
          </p:cNvPr>
          <p:cNvSpPr/>
          <p:nvPr/>
        </p:nvSpPr>
        <p:spPr>
          <a:xfrm>
            <a:off x="855080" y="343295"/>
            <a:ext cx="10480577" cy="82163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899F47-4B23-4766-A6FC-746F6B171EEE}"/>
              </a:ext>
            </a:extLst>
          </p:cNvPr>
          <p:cNvSpPr/>
          <p:nvPr/>
        </p:nvSpPr>
        <p:spPr>
          <a:xfrm>
            <a:off x="730344" y="343295"/>
            <a:ext cx="45719" cy="82163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F7EE6E-FF55-47E2-921B-71994E99B91B}"/>
              </a:ext>
            </a:extLst>
          </p:cNvPr>
          <p:cNvSpPr/>
          <p:nvPr/>
        </p:nvSpPr>
        <p:spPr>
          <a:xfrm>
            <a:off x="776063" y="1847100"/>
            <a:ext cx="11137989" cy="27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IDS integration complex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IoT Ecosystem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Concerns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Limitations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Costly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9AACA46-A95C-4398-9034-88551715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45458" y="6354422"/>
            <a:ext cx="1624908" cy="503578"/>
          </a:xfrm>
        </p:spPr>
        <p:txBody>
          <a:bodyPr/>
          <a:lstStyle/>
          <a:p>
            <a:fld id="{1333BD25-8739-4BAD-A0C5-14862373B71E}" type="slidenum">
              <a:rPr lang="en-US" sz="2400" smtClean="0">
                <a:solidFill>
                  <a:schemeClr val="tx1"/>
                </a:solidFill>
              </a:rPr>
              <a:t>18</a:t>
            </a:fld>
            <a:r>
              <a:rPr lang="en-US" sz="2400" dirty="0">
                <a:solidFill>
                  <a:schemeClr val="tx1"/>
                </a:solidFill>
              </a:rPr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1990082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69"/>
    </mc:Choice>
    <mc:Fallback>
      <p:transition spd="slow" advTm="1456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85C74F2-3A51-4FFC-8E10-8D0CDCC8D823}"/>
              </a:ext>
            </a:extLst>
          </p:cNvPr>
          <p:cNvSpPr/>
          <p:nvPr/>
        </p:nvSpPr>
        <p:spPr>
          <a:xfrm>
            <a:off x="855080" y="343295"/>
            <a:ext cx="10480577" cy="82163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899F47-4B23-4766-A6FC-746F6B171EEE}"/>
              </a:ext>
            </a:extLst>
          </p:cNvPr>
          <p:cNvSpPr/>
          <p:nvPr/>
        </p:nvSpPr>
        <p:spPr>
          <a:xfrm>
            <a:off x="730344" y="343295"/>
            <a:ext cx="45719" cy="82163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17F2B-B526-4599-A23A-19EB1361E540}"/>
              </a:ext>
            </a:extLst>
          </p:cNvPr>
          <p:cNvSpPr/>
          <p:nvPr/>
        </p:nvSpPr>
        <p:spPr>
          <a:xfrm>
            <a:off x="730344" y="1592144"/>
            <a:ext cx="10605313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risk analysis of smart home automation systems.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AI models for attack detection.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Actionable recommendations for stakeholders for enhancing smart home security.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BB81BC18-0813-4AC0-9EC5-D0B27232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45458" y="6354422"/>
            <a:ext cx="1624908" cy="503578"/>
          </a:xfrm>
        </p:spPr>
        <p:txBody>
          <a:bodyPr/>
          <a:lstStyle/>
          <a:p>
            <a:fld id="{1333BD25-8739-4BAD-A0C5-14862373B71E}" type="slidenum">
              <a:rPr lang="en-US" sz="2400" smtClean="0">
                <a:solidFill>
                  <a:schemeClr val="tx1"/>
                </a:solidFill>
              </a:rPr>
              <a:t>19</a:t>
            </a:fld>
            <a:r>
              <a:rPr lang="en-US" sz="2400" dirty="0">
                <a:solidFill>
                  <a:schemeClr val="tx1"/>
                </a:solidFill>
              </a:rPr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3977119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62"/>
    </mc:Choice>
    <mc:Fallback>
      <p:transition spd="slow" advTm="1806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85C74F2-3A51-4FFC-8E10-8D0CDCC8D823}"/>
              </a:ext>
            </a:extLst>
          </p:cNvPr>
          <p:cNvSpPr/>
          <p:nvPr/>
        </p:nvSpPr>
        <p:spPr>
          <a:xfrm>
            <a:off x="855080" y="343295"/>
            <a:ext cx="10480577" cy="82163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899F47-4B23-4766-A6FC-746F6B171EEE}"/>
              </a:ext>
            </a:extLst>
          </p:cNvPr>
          <p:cNvSpPr/>
          <p:nvPr/>
        </p:nvSpPr>
        <p:spPr>
          <a:xfrm>
            <a:off x="730344" y="343295"/>
            <a:ext cx="45719" cy="82163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FF56C5-8C9D-45BF-9399-22AF8367A54F}"/>
              </a:ext>
            </a:extLst>
          </p:cNvPr>
          <p:cNvSpPr/>
          <p:nvPr/>
        </p:nvSpPr>
        <p:spPr>
          <a:xfrm>
            <a:off x="855080" y="1559738"/>
            <a:ext cx="3869970" cy="33499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&amp; Motivation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673BED1-5846-4BE5-A636-1F2F8478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45458" y="6354422"/>
            <a:ext cx="1624908" cy="503578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fld id="{1333BD25-8739-4BAD-A0C5-14862373B71E}" type="slidenum">
              <a:rPr lang="en-US" sz="2400" smtClean="0">
                <a:solidFill>
                  <a:schemeClr val="tx1"/>
                </a:solidFill>
              </a:rPr>
              <a:t>2</a:t>
            </a:fld>
            <a:r>
              <a:rPr lang="en-US" sz="2400" dirty="0">
                <a:solidFill>
                  <a:schemeClr val="tx1"/>
                </a:solidFill>
              </a:rPr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2612956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91"/>
    </mc:Choice>
    <mc:Fallback>
      <p:transition spd="slow" advTm="659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85C74F2-3A51-4FFC-8E10-8D0CDCC8D823}"/>
              </a:ext>
            </a:extLst>
          </p:cNvPr>
          <p:cNvSpPr/>
          <p:nvPr/>
        </p:nvSpPr>
        <p:spPr>
          <a:xfrm>
            <a:off x="855080" y="343295"/>
            <a:ext cx="10480577" cy="82163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899F47-4B23-4766-A6FC-746F6B171EEE}"/>
              </a:ext>
            </a:extLst>
          </p:cNvPr>
          <p:cNvSpPr/>
          <p:nvPr/>
        </p:nvSpPr>
        <p:spPr>
          <a:xfrm>
            <a:off x="730344" y="343295"/>
            <a:ext cx="45719" cy="82163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F9CE2D-2875-4414-BE6A-10A30A2B40EC}"/>
              </a:ext>
            </a:extLst>
          </p:cNvPr>
          <p:cNvSpPr/>
          <p:nvPr/>
        </p:nvSpPr>
        <p:spPr>
          <a:xfrm>
            <a:off x="753203" y="1316372"/>
            <a:ext cx="1060531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[1] </a:t>
            </a:r>
            <a:r>
              <a:rPr lang="en-US" dirty="0" err="1"/>
              <a:t>Theien</a:t>
            </a:r>
            <a:r>
              <a:rPr lang="en-US" dirty="0"/>
              <a:t>, F.L., 2020. The Security Awareness of Smart Home Users in Norway (Master's thesis, NTNU). </a:t>
            </a:r>
          </a:p>
          <a:p>
            <a:pPr lvl="0"/>
            <a:r>
              <a:rPr lang="en-US" dirty="0"/>
              <a:t>[2] Panda, </a:t>
            </a:r>
            <a:r>
              <a:rPr lang="en-US" dirty="0" err="1"/>
              <a:t>Mrutyunjaya</a:t>
            </a:r>
            <a:r>
              <a:rPr lang="en-US" dirty="0"/>
              <a:t>, A. Mousa Abd Allah, and </a:t>
            </a:r>
            <a:r>
              <a:rPr lang="en-US" dirty="0" err="1"/>
              <a:t>Aboul</a:t>
            </a:r>
            <a:r>
              <a:rPr lang="en-US" dirty="0"/>
              <a:t> Ella </a:t>
            </a:r>
            <a:r>
              <a:rPr lang="en-US" dirty="0" err="1"/>
              <a:t>Hassanien</a:t>
            </a:r>
            <a:r>
              <a:rPr lang="en-US" dirty="0"/>
              <a:t>. "Developing an efficient feature engineering and machine learning model for detecting IoT-botnet cyber attacks." </a:t>
            </a:r>
            <a:r>
              <a:rPr lang="en-US" dirty="0" err="1"/>
              <a:t>IEEEAccess</a:t>
            </a:r>
            <a:r>
              <a:rPr lang="en-US" dirty="0"/>
              <a:t> 9 (2021): 91038-91052.</a:t>
            </a:r>
          </a:p>
          <a:p>
            <a:pPr lvl="0"/>
            <a:r>
              <a:rPr lang="en-US" dirty="0"/>
              <a:t>[3] Kavallieratos, G., </a:t>
            </a:r>
            <a:r>
              <a:rPr lang="en-US" dirty="0" err="1"/>
              <a:t>Gkioulos</a:t>
            </a:r>
            <a:r>
              <a:rPr lang="en-US" dirty="0"/>
              <a:t>, V. and </a:t>
            </a:r>
            <a:r>
              <a:rPr lang="en-US" dirty="0" err="1"/>
              <a:t>Katsikas</a:t>
            </a:r>
            <a:r>
              <a:rPr lang="en-US" dirty="0"/>
              <a:t>, S.K., 2019, May. Threat analysis in dynamic environments: The case of the smart home. In 2019 15th International Conference on Distributed Computing in Sensor Systems (DCOSS) (pp. 234-240). IEEE</a:t>
            </a:r>
          </a:p>
          <a:p>
            <a:pPr lvl="0"/>
            <a:r>
              <a:rPr lang="en-US" dirty="0"/>
              <a:t>[4] Kumar, Pardeep &amp; </a:t>
            </a:r>
            <a:r>
              <a:rPr lang="en-US" dirty="0" err="1"/>
              <a:t>Gurtov</a:t>
            </a:r>
            <a:r>
              <a:rPr lang="en-US" dirty="0"/>
              <a:t>, Andrei &amp; </a:t>
            </a:r>
            <a:r>
              <a:rPr lang="en-US" dirty="0" err="1"/>
              <a:t>Iinatti</a:t>
            </a:r>
            <a:r>
              <a:rPr lang="en-US" dirty="0"/>
              <a:t>, </a:t>
            </a:r>
            <a:r>
              <a:rPr lang="en-US" dirty="0" err="1"/>
              <a:t>Jari</a:t>
            </a:r>
            <a:r>
              <a:rPr lang="en-US" dirty="0"/>
              <a:t> &amp; </a:t>
            </a:r>
            <a:r>
              <a:rPr lang="en-US" dirty="0" err="1"/>
              <a:t>Ylianttila</a:t>
            </a:r>
            <a:r>
              <a:rPr lang="en-US" dirty="0"/>
              <a:t>, Mika &amp; </a:t>
            </a:r>
            <a:r>
              <a:rPr lang="en-US" dirty="0" err="1"/>
              <a:t>Sain</a:t>
            </a:r>
            <a:r>
              <a:rPr lang="en-US" dirty="0"/>
              <a:t>, Mangal. (2015). Lightweight and Secure Session-Key Establishment Scheme in Smart Home Environments. IEEE Sensors Journal. 16. 1-1. 10.1109/JSEN.2015.2475298. 	</a:t>
            </a:r>
          </a:p>
          <a:p>
            <a:pPr lvl="0"/>
            <a:r>
              <a:rPr lang="en-US" dirty="0"/>
              <a:t>[5]Kavallieratos, G., Chowdhury, N., </a:t>
            </a:r>
            <a:r>
              <a:rPr lang="en-US" dirty="0" err="1"/>
              <a:t>Katsikas</a:t>
            </a:r>
            <a:r>
              <a:rPr lang="en-US" dirty="0"/>
              <a:t>, S., </a:t>
            </a:r>
            <a:r>
              <a:rPr lang="en-US" dirty="0" err="1"/>
              <a:t>Gkioulos</a:t>
            </a:r>
            <a:r>
              <a:rPr lang="en-US" dirty="0"/>
              <a:t>, V. and </a:t>
            </a:r>
            <a:r>
              <a:rPr lang="en-US" dirty="0" err="1"/>
              <a:t>Wolthusen</a:t>
            </a:r>
            <a:r>
              <a:rPr lang="en-US" dirty="0"/>
              <a:t>, S., 2019. Threat analysis for smart homes. Future Internet, 11(10), p.207.</a:t>
            </a:r>
          </a:p>
          <a:p>
            <a:pPr lvl="0"/>
            <a:r>
              <a:rPr lang="en-US" dirty="0"/>
              <a:t>[6] </a:t>
            </a:r>
            <a:r>
              <a:rPr lang="en-US" dirty="0" err="1"/>
              <a:t>Elsayed</a:t>
            </a:r>
            <a:r>
              <a:rPr lang="en-US" dirty="0"/>
              <a:t>, Nelly et al. “Intrusion Detection System in Smart Home Network Using Bidirectional LSTM and Convolutional Neural Networks Hybrid Model.” 2021 IEEE International Midwest Symposium on Circuits and Systems (MWSCAS) (2021): 55-58.</a:t>
            </a:r>
          </a:p>
          <a:p>
            <a:r>
              <a:rPr lang="en-US" dirty="0"/>
              <a:t> 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0256901-1769-48F0-BA04-59926473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45458" y="6354422"/>
            <a:ext cx="1624908" cy="503578"/>
          </a:xfrm>
        </p:spPr>
        <p:txBody>
          <a:bodyPr/>
          <a:lstStyle/>
          <a:p>
            <a:fld id="{1333BD25-8739-4BAD-A0C5-14862373B71E}" type="slidenum">
              <a:rPr lang="en-US" sz="2400" smtClean="0">
                <a:solidFill>
                  <a:schemeClr val="tx1"/>
                </a:solidFill>
              </a:rPr>
              <a:t>20</a:t>
            </a:fld>
            <a:r>
              <a:rPr lang="en-US" sz="2400" dirty="0">
                <a:solidFill>
                  <a:schemeClr val="tx1"/>
                </a:solidFill>
              </a:rPr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39949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1"/>
    </mc:Choice>
    <mc:Fallback>
      <p:transition spd="slow" advTm="59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224CC7-4410-4AB3-B340-F3E4601EBE38}"/>
              </a:ext>
            </a:extLst>
          </p:cNvPr>
          <p:cNvSpPr/>
          <p:nvPr/>
        </p:nvSpPr>
        <p:spPr>
          <a:xfrm>
            <a:off x="1722068" y="2213425"/>
            <a:ext cx="841448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>
                <a:solidFill>
                  <a:srgbClr val="002060"/>
                </a:solidFill>
              </a:rPr>
              <a:t>THANK YOU!</a:t>
            </a:r>
            <a:endParaRPr lang="en-US" sz="9600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833E7B0-4700-420D-89B0-00B53B63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45458" y="6354422"/>
            <a:ext cx="1624908" cy="503578"/>
          </a:xfrm>
        </p:spPr>
        <p:txBody>
          <a:bodyPr/>
          <a:lstStyle/>
          <a:p>
            <a:fld id="{1333BD25-8739-4BAD-A0C5-14862373B71E}" type="slidenum">
              <a:rPr lang="en-US" sz="2400" smtClean="0">
                <a:solidFill>
                  <a:schemeClr val="tx1"/>
                </a:solidFill>
              </a:rPr>
              <a:t>21</a:t>
            </a:fld>
            <a:r>
              <a:rPr lang="en-US" sz="2400" dirty="0">
                <a:solidFill>
                  <a:schemeClr val="tx1"/>
                </a:solidFill>
              </a:rPr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442373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52"/>
    </mc:Choice>
    <mc:Fallback>
      <p:transition spd="slow" advTm="315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85C74F2-3A51-4FFC-8E10-8D0CDCC8D823}"/>
              </a:ext>
            </a:extLst>
          </p:cNvPr>
          <p:cNvSpPr/>
          <p:nvPr/>
        </p:nvSpPr>
        <p:spPr>
          <a:xfrm>
            <a:off x="855080" y="343295"/>
            <a:ext cx="10480577" cy="82163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&amp; MOTIVATION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899F47-4B23-4766-A6FC-746F6B171EEE}"/>
              </a:ext>
            </a:extLst>
          </p:cNvPr>
          <p:cNvSpPr/>
          <p:nvPr/>
        </p:nvSpPr>
        <p:spPr>
          <a:xfrm>
            <a:off x="730344" y="343295"/>
            <a:ext cx="45719" cy="82163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7EA7F5-82A5-41D3-9FA0-401DB4EFE2C5}"/>
              </a:ext>
            </a:extLst>
          </p:cNvPr>
          <p:cNvSpPr/>
          <p:nvPr/>
        </p:nvSpPr>
        <p:spPr>
          <a:xfrm>
            <a:off x="855080" y="1612597"/>
            <a:ext cx="10480576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Homes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access and real-time monitoring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Risks and threats created due to weak system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comprehensive risk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model designed for IDS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recommendation for stakeholders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DC36E21E-A5C2-4ADF-8224-5252A5D2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45458" y="6354422"/>
            <a:ext cx="1624908" cy="503578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fld id="{1333BD25-8739-4BAD-A0C5-14862373B71E}" type="slidenum">
              <a:rPr lang="en-US" sz="2400" smtClean="0">
                <a:solidFill>
                  <a:schemeClr val="tx1"/>
                </a:solidFill>
              </a:rPr>
              <a:t>3</a:t>
            </a:fld>
            <a:r>
              <a:rPr lang="en-US" sz="2400" dirty="0">
                <a:solidFill>
                  <a:schemeClr val="tx1"/>
                </a:solidFill>
              </a:rPr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1935834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039"/>
    </mc:Choice>
    <mc:Fallback>
      <p:transition spd="slow" advTm="5103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85C74F2-3A51-4FFC-8E10-8D0CDCC8D823}"/>
              </a:ext>
            </a:extLst>
          </p:cNvPr>
          <p:cNvSpPr/>
          <p:nvPr/>
        </p:nvSpPr>
        <p:spPr>
          <a:xfrm>
            <a:off x="855080" y="343295"/>
            <a:ext cx="10480577" cy="82163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899F47-4B23-4766-A6FC-746F6B171EEE}"/>
              </a:ext>
            </a:extLst>
          </p:cNvPr>
          <p:cNvSpPr/>
          <p:nvPr/>
        </p:nvSpPr>
        <p:spPr>
          <a:xfrm>
            <a:off x="730344" y="343295"/>
            <a:ext cx="45719" cy="82163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FF56C5-8C9D-45BF-9399-22AF8367A54F}"/>
              </a:ext>
            </a:extLst>
          </p:cNvPr>
          <p:cNvSpPr/>
          <p:nvPr/>
        </p:nvSpPr>
        <p:spPr>
          <a:xfrm>
            <a:off x="855080" y="1559738"/>
            <a:ext cx="9458038" cy="27959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 Identification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 Analysis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 Development for IDS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Insights for Homeowners, Manufacturers, and Policymakers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Awareness Increase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0D67EDA-7CAD-4B76-A630-B910D6EC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45458" y="6354422"/>
            <a:ext cx="1624908" cy="503578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fld id="{1333BD25-8739-4BAD-A0C5-14862373B71E}" type="slidenum">
              <a:rPr lang="en-US" sz="2400" smtClean="0">
                <a:solidFill>
                  <a:schemeClr val="tx1"/>
                </a:solidFill>
              </a:rPr>
              <a:t>4</a:t>
            </a:fld>
            <a:r>
              <a:rPr lang="en-US" sz="2400" dirty="0">
                <a:solidFill>
                  <a:schemeClr val="tx1"/>
                </a:solidFill>
              </a:rPr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4167871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414"/>
    </mc:Choice>
    <mc:Fallback>
      <p:transition spd="slow" advTm="1741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85C74F2-3A51-4FFC-8E10-8D0CDCC8D823}"/>
              </a:ext>
            </a:extLst>
          </p:cNvPr>
          <p:cNvSpPr/>
          <p:nvPr/>
        </p:nvSpPr>
        <p:spPr>
          <a:xfrm>
            <a:off x="855080" y="343295"/>
            <a:ext cx="10480577" cy="82163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899F47-4B23-4766-A6FC-746F6B171EEE}"/>
              </a:ext>
            </a:extLst>
          </p:cNvPr>
          <p:cNvSpPr/>
          <p:nvPr/>
        </p:nvSpPr>
        <p:spPr>
          <a:xfrm>
            <a:off x="730344" y="343295"/>
            <a:ext cx="45719" cy="82163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FF56C5-8C9D-45BF-9399-22AF8367A54F}"/>
              </a:ext>
            </a:extLst>
          </p:cNvPr>
          <p:cNvSpPr/>
          <p:nvPr/>
        </p:nvSpPr>
        <p:spPr>
          <a:xfrm>
            <a:off x="855080" y="1559738"/>
            <a:ext cx="3693640" cy="22419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&amp; Threat Analysis 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Model for IDS 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Analysis 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263BB40-E3D9-4FB5-8C50-9D067419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45458" y="6354422"/>
            <a:ext cx="1624908" cy="503578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fld id="{1333BD25-8739-4BAD-A0C5-14862373B71E}" type="slidenum">
              <a:rPr lang="en-US" sz="2400" smtClean="0">
                <a:solidFill>
                  <a:schemeClr val="tx1"/>
                </a:solidFill>
              </a:rPr>
              <a:t>5</a:t>
            </a:fld>
            <a:r>
              <a:rPr lang="en-US" sz="2400" dirty="0">
                <a:solidFill>
                  <a:schemeClr val="tx1"/>
                </a:solidFill>
              </a:rPr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755772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49"/>
    </mc:Choice>
    <mc:Fallback>
      <p:transition spd="slow" advTm="844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85C74F2-3A51-4FFC-8E10-8D0CDCC8D823}"/>
              </a:ext>
            </a:extLst>
          </p:cNvPr>
          <p:cNvSpPr/>
          <p:nvPr/>
        </p:nvSpPr>
        <p:spPr>
          <a:xfrm>
            <a:off x="855080" y="343295"/>
            <a:ext cx="10480577" cy="82163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899F47-4B23-4766-A6FC-746F6B171EEE}"/>
              </a:ext>
            </a:extLst>
          </p:cNvPr>
          <p:cNvSpPr/>
          <p:nvPr/>
        </p:nvSpPr>
        <p:spPr>
          <a:xfrm>
            <a:off x="730344" y="343295"/>
            <a:ext cx="45719" cy="82163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14A606E-A372-46A8-A497-7B4843EC7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905158"/>
              </p:ext>
            </p:extLst>
          </p:nvPr>
        </p:nvGraphicFramePr>
        <p:xfrm>
          <a:off x="855078" y="1252664"/>
          <a:ext cx="10480579" cy="4352671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577854">
                  <a:extLst>
                    <a:ext uri="{9D8B030D-6E8A-4147-A177-3AD203B41FA5}">
                      <a16:colId xmlns:a16="http://schemas.microsoft.com/office/drawing/2014/main" val="3541174481"/>
                    </a:ext>
                  </a:extLst>
                </a:gridCol>
                <a:gridCol w="1040089">
                  <a:extLst>
                    <a:ext uri="{9D8B030D-6E8A-4147-A177-3AD203B41FA5}">
                      <a16:colId xmlns:a16="http://schemas.microsoft.com/office/drawing/2014/main" val="1430617953"/>
                    </a:ext>
                  </a:extLst>
                </a:gridCol>
                <a:gridCol w="1509856">
                  <a:extLst>
                    <a:ext uri="{9D8B030D-6E8A-4147-A177-3AD203B41FA5}">
                      <a16:colId xmlns:a16="http://schemas.microsoft.com/office/drawing/2014/main" val="3086756767"/>
                    </a:ext>
                  </a:extLst>
                </a:gridCol>
                <a:gridCol w="1153755">
                  <a:extLst>
                    <a:ext uri="{9D8B030D-6E8A-4147-A177-3AD203B41FA5}">
                      <a16:colId xmlns:a16="http://schemas.microsoft.com/office/drawing/2014/main" val="2361200940"/>
                    </a:ext>
                  </a:extLst>
                </a:gridCol>
                <a:gridCol w="1410147">
                  <a:extLst>
                    <a:ext uri="{9D8B030D-6E8A-4147-A177-3AD203B41FA5}">
                      <a16:colId xmlns:a16="http://schemas.microsoft.com/office/drawing/2014/main" val="1144652641"/>
                    </a:ext>
                  </a:extLst>
                </a:gridCol>
                <a:gridCol w="1894439">
                  <a:extLst>
                    <a:ext uri="{9D8B030D-6E8A-4147-A177-3AD203B41FA5}">
                      <a16:colId xmlns:a16="http://schemas.microsoft.com/office/drawing/2014/main" val="3618687616"/>
                    </a:ext>
                  </a:extLst>
                </a:gridCol>
                <a:gridCol w="1894439">
                  <a:extLst>
                    <a:ext uri="{9D8B030D-6E8A-4147-A177-3AD203B41FA5}">
                      <a16:colId xmlns:a16="http://schemas.microsoft.com/office/drawing/2014/main" val="969907271"/>
                    </a:ext>
                  </a:extLst>
                </a:gridCol>
              </a:tblGrid>
              <a:tr h="555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Thesis Name</a:t>
                      </a:r>
                      <a:endParaRPr lang="en-US" sz="1800" dirty="0">
                        <a:effectLst/>
                        <a:latin typeface="Palatino Linotype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Devices</a:t>
                      </a:r>
                      <a:endParaRPr lang="en-US" sz="1800" dirty="0">
                        <a:effectLst/>
                        <a:latin typeface="Palatino Linotype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Applications</a:t>
                      </a:r>
                      <a:endParaRPr lang="en-US" sz="1800" dirty="0">
                        <a:effectLst/>
                        <a:latin typeface="Palatino Linotype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Protocols</a:t>
                      </a:r>
                      <a:endParaRPr lang="en-US" sz="1800" dirty="0">
                        <a:effectLst/>
                        <a:latin typeface="Palatino Linotype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IoT Security</a:t>
                      </a:r>
                      <a:endParaRPr lang="en-US" sz="1800">
                        <a:effectLst/>
                        <a:latin typeface="Palatino Linotype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AI Applications</a:t>
                      </a:r>
                      <a:endParaRPr lang="en-US" sz="1800">
                        <a:effectLst/>
                        <a:latin typeface="Palatino Linotype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Palatino Linotype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Risk Management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3676749"/>
                  </a:ext>
                </a:extLst>
              </a:tr>
              <a:tr h="11383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The Security Awareness of Smart Home </a:t>
                      </a:r>
                      <a:r>
                        <a:rPr lang="en-US" sz="1800" dirty="0">
                          <a:effectLst/>
                          <a:hlinkClick r:id="rId2"/>
                        </a:rPr>
                        <a:t>[1]</a:t>
                      </a:r>
                      <a:endParaRPr lang="en-US" sz="1800" dirty="0">
                        <a:effectLst/>
                        <a:latin typeface="Palatino Linotype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✔️</a:t>
                      </a:r>
                      <a:endParaRPr lang="en-US" sz="1800" dirty="0">
                        <a:effectLst/>
                        <a:latin typeface="Palatino Linotype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✔️</a:t>
                      </a:r>
                      <a:endParaRPr lang="en-US" sz="1800" dirty="0">
                        <a:effectLst/>
                        <a:latin typeface="Palatino Linotype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✔️</a:t>
                      </a:r>
                      <a:endParaRPr lang="en-US" sz="1800" dirty="0">
                        <a:effectLst/>
                        <a:latin typeface="Palatino Linotype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✔️</a:t>
                      </a:r>
                      <a:endParaRPr lang="en-US" sz="1800" dirty="0">
                        <a:effectLst/>
                        <a:latin typeface="Palatino Linotype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  <a:latin typeface="Palatino Linotype (Body)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✔️</a:t>
                      </a:r>
                      <a:endParaRPr lang="en-US" sz="1800" dirty="0">
                        <a:effectLst/>
                        <a:latin typeface="Palatino Linotype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800" dirty="0">
                        <a:effectLst/>
                        <a:latin typeface="Palatino Linotype (Body)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5563320"/>
                  </a:ext>
                </a:extLst>
              </a:tr>
              <a:tr h="9087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Detecting Cybersecurity Attacks in IoT </a:t>
                      </a:r>
                      <a:r>
                        <a:rPr lang="en-US" sz="1800" dirty="0">
                          <a:effectLst/>
                          <a:hlinkClick r:id="rId3"/>
                        </a:rPr>
                        <a:t>[2]</a:t>
                      </a:r>
                      <a:endParaRPr lang="en-US" sz="1800" dirty="0">
                        <a:effectLst/>
                        <a:latin typeface="Palatino Linotype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  <a:latin typeface="Palatino Linotype (Body)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  <a:latin typeface="Palatino Linotype (Body)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  <a:latin typeface="Palatino Linotype (Body)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✔️</a:t>
                      </a:r>
                      <a:endParaRPr lang="en-US" sz="1800" dirty="0">
                        <a:effectLst/>
                        <a:latin typeface="Palatino Linotype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✔️</a:t>
                      </a:r>
                      <a:endParaRPr lang="en-US" sz="1800" dirty="0">
                        <a:effectLst/>
                        <a:latin typeface="Palatino Linotype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✔️</a:t>
                      </a:r>
                      <a:endParaRPr lang="en-US" sz="1800" dirty="0">
                        <a:effectLst/>
                        <a:latin typeface="Palatino Linotype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Palatino Linotype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0995490"/>
                  </a:ext>
                </a:extLst>
              </a:tr>
              <a:tr h="13679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Threat analysis in dynamic environments</a:t>
                      </a:r>
                      <a:r>
                        <a:rPr lang="en-US" sz="1800" dirty="0">
                          <a:effectLst/>
                          <a:hlinkClick r:id="rId4"/>
                        </a:rPr>
                        <a:t>[3]</a:t>
                      </a:r>
                      <a:endParaRPr lang="en-US" sz="1800" dirty="0">
                        <a:effectLst/>
                        <a:latin typeface="Palatino Linotype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✔️</a:t>
                      </a:r>
                      <a:endParaRPr lang="en-US" sz="1800" dirty="0">
                        <a:effectLst/>
                        <a:latin typeface="Palatino Linotype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✔️</a:t>
                      </a:r>
                      <a:endParaRPr lang="en-US" sz="1800" dirty="0">
                        <a:effectLst/>
                        <a:latin typeface="Palatino Linotype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  <a:latin typeface="Palatino Linotype (Body)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  <a:latin typeface="Palatino Linotype (Body)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  <a:latin typeface="Palatino Linotype (Body)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✔️</a:t>
                      </a:r>
                      <a:endParaRPr lang="en-US" sz="1800" dirty="0">
                        <a:effectLst/>
                        <a:latin typeface="Palatino Linotype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800" dirty="0">
                        <a:effectLst/>
                        <a:latin typeface="Palatino Linotype (Body)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908796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04E027B-AF5A-4085-860D-A2E08485B114}"/>
              </a:ext>
            </a:extLst>
          </p:cNvPr>
          <p:cNvSpPr/>
          <p:nvPr/>
        </p:nvSpPr>
        <p:spPr>
          <a:xfrm>
            <a:off x="3931152" y="5693069"/>
            <a:ext cx="43284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1. Related literature review analysis</a:t>
            </a:r>
            <a:endParaRPr lang="en-US" sz="2000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9BDF7D8C-34C4-4C45-B05D-891A4E24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45458" y="6354422"/>
            <a:ext cx="1624908" cy="503578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fld id="{1333BD25-8739-4BAD-A0C5-14862373B71E}" type="slidenum">
              <a:rPr lang="en-US" sz="2400" smtClean="0">
                <a:solidFill>
                  <a:schemeClr val="tx1"/>
                </a:solidFill>
              </a:rPr>
              <a:t>6</a:t>
            </a:fld>
            <a:r>
              <a:rPr lang="en-US" sz="2400" dirty="0">
                <a:solidFill>
                  <a:schemeClr val="tx1"/>
                </a:solidFill>
              </a:rPr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2853674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50"/>
    </mc:Choice>
    <mc:Fallback>
      <p:transition spd="slow" advTm="995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85C74F2-3A51-4FFC-8E10-8D0CDCC8D823}"/>
              </a:ext>
            </a:extLst>
          </p:cNvPr>
          <p:cNvSpPr/>
          <p:nvPr/>
        </p:nvSpPr>
        <p:spPr>
          <a:xfrm>
            <a:off x="855080" y="343295"/>
            <a:ext cx="10480577" cy="82163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&amp; THREAT ANALYSIS[1/3]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899F47-4B23-4766-A6FC-746F6B171EEE}"/>
              </a:ext>
            </a:extLst>
          </p:cNvPr>
          <p:cNvSpPr/>
          <p:nvPr/>
        </p:nvSpPr>
        <p:spPr>
          <a:xfrm>
            <a:off x="730344" y="343295"/>
            <a:ext cx="45719" cy="82163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9EBA8B-872A-47DD-996D-B81BF1044D1A}"/>
              </a:ext>
            </a:extLst>
          </p:cNvPr>
          <p:cNvSpPr/>
          <p:nvPr/>
        </p:nvSpPr>
        <p:spPr>
          <a:xfrm>
            <a:off x="729712" y="1403259"/>
            <a:ext cx="49431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of Smart Home System: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Interconnected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Wired,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Bluetooth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Remotely access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99A560-C636-4EDC-B62B-C205D2E8E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14" y="1238993"/>
            <a:ext cx="5834743" cy="43800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A3C0412-D163-4A34-B507-249A3BD208E0}"/>
              </a:ext>
            </a:extLst>
          </p:cNvPr>
          <p:cNvSpPr/>
          <p:nvPr/>
        </p:nvSpPr>
        <p:spPr>
          <a:xfrm>
            <a:off x="6254070" y="5693070"/>
            <a:ext cx="42530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2. Environment of Smart Home[4] </a:t>
            </a:r>
            <a:endParaRPr lang="en-US" sz="2000" dirty="0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573646E2-8903-4641-87ED-5C7CA10D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45458" y="6354422"/>
            <a:ext cx="1624908" cy="503578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fld id="{1333BD25-8739-4BAD-A0C5-14862373B71E}" type="slidenum">
              <a:rPr lang="en-US" sz="2400" smtClean="0">
                <a:solidFill>
                  <a:schemeClr val="tx1"/>
                </a:solidFill>
              </a:rPr>
              <a:t>7</a:t>
            </a:fld>
            <a:r>
              <a:rPr lang="en-US" sz="2400" dirty="0">
                <a:solidFill>
                  <a:schemeClr val="tx1"/>
                </a:solidFill>
              </a:rPr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1465109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383"/>
    </mc:Choice>
    <mc:Fallback>
      <p:transition spd="slow" advTm="1938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85C74F2-3A51-4FFC-8E10-8D0CDCC8D823}"/>
              </a:ext>
            </a:extLst>
          </p:cNvPr>
          <p:cNvSpPr/>
          <p:nvPr/>
        </p:nvSpPr>
        <p:spPr>
          <a:xfrm>
            <a:off x="855080" y="343295"/>
            <a:ext cx="10480577" cy="82163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&amp; THREAT ANALYSIS[2/3]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899F47-4B23-4766-A6FC-746F6B171EEE}"/>
              </a:ext>
            </a:extLst>
          </p:cNvPr>
          <p:cNvSpPr/>
          <p:nvPr/>
        </p:nvSpPr>
        <p:spPr>
          <a:xfrm>
            <a:off x="730344" y="343295"/>
            <a:ext cx="45719" cy="82163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782E8A-15AD-4770-A6CF-7E0C7686CC96}"/>
              </a:ext>
            </a:extLst>
          </p:cNvPr>
          <p:cNvSpPr/>
          <p:nvPr/>
        </p:nvSpPr>
        <p:spPr>
          <a:xfrm>
            <a:off x="855080" y="1386505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Assets of stakeholders:</a:t>
            </a:r>
            <a:endParaRPr lang="en-US" sz="24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2A86ED-120D-4870-B145-9CEF4F1F7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41779"/>
              </p:ext>
            </p:extLst>
          </p:nvPr>
        </p:nvGraphicFramePr>
        <p:xfrm>
          <a:off x="1443539" y="2069745"/>
          <a:ext cx="9303658" cy="3566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651829">
                  <a:extLst>
                    <a:ext uri="{9D8B030D-6E8A-4147-A177-3AD203B41FA5}">
                      <a16:colId xmlns:a16="http://schemas.microsoft.com/office/drawing/2014/main" val="2288290966"/>
                    </a:ext>
                  </a:extLst>
                </a:gridCol>
                <a:gridCol w="4651829">
                  <a:extLst>
                    <a:ext uri="{9D8B030D-6E8A-4147-A177-3AD203B41FA5}">
                      <a16:colId xmlns:a16="http://schemas.microsoft.com/office/drawing/2014/main" val="135139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Information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Physical Assets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92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User credentials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IoT smart devices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81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Information collected by smart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IoT hubs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16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Smart home status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IoT gateways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70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Information about the installed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Sensors/Actuators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835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Log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Cloud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2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Video, Picture, Voice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22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Location tracking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7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Personal information (e.g., health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82466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01C326A-9FBB-446E-AF2C-7F80A0F829B5}"/>
              </a:ext>
            </a:extLst>
          </p:cNvPr>
          <p:cNvSpPr/>
          <p:nvPr/>
        </p:nvSpPr>
        <p:spPr>
          <a:xfrm>
            <a:off x="4321356" y="5657425"/>
            <a:ext cx="35480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3. Assets of stakeholders[5] </a:t>
            </a:r>
            <a:endParaRPr lang="en-US" sz="2000" dirty="0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F5A16BF0-8B10-447E-84C4-3076B70B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45458" y="6354422"/>
            <a:ext cx="1624908" cy="503578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fld id="{1333BD25-8739-4BAD-A0C5-14862373B71E}" type="slidenum">
              <a:rPr lang="en-US" sz="2400" smtClean="0">
                <a:solidFill>
                  <a:schemeClr val="tx1"/>
                </a:solidFill>
              </a:rPr>
              <a:t>8</a:t>
            </a:fld>
            <a:r>
              <a:rPr lang="en-US" sz="2400" dirty="0">
                <a:solidFill>
                  <a:schemeClr val="tx1"/>
                </a:solidFill>
              </a:rPr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212501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983"/>
    </mc:Choice>
    <mc:Fallback>
      <p:transition spd="slow" advTm="1898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85C74F2-3A51-4FFC-8E10-8D0CDCC8D823}"/>
              </a:ext>
            </a:extLst>
          </p:cNvPr>
          <p:cNvSpPr/>
          <p:nvPr/>
        </p:nvSpPr>
        <p:spPr>
          <a:xfrm>
            <a:off x="855080" y="343295"/>
            <a:ext cx="10480577" cy="82163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&amp; THREAT ANALYSIS[3/3]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899F47-4B23-4766-A6FC-746F6B171EEE}"/>
              </a:ext>
            </a:extLst>
          </p:cNvPr>
          <p:cNvSpPr/>
          <p:nvPr/>
        </p:nvSpPr>
        <p:spPr>
          <a:xfrm>
            <a:off x="730344" y="343295"/>
            <a:ext cx="45719" cy="82163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9EBA8B-872A-47DD-996D-B81BF1044D1A}"/>
              </a:ext>
            </a:extLst>
          </p:cNvPr>
          <p:cNvSpPr/>
          <p:nvPr/>
        </p:nvSpPr>
        <p:spPr>
          <a:xfrm>
            <a:off x="730344" y="1374231"/>
            <a:ext cx="11190514" cy="353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&amp; Threat Identify: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Access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Leakage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Manipulation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Insecure Devices and Protocols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Concerns 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3D4B8B-6700-48FC-A72E-49662FB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45458" y="6354422"/>
            <a:ext cx="1624908" cy="503578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0</a:t>
            </a:r>
            <a:fld id="{1333BD25-8739-4BAD-A0C5-14862373B71E}" type="slidenum">
              <a:rPr lang="en-US" sz="2400" smtClean="0">
                <a:solidFill>
                  <a:schemeClr val="tx1"/>
                </a:solidFill>
              </a:rPr>
              <a:t>9</a:t>
            </a:fld>
            <a:r>
              <a:rPr lang="en-US" sz="2400" dirty="0">
                <a:solidFill>
                  <a:schemeClr val="tx1"/>
                </a:solidFill>
              </a:rPr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1354094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872"/>
    </mc:Choice>
    <mc:Fallback>
      <p:transition spd="slow" advTm="12872"/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764</TotalTime>
  <Words>862</Words>
  <Application>Microsoft Office PowerPoint</Application>
  <PresentationFormat>Widescreen</PresentationFormat>
  <Paragraphs>186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Palatino Linotype</vt:lpstr>
      <vt:lpstr>Palatino Linotype (Body)</vt:lpstr>
      <vt:lpstr>Times New Roman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95</cp:revision>
  <dcterms:created xsi:type="dcterms:W3CDTF">2023-11-21T22:10:49Z</dcterms:created>
  <dcterms:modified xsi:type="dcterms:W3CDTF">2024-04-30T02:33:50Z</dcterms:modified>
</cp:coreProperties>
</file>