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8" r:id="rId10"/>
    <p:sldId id="269" r:id="rId11"/>
    <p:sldId id="270" r:id="rId12"/>
    <p:sldId id="271" r:id="rId13"/>
    <p:sldId id="272" r:id="rId14"/>
    <p:sldId id="305" r:id="rId15"/>
    <p:sldId id="276" r:id="rId16"/>
    <p:sldId id="278" r:id="rId17"/>
    <p:sldId id="306" r:id="rId18"/>
    <p:sldId id="279" r:id="rId19"/>
    <p:sldId id="280" r:id="rId20"/>
    <p:sldId id="281" r:id="rId21"/>
    <p:sldId id="282" r:id="rId22"/>
    <p:sldId id="286" r:id="rId23"/>
    <p:sldId id="284" r:id="rId24"/>
    <p:sldId id="283" r:id="rId25"/>
    <p:sldId id="285" r:id="rId26"/>
    <p:sldId id="287" r:id="rId27"/>
    <p:sldId id="293" r:id="rId28"/>
    <p:sldId id="294" r:id="rId29"/>
    <p:sldId id="288" r:id="rId30"/>
    <p:sldId id="289" r:id="rId31"/>
    <p:sldId id="290" r:id="rId32"/>
    <p:sldId id="291" r:id="rId33"/>
    <p:sldId id="292" r:id="rId34"/>
    <p:sldId id="297" r:id="rId35"/>
    <p:sldId id="298" r:id="rId36"/>
    <p:sldId id="299" r:id="rId37"/>
    <p:sldId id="300" r:id="rId38"/>
    <p:sldId id="301" r:id="rId39"/>
    <p:sldId id="302" r:id="rId40"/>
    <p:sldId id="296" r:id="rId41"/>
    <p:sldId id="295" r:id="rId42"/>
    <p:sldId id="303" r:id="rId43"/>
    <p:sldId id="304" r:id="rId4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/>
    <p:restoredTop sz="93560"/>
  </p:normalViewPr>
  <p:slideViewPr>
    <p:cSldViewPr snapToGrid="0">
      <p:cViewPr varScale="1">
        <p:scale>
          <a:sx n="74" d="100"/>
          <a:sy n="74" d="100"/>
        </p:scale>
        <p:origin x="96" y="138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91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03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멀티미디어와 </a:t>
            </a:r>
            <a:r>
              <a:rPr lang="ko-KR" altLang="en-US" dirty="0" err="1" smtClean="0">
                <a:latin typeface="+mj-lt"/>
              </a:rPr>
              <a:t>입력요소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 dirty="0" err="1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http://t3.gstatic.com/images?q=tbn:ANd9GcTtYxyETT6tne1hZzEv7eJfiv0nI91UH4CC7fUt5gWKTO4o9shv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863315" y="4414205"/>
            <a:ext cx="3378616" cy="1992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 descr="http://t1.gstatic.com/images?q=tbn:ANd9GcRC_5cwMArftpqRXbouuCEYFlqzRVC-zU0JLSHRDnlePd7byR7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5761718" y="4414205"/>
            <a:ext cx="4162336" cy="338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 smtClean="0">
                <a:latin typeface="+mj-lt"/>
              </a:rPr>
              <a:t>HTML </a:t>
            </a:r>
            <a:r>
              <a:rPr lang="ko-KR" altLang="en-US" sz="5500" dirty="0" smtClean="0">
                <a:latin typeface="+mj-lt"/>
              </a:rPr>
              <a:t>양식</a:t>
            </a:r>
            <a:r>
              <a:rPr lang="en-US" altLang="ko-KR" sz="5500" dirty="0" smtClean="0">
                <a:latin typeface="+mj-lt"/>
              </a:rPr>
              <a:t>(form)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190652" y="4451623"/>
            <a:ext cx="5204042" cy="1460354"/>
          </a:xfrm>
          <a:prstGeom prst="rect">
            <a:avLst/>
          </a:prstGeom>
          <a:noFill/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46157" y="3767874"/>
            <a:ext cx="11146752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&lt;form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&lt;/form&gt;</a:t>
            </a:r>
            <a:endParaRPr lang="ko-KR" altLang="en-US" sz="2339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159" y="2690056"/>
            <a:ext cx="3815243" cy="6345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입력 양식은 항상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으로 시작한다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159" y="6196850"/>
            <a:ext cx="62478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여기에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입력을 처리하는 서버스크립트의 주소를 적어준다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3630" y="2690056"/>
            <a:ext cx="6707519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입력 데이터가 서버로 보내지는 방법을 기술한다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 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pPr algn="ctr"/>
            <a:r>
              <a:rPr lang="en-US" altLang="ko-KR" b="1" dirty="0" smtClean="0">
                <a:latin typeface="Arial"/>
                <a:ea typeface="+mn-ea"/>
                <a:cs typeface="+mn-cs"/>
              </a:rPr>
              <a:t>GET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과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POST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방식이 있다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.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2527053" y="4388986"/>
            <a:ext cx="943018" cy="180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5648935" y="3336387"/>
            <a:ext cx="2068455" cy="723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956278" y="3336387"/>
            <a:ext cx="1297503" cy="7279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6983" y="1732623"/>
            <a:ext cx="11262614" cy="8302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&lt;form&gt;</a:t>
            </a:r>
            <a:endParaRPr lang="ko-KR" altLang="en-US" sz="3000" kern="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6524" y="6005940"/>
            <a:ext cx="4146997" cy="1847752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960040" y="6244016"/>
            <a:ext cx="4803906" cy="1371600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326524" y="3428278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"name"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학번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"number"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="10"&gt;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056397" y="6672239"/>
            <a:ext cx="834248" cy="5151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 smtClean="0"/>
              <a:t>POST </a:t>
            </a:r>
            <a:r>
              <a:rPr lang="ko-KR" altLang="en-US" b="1" i="1" dirty="0" smtClean="0"/>
              <a:t>방식</a:t>
            </a:r>
            <a:r>
              <a:rPr lang="en-US" altLang="ko-KR" b="1" i="1" dirty="0" smtClean="0"/>
              <a:t>(1/2)</a:t>
            </a:r>
            <a:endParaRPr lang="ko-KR" altLang="en-US" b="1" i="1" dirty="0" smtClean="0"/>
          </a:p>
          <a:p>
            <a:pPr lvl="1"/>
            <a:r>
              <a:rPr lang="en-US" altLang="ko-KR" dirty="0" smtClean="0"/>
              <a:t>POST </a:t>
            </a:r>
            <a:r>
              <a:rPr lang="ko-KR" altLang="en-US" dirty="0"/>
              <a:t>방식은 </a:t>
            </a:r>
            <a:r>
              <a:rPr lang="ko-KR" altLang="en-US" dirty="0" smtClean="0"/>
              <a:t>사용자가 </a:t>
            </a:r>
            <a:r>
              <a:rPr lang="ko-KR" altLang="en-US" dirty="0"/>
              <a:t>입력한 데이터를 </a:t>
            </a:r>
            <a:r>
              <a:rPr lang="en-US" altLang="ko-KR" dirty="0" smtClean="0"/>
              <a:t>HTTP </a:t>
            </a:r>
            <a:r>
              <a:rPr lang="en-US" altLang="ko-KR" dirty="0"/>
              <a:t>Request </a:t>
            </a:r>
            <a:r>
              <a:rPr lang="ko-KR" altLang="en-US" dirty="0" smtClean="0"/>
              <a:t>헤더에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포함시켜서 </a:t>
            </a:r>
            <a:r>
              <a:rPr lang="ko-KR" altLang="en-US" dirty="0"/>
              <a:t>전송하는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428278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"post"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"name"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학번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"number"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="10"&gt;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725872" y="5994216"/>
            <a:ext cx="3995739" cy="1665138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6200012" y="6126427"/>
            <a:ext cx="4353149" cy="1363924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sp>
        <p:nvSpPr>
          <p:cNvPr id="13" name="오른쪽 화살표 12"/>
          <p:cNvSpPr/>
          <p:nvPr/>
        </p:nvSpPr>
        <p:spPr>
          <a:xfrm>
            <a:off x="5397020" y="6569208"/>
            <a:ext cx="834248" cy="5151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75639" y="7503714"/>
            <a:ext cx="361015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latin typeface="Arial"/>
                <a:ea typeface="+mn-ea"/>
                <a:cs typeface="+mn-cs"/>
              </a:rPr>
              <a:t>POST /test/</a:t>
            </a:r>
            <a:r>
              <a:rPr lang="en-US" altLang="ko-KR" dirty="0" err="1">
                <a:latin typeface="Arial"/>
                <a:ea typeface="+mn-ea"/>
                <a:cs typeface="+mn-cs"/>
              </a:rPr>
              <a:t>input.jsp</a:t>
            </a:r>
            <a:r>
              <a:rPr lang="en-US" altLang="ko-KR" dirty="0">
                <a:latin typeface="Arial"/>
                <a:ea typeface="+mn-ea"/>
                <a:cs typeface="+mn-cs"/>
              </a:rPr>
              <a:t> HTTP/1.1</a:t>
            </a:r>
          </a:p>
          <a:p>
            <a:pPr lvl="0"/>
            <a:r>
              <a:rPr lang="en-US" altLang="ko-KR" dirty="0">
                <a:latin typeface="Arial"/>
                <a:ea typeface="+mn-ea"/>
                <a:cs typeface="+mn-cs"/>
              </a:rPr>
              <a:t>Host: www.naver.com</a:t>
            </a:r>
          </a:p>
          <a:p>
            <a:pPr lvl="0"/>
            <a:r>
              <a:rPr lang="en-US" altLang="ko-KR" dirty="0" smtClean="0">
                <a:latin typeface="Arial"/>
                <a:ea typeface="+mn-ea"/>
                <a:cs typeface="+mn-cs"/>
              </a:rPr>
              <a:t>name1=value1&amp;name2=value2...</a:t>
            </a:r>
            <a:endParaRPr lang="en-US" altLang="ko-KR" dirty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734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POST </a:t>
            </a:r>
            <a:r>
              <a:rPr lang="ko-KR" altLang="en-US" b="1" i="1" dirty="0"/>
              <a:t>방식</a:t>
            </a:r>
            <a:r>
              <a:rPr lang="en-US" altLang="ko-KR" b="1" i="1" dirty="0" smtClean="0"/>
              <a:t>(2/2</a:t>
            </a:r>
            <a:r>
              <a:rPr lang="en-US" altLang="ko-KR" b="1" i="1" dirty="0"/>
              <a:t>)</a:t>
            </a:r>
            <a:endParaRPr lang="ko-KR" altLang="en-US" b="1" i="1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3052293" y="4675031"/>
            <a:ext cx="8062176" cy="366078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78243"/>
              </p:ext>
            </p:extLst>
          </p:nvPr>
        </p:nvGraphicFramePr>
        <p:xfrm>
          <a:off x="645964" y="3927202"/>
          <a:ext cx="10793879" cy="42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텍스트를 입력할 수 있는 한 줄짜리 필드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비밀번호를 입력할 수 있는 한 줄짜리 필드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라디오 버튼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체크 박스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파일 이름을 입력하는 필드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버튼 생성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제출 버튼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초기화 버튼 생성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버튼을 누르면 모든 입력 필드가 초기화된다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사용자에게는 보이지 않지만 서버로 전송된다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81155" y="2417613"/>
            <a:ext cx="10858688" cy="503287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56" y="3106346"/>
            <a:ext cx="215234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/>
                <a:ea typeface="+mn-ea"/>
                <a:cs typeface="+mn-cs"/>
              </a:rPr>
              <a:t>type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속성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r>
              <a:rPr lang="en-US" altLang="ko-KR" b="1" dirty="0" smtClean="0">
                <a:latin typeface="Arial"/>
                <a:ea typeface="+mn-ea"/>
                <a:cs typeface="+mn-cs"/>
              </a:rPr>
              <a:t>-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필드의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종류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8257" y="3106346"/>
            <a:ext cx="278752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/>
                <a:ea typeface="+mn-ea"/>
                <a:cs typeface="+mn-cs"/>
              </a:rPr>
              <a:t>value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속성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r>
              <a:rPr lang="en-US" altLang="ko-KR" b="1" dirty="0" smtClean="0">
                <a:latin typeface="Arial"/>
                <a:ea typeface="+mn-ea"/>
                <a:cs typeface="+mn-cs"/>
              </a:rPr>
              <a:t>-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버튼에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나타내는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텍스트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2940" y="3108885"/>
            <a:ext cx="380425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/>
                <a:ea typeface="+mn-ea"/>
                <a:cs typeface="+mn-cs"/>
              </a:rPr>
              <a:t>name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속성</a:t>
            </a:r>
            <a:endParaRPr lang="en-US" altLang="ko-KR" b="1" dirty="0" smtClean="0">
              <a:latin typeface="Arial"/>
              <a:ea typeface="+mn-ea"/>
              <a:cs typeface="+mn-cs"/>
            </a:endParaRPr>
          </a:p>
          <a:p>
            <a:r>
              <a:rPr lang="en-US" altLang="ko-KR" b="1" dirty="0" smtClean="0">
                <a:latin typeface="Arial"/>
                <a:ea typeface="+mn-ea"/>
                <a:cs typeface="+mn-cs"/>
              </a:rPr>
              <a:t>-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서버로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전달되는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이름 </a:t>
            </a:r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4329090" y="2813021"/>
            <a:ext cx="442930" cy="293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010134" y="2815560"/>
            <a:ext cx="1414934" cy="293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1944928" y="2813021"/>
            <a:ext cx="44473" cy="293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b="1" kern="0" dirty="0" smtClean="0"/>
              <a:t>&lt;input&gt; type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59989"/>
              </p:ext>
            </p:extLst>
          </p:nvPr>
        </p:nvGraphicFramePr>
        <p:xfrm>
          <a:off x="645964" y="2407494"/>
          <a:ext cx="10793879" cy="5930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62424502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않음</a:t>
                      </a:r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571408488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17970258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6574203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 또는 샘플 값을 표기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8902766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페이지가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로드될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때 자동으로 포커스를 받도록 설정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 된 상태임을 지정</a:t>
                      </a:r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20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필드의 최소 값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최대 값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0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2000" baseline="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aseline="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2000" baseline="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파일형식에서 사용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, submit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수행</a:t>
                      </a:r>
                      <a:r>
                        <a:rPr lang="ko-KR" altLang="en-US" sz="2000" baseline="0" dirty="0" err="1" smtClean="0">
                          <a:latin typeface="Arial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en-US" sz="2000" baseline="0" dirty="0" smtClean="0">
                          <a:latin typeface="Arial"/>
                          <a:ea typeface="+mn-ea"/>
                          <a:cs typeface="+mn-cs"/>
                        </a:rPr>
                        <a:t> 체크 함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수행시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입력 필드의 값이 검사되는 정규식을 지정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기타</a:t>
            </a:r>
            <a:r>
              <a:rPr lang="en-US" altLang="ko-KR" sz="3000" b="1" kern="0" dirty="0" smtClean="0"/>
              <a:t>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775" y="1979130"/>
            <a:ext cx="74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: https://www.w3schools.com/html/html_form_attributes.asp]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7204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702" y="2713106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endParaRPr lang="ko-KR" altLang="en-US" sz="2339" b="1">
              <a:latin typeface="Arial"/>
              <a:ea typeface="+mn-ea"/>
              <a:cs typeface="+mn-cs"/>
            </a:endParaRPr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601769" y="4423786"/>
            <a:ext cx="4390344" cy="187735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텍스트 </a:t>
            </a:r>
            <a:r>
              <a:rPr lang="en-US" altLang="ko-KR" sz="3000" b="1" kern="0" dirty="0" smtClean="0"/>
              <a:t>(type=“text”)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942366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166407" y="4123185"/>
            <a:ext cx="4644332" cy="178212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(2/10)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비밀번호 </a:t>
            </a:r>
            <a:r>
              <a:rPr lang="en-US" altLang="ko-KR" sz="3000" b="1" kern="0" dirty="0" smtClean="0"/>
              <a:t>(type=“password”)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ko-KR" altLang="en-US" sz="5500" dirty="0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예전 방법</a:t>
            </a:r>
            <a:r>
              <a:rPr lang="en-US" altLang="ko-KR" sz="3000" dirty="0"/>
              <a:t>: HTML </a:t>
            </a:r>
            <a:r>
              <a:rPr lang="ko-KR" altLang="en-US" sz="3000" dirty="0"/>
              <a:t>안에서는 </a:t>
            </a:r>
            <a:r>
              <a:rPr lang="en-US" altLang="ko-KR" sz="3000" dirty="0"/>
              <a:t>&lt;embed&gt;</a:t>
            </a:r>
            <a:r>
              <a:rPr lang="ko-KR" altLang="en-US" sz="3000" dirty="0"/>
              <a:t>나 </a:t>
            </a:r>
            <a:r>
              <a:rPr lang="en-US" altLang="ko-KR" sz="3000" dirty="0"/>
              <a:t>&lt;object&gt; </a:t>
            </a:r>
            <a:r>
              <a:rPr lang="ko-KR" altLang="en-US" sz="3000" dirty="0"/>
              <a:t>태그를 사용하여야 했고 웹브라우저에는 플래시나 </a:t>
            </a:r>
            <a:r>
              <a:rPr lang="en-US" altLang="ko-KR" sz="3000" dirty="0"/>
              <a:t>ActiveX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&lt;embed&gt; : </a:t>
            </a:r>
            <a:r>
              <a:rPr lang="ko-KR" altLang="en-US" sz="2400" dirty="0" err="1"/>
              <a:t>끼워넣다라는</a:t>
            </a:r>
            <a:r>
              <a:rPr lang="ko-KR" altLang="en-US" sz="2400" dirty="0"/>
              <a:t> 의미</a:t>
            </a:r>
            <a:r>
              <a:rPr lang="en-US" altLang="ko-KR" sz="2400" dirty="0"/>
              <a:t>, </a:t>
            </a:r>
            <a:r>
              <a:rPr lang="ko-KR" altLang="en-US" sz="2400" dirty="0"/>
              <a:t>외부 응용프로그램이나 </a:t>
            </a:r>
            <a:r>
              <a:rPr lang="ko-KR" altLang="en-US" sz="2400" dirty="0" smtClean="0"/>
              <a:t>플러그인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plug-in)</a:t>
            </a:r>
            <a:r>
              <a:rPr lang="ko-KR" altLang="en-US" sz="2400" dirty="0"/>
              <a:t>을 삽입하는 태그</a:t>
            </a:r>
          </a:p>
          <a:p>
            <a:pPr marL="0" lvl="0" indent="0">
              <a:buNone/>
            </a:pPr>
            <a:r>
              <a:rPr lang="en-US" altLang="ko-KR" sz="2400" dirty="0"/>
              <a:t>	</a:t>
            </a:r>
            <a:r>
              <a:rPr lang="ko-KR" altLang="en-US" sz="2400" b="1" dirty="0" smtClean="0"/>
              <a:t>→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플래시의 보안 취약점 </a:t>
            </a:r>
            <a:r>
              <a:rPr lang="ko-KR" altLang="en-US" sz="2400" dirty="0" smtClean="0"/>
              <a:t>문제</a:t>
            </a:r>
            <a:r>
              <a:rPr lang="en-US" altLang="ko-KR" sz="2400" dirty="0" smtClean="0"/>
              <a:t>	</a:t>
            </a:r>
          </a:p>
          <a:p>
            <a:pPr marL="0" lv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→ </a:t>
            </a:r>
            <a:r>
              <a:rPr lang="en-US" altLang="ko-KR" sz="2400" dirty="0"/>
              <a:t>ActiveX</a:t>
            </a:r>
            <a:r>
              <a:rPr lang="ko-KR" altLang="en-US" sz="2400" dirty="0"/>
              <a:t>의 호환성 및 </a:t>
            </a:r>
            <a:r>
              <a:rPr lang="ko-KR" altLang="en-US" sz="2400" dirty="0" err="1"/>
              <a:t>보안성</a:t>
            </a:r>
            <a:r>
              <a:rPr lang="ko-KR" altLang="en-US" sz="2400" dirty="0"/>
              <a:t> 문제</a:t>
            </a:r>
          </a:p>
          <a:p>
            <a:pPr lvl="0"/>
            <a:r>
              <a:rPr lang="en-US" altLang="ko-KR" sz="3000" dirty="0" smtClean="0"/>
              <a:t>HTML5</a:t>
            </a:r>
            <a:r>
              <a:rPr lang="en-US" altLang="ko-KR" sz="3000" dirty="0"/>
              <a:t>: &lt;audio&gt;</a:t>
            </a:r>
            <a:r>
              <a:rPr lang="ko-KR" altLang="en-US" sz="3000" dirty="0"/>
              <a:t>와 </a:t>
            </a:r>
            <a:r>
              <a:rPr lang="en-US" altLang="ko-KR" sz="3000" dirty="0"/>
              <a:t>&lt;video&gt; </a:t>
            </a:r>
            <a:r>
              <a:rPr lang="ko-KR" altLang="en-US" sz="3000" dirty="0"/>
              <a:t>태그가 추가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814394" y="5419629"/>
            <a:ext cx="6227792" cy="2409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695587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080205" y="4518817"/>
            <a:ext cx="5943785" cy="179244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(3/10)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라디오 버튼 </a:t>
            </a:r>
            <a:r>
              <a:rPr lang="en-US" altLang="ko-KR" sz="3000" b="1" kern="0" dirty="0" smtClean="0"/>
              <a:t>(type=“radio”)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13035" y="2703370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"orange"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Orange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10287" y="5131864"/>
            <a:ext cx="5588538" cy="141085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(4/10)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체크박스 </a:t>
            </a:r>
            <a:r>
              <a:rPr lang="en-US" altLang="ko-KR" sz="3000" b="1" kern="0" dirty="0" smtClean="0"/>
              <a:t>(type=“checkbox”)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99687" y="2567736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48669" y="5360035"/>
            <a:ext cx="4444237" cy="1175709"/>
          </a:xfrm>
          <a:prstGeom prst="rect">
            <a:avLst/>
          </a:prstGeom>
          <a:noFill/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497056" y="4497627"/>
            <a:ext cx="5513244" cy="344049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(5/10)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파일 업로드 버튼 </a:t>
            </a:r>
            <a:r>
              <a:rPr lang="en-US" altLang="ko-KR" sz="3000" b="1" kern="0" dirty="0" smtClean="0"/>
              <a:t>(type=“file”)</a:t>
            </a:r>
            <a:endParaRPr lang="ko-KR" altLang="en-US" sz="3000" b="1" kern="0" dirty="0"/>
          </a:p>
        </p:txBody>
      </p:sp>
      <p:sp>
        <p:nvSpPr>
          <p:cNvPr id="28" name="오른쪽 화살표 27"/>
          <p:cNvSpPr/>
          <p:nvPr/>
        </p:nvSpPr>
        <p:spPr>
          <a:xfrm>
            <a:off x="4056845" y="5947889"/>
            <a:ext cx="1674254" cy="6053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8342" y="2547456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874187" y="5738588"/>
            <a:ext cx="3933592" cy="1720135"/>
          </a:xfrm>
          <a:prstGeom prst="rect">
            <a:avLst/>
          </a:prstGeom>
          <a:noFill/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977859" y="5666366"/>
            <a:ext cx="2031708" cy="1697416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 flipV="1">
            <a:off x="3754937" y="6468764"/>
            <a:ext cx="4131482" cy="7301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(6/10)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(type=“button”)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052037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427513" y="5700386"/>
            <a:ext cx="5505705" cy="167899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(7/10)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(type=“submit”)</a:t>
            </a:r>
          </a:p>
          <a:p>
            <a:pPr eaLnBrk="1" hangingPunct="1"/>
            <a:r>
              <a:rPr lang="ko-KR" altLang="en-US" sz="3000" b="1" kern="0" dirty="0" smtClean="0"/>
              <a:t>초기화 버튼</a:t>
            </a:r>
            <a:r>
              <a:rPr lang="en-US" altLang="ko-KR" sz="3000" b="1" kern="0" dirty="0"/>
              <a:t> </a:t>
            </a:r>
            <a:r>
              <a:rPr lang="en-US" altLang="ko-KR" sz="3000" b="1" kern="0" dirty="0" smtClean="0"/>
              <a:t>(type=“reset”)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89775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“input”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235677" y="5300727"/>
            <a:ext cx="5644587" cy="2186406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smtClean="0">
                <a:latin typeface="+mj-lt"/>
              </a:rPr>
              <a:t>HTML </a:t>
            </a:r>
            <a:r>
              <a:rPr lang="ko-KR" altLang="en-US" sz="5500" kern="0" smtClean="0">
                <a:latin typeface="+mj-lt"/>
              </a:rPr>
              <a:t>입력 유형</a:t>
            </a:r>
            <a:r>
              <a:rPr lang="en-US" altLang="ko-KR" sz="5500" kern="0" smtClean="0">
                <a:latin typeface="+mj-lt"/>
              </a:rPr>
              <a:t>(8/10)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이미지 버튼 </a:t>
            </a:r>
            <a:r>
              <a:rPr lang="en-US" altLang="ko-KR" sz="3000" b="1" kern="0" dirty="0" smtClean="0"/>
              <a:t>(type=“image”)</a:t>
            </a:r>
            <a:endParaRPr lang="ko-KR" altLang="en-US" sz="3000" b="1" kern="0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(9/10)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6983" y="1764409"/>
            <a:ext cx="11262614" cy="2936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숨겨진 입력 </a:t>
            </a:r>
            <a:r>
              <a:rPr lang="en-US" altLang="ko-KR" sz="3000" b="1" kern="0" dirty="0" smtClean="0"/>
              <a:t>(type=“hidden”)</a:t>
            </a:r>
          </a:p>
          <a:p>
            <a:pPr lvl="1"/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input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type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6600FF"/>
                </a:solidFill>
              </a:rPr>
              <a:t>"hidden"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name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6600FF"/>
                </a:solidFill>
              </a:rPr>
              <a:t>"" </a:t>
            </a:r>
            <a:r>
              <a:rPr lang="en-US" altLang="ko-KR" sz="2400" dirty="0">
                <a:solidFill>
                  <a:srgbClr val="FF0000"/>
                </a:solidFill>
              </a:rPr>
              <a:t>value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6600FF"/>
                </a:solidFill>
              </a:rPr>
              <a:t>""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ko-KR" altLang="en-US" sz="2400" dirty="0"/>
              <a:t>사용자가 직접 입력하는 데이터는 아니지만 클라이언트 컴퓨터가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서버 </a:t>
            </a:r>
            <a:r>
              <a:rPr lang="ko-KR" altLang="en-US" sz="2400" dirty="0"/>
              <a:t>컴퓨터로 특정한 데이터를 전송하고 싶은 경우 많이 사용</a:t>
            </a:r>
          </a:p>
          <a:p>
            <a:pPr lvl="1"/>
            <a:r>
              <a:rPr lang="ko-KR" altLang="en-US" sz="2400" dirty="0"/>
              <a:t>화면에는 아무것도 나타나지 않고 사용자가 </a:t>
            </a:r>
            <a:r>
              <a:rPr lang="en-US" altLang="ko-KR" sz="2400" dirty="0"/>
              <a:t>"</a:t>
            </a:r>
            <a:r>
              <a:rPr lang="ko-KR" altLang="en-US" sz="2400" dirty="0"/>
              <a:t>제출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버튼을 누를 때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서버로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value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전송됨</a:t>
            </a:r>
            <a:endParaRPr lang="ko-KR" altLang="en-US" sz="24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24575"/>
              </p:ext>
            </p:extLst>
          </p:nvPr>
        </p:nvGraphicFramePr>
        <p:xfrm>
          <a:off x="382461" y="1896284"/>
          <a:ext cx="11242096" cy="629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추가된 </a:t>
                      </a:r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&lt;input&gt; type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Arial"/>
                          <a:ea typeface="+mn-ea"/>
                          <a:cs typeface="+mn-cs"/>
                        </a:rPr>
                        <a:t>날짜를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datetime-local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개의 숫자 사이의 숫자를 선택할 수 있는 슬라이더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(10/10)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5500" dirty="0" smtClean="0">
                <a:latin typeface="+mj-lt"/>
              </a:rPr>
              <a:t>추가된 입력 속성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&lt;input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추가된</a:t>
            </a:r>
            <a:r>
              <a:rPr lang="en-US" altLang="ko-KR" dirty="0" smtClean="0"/>
              <a:t> </a:t>
            </a:r>
            <a:r>
              <a:rPr lang="ko-KR" altLang="en-US" dirty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autocomplete </a:t>
            </a:r>
            <a:r>
              <a:rPr lang="en-US" altLang="ko-KR" dirty="0"/>
              <a:t>– </a:t>
            </a:r>
            <a:r>
              <a:rPr lang="ko-KR" altLang="en-US" dirty="0"/>
              <a:t>자동으로 입력을 완성한다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autofocus – </a:t>
            </a:r>
            <a:r>
              <a:rPr lang="ko-KR" altLang="en-US" dirty="0"/>
              <a:t>페이지가 </a:t>
            </a:r>
            <a:r>
              <a:rPr lang="ko-KR" altLang="en-US" dirty="0" err="1" smtClean="0"/>
              <a:t>로드되면</a:t>
            </a:r>
            <a:r>
              <a:rPr lang="ko-KR" altLang="en-US" dirty="0" smtClean="0"/>
              <a:t> </a:t>
            </a:r>
            <a:r>
              <a:rPr lang="ko-KR" altLang="en-US" dirty="0"/>
              <a:t>자동으로 입력 포커스를 갖는다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placeholder – </a:t>
            </a:r>
            <a:r>
              <a:rPr lang="ko-KR" altLang="en-US" dirty="0"/>
              <a:t>입력 힌트를 희미하게 보여준다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 – </a:t>
            </a:r>
            <a:r>
              <a:rPr lang="ko-KR" altLang="en-US" dirty="0"/>
              <a:t>읽기 전용 필드</a:t>
            </a:r>
          </a:p>
          <a:p>
            <a:pPr lvl="1"/>
            <a:r>
              <a:rPr lang="en-US" altLang="ko-KR" dirty="0"/>
              <a:t>required – </a:t>
            </a:r>
            <a:r>
              <a:rPr lang="ko-KR" altLang="en-US" dirty="0"/>
              <a:t>입력 양식을 제출하기 전에 반드시 채워져 있어야 함을 나타낸다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pattern – </a:t>
            </a:r>
            <a:r>
              <a:rPr lang="ko-KR" altLang="en-US" dirty="0"/>
              <a:t>허용하는 입력의 형태를 </a:t>
            </a:r>
            <a:r>
              <a:rPr lang="ko-KR" altLang="en-US" dirty="0" err="1"/>
              <a:t>정규식으로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85623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“button”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submit</a:t>
            </a:r>
            <a:r>
              <a:rPr lang="ko-KR" altLang="en-US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기능을 수행 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23472" y="3791537"/>
            <a:ext cx="5012234" cy="285299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&lt;button&gt;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lvl="0"/>
            <a:r>
              <a:rPr lang="en-US" altLang="ko-KR" sz="3000" dirty="0" smtClean="0"/>
              <a:t>&lt;button&gt;</a:t>
            </a:r>
            <a:endParaRPr lang="en-US" altLang="ko-KR" sz="3000" dirty="0" smtClean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sz="2400" dirty="0" smtClean="0"/>
          </a:p>
          <a:p>
            <a:pPr lvl="0"/>
            <a:r>
              <a:rPr lang="ko-KR" altLang="en-US" sz="2800" dirty="0" smtClean="0"/>
              <a:t>대부분의 오디오 데이터들은 크기가 매우 크기때문에 압축해 저장</a:t>
            </a:r>
            <a:endParaRPr lang="en-US" altLang="ko-KR" sz="3200" dirty="0" smtClean="0"/>
          </a:p>
          <a:p>
            <a:pPr lvl="0"/>
            <a:r>
              <a:rPr lang="ko-KR" altLang="en-US" sz="2800" dirty="0" smtClean="0"/>
              <a:t>압축하는 방식에 따라 손실 압축 포맷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 손실 압축 포맷으로 구분</a:t>
            </a:r>
            <a:endParaRPr lang="en-US" altLang="ko-KR" sz="3000" dirty="0" smtClean="0"/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smtClean="0"/>
              <a:t>Wav </a:t>
            </a:r>
            <a:r>
              <a:rPr lang="en-US" altLang="ko-KR" sz="1880" dirty="0"/>
              <a:t>– </a:t>
            </a:r>
            <a:r>
              <a:rPr lang="ko-KR" altLang="en-US" sz="1880" dirty="0"/>
              <a:t>윈도우에서 사용되는 표준 사운드 포맷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파일 크기가 크다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비 압축 포맷</a:t>
            </a:r>
          </a:p>
          <a:p>
            <a:pPr lvl="1"/>
            <a:r>
              <a:rPr lang="en-US" altLang="ko-KR" sz="1880" dirty="0" smtClean="0"/>
              <a:t>MP3 </a:t>
            </a:r>
            <a:r>
              <a:rPr lang="en-US" altLang="ko-KR" sz="1880" dirty="0"/>
              <a:t>– </a:t>
            </a:r>
            <a:r>
              <a:rPr lang="en-US" altLang="ko-KR" sz="1880" dirty="0" smtClean="0"/>
              <a:t>＇MPEG-1 </a:t>
            </a:r>
            <a:r>
              <a:rPr lang="en-US" altLang="ko-KR" sz="1880" dirty="0"/>
              <a:t>Audio </a:t>
            </a:r>
            <a:r>
              <a:rPr lang="en-US" altLang="ko-KR" sz="1880" dirty="0" smtClean="0"/>
              <a:t>Layer-3＇</a:t>
            </a:r>
            <a:r>
              <a:rPr lang="ko-KR" altLang="en-US" sz="1880" dirty="0" smtClean="0"/>
              <a:t>의 약자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</a:t>
            </a:r>
            <a:r>
              <a:rPr lang="en-US" altLang="ko-KR" sz="1880" dirty="0" smtClean="0"/>
              <a:t>MPEG</a:t>
            </a:r>
            <a:r>
              <a:rPr lang="ko-KR" altLang="en-US" sz="1880" dirty="0"/>
              <a:t>기술의 음성 압축 </a:t>
            </a:r>
            <a:r>
              <a:rPr lang="ko-KR" altLang="en-US" sz="1880" dirty="0" smtClean="0"/>
              <a:t>기술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 smtClean="0"/>
              <a:t>		</a:t>
            </a:r>
            <a:r>
              <a:rPr lang="ko-KR" altLang="en-US" sz="1880" dirty="0" smtClean="0"/>
              <a:t>손실 오디오 압축 포맷</a:t>
            </a:r>
            <a:endParaRPr lang="ko-KR" altLang="en-US" sz="1880" dirty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MP3</a:t>
            </a:r>
            <a:r>
              <a:rPr lang="ko-KR" altLang="en-US" sz="1880" dirty="0"/>
              <a:t>의</a:t>
            </a:r>
            <a:r>
              <a:rPr lang="en-US" altLang="ko-KR" sz="1880" dirty="0"/>
              <a:t> </a:t>
            </a:r>
            <a:r>
              <a:rPr lang="ko-KR" altLang="en-US" sz="1880" dirty="0" smtClean="0"/>
              <a:t>대안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</a:t>
            </a:r>
            <a:r>
              <a:rPr lang="ko-KR" altLang="en-US" sz="1880" dirty="0" smtClean="0"/>
              <a:t>다양한 포맷들을 지원하는 무료 오픈소스 컨테이너 포맷</a:t>
            </a:r>
            <a:endParaRPr lang="en-US" altLang="ko-KR" sz="18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56879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크롬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6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997" y="3922831"/>
            <a:ext cx="3838575" cy="1724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93493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고객의 의견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96273" y="4812992"/>
            <a:ext cx="6194194" cy="2087399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&lt;</a:t>
            </a:r>
            <a:r>
              <a:rPr lang="en-US" altLang="ko-KR" sz="5500" kern="0" dirty="0" err="1" smtClean="0">
                <a:latin typeface="+mj-lt"/>
              </a:rPr>
              <a:t>textarea</a:t>
            </a:r>
            <a:r>
              <a:rPr lang="en-US" altLang="ko-KR" sz="5500" kern="0" dirty="0" smtClean="0">
                <a:latin typeface="+mj-lt"/>
              </a:rPr>
              <a:t>&gt;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lvl="0"/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textarea</a:t>
            </a:r>
            <a:r>
              <a:rPr lang="en-US" altLang="ko-KR" sz="3000" dirty="0" smtClean="0"/>
              <a:t>&gt; : </a:t>
            </a:r>
            <a:r>
              <a:rPr lang="ko-KR" altLang="en-US" sz="3000" dirty="0" smtClean="0"/>
              <a:t>여러 줄의 문자를 입력</a:t>
            </a:r>
            <a:endParaRPr lang="en-US" altLang="ko-KR" sz="3000" dirty="0" smtClean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7581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39905" y="5823836"/>
            <a:ext cx="8157290" cy="1472731"/>
          </a:xfrm>
          <a:prstGeom prst="rect">
            <a:avLst/>
          </a:prstGeom>
          <a:noFill/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626808" y="7081414"/>
            <a:ext cx="1741014" cy="1237588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&lt;select&gt;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lvl="0"/>
            <a:r>
              <a:rPr lang="en-US" altLang="ko-KR" sz="3000" dirty="0" smtClean="0"/>
              <a:t>&lt;select&gt; : </a:t>
            </a:r>
            <a:r>
              <a:rPr lang="ko-KR" altLang="en-US" sz="3000" dirty="0" err="1" smtClean="0"/>
              <a:t>콤보박스</a:t>
            </a:r>
            <a:r>
              <a:rPr lang="en-US" altLang="ko-KR" sz="3000" dirty="0" smtClean="0"/>
              <a:t>(</a:t>
            </a:r>
            <a:r>
              <a:rPr lang="ko-KR" altLang="en-US" sz="3000" dirty="0" err="1" smtClean="0"/>
              <a:t>드랍다운</a:t>
            </a:r>
            <a:r>
              <a:rPr lang="ko-KR" altLang="en-US" sz="3000" dirty="0" smtClean="0"/>
              <a:t> 리스트</a:t>
            </a:r>
            <a:r>
              <a:rPr lang="en-US" altLang="ko-KR" sz="3000" dirty="0" smtClean="0"/>
              <a:t>)</a:t>
            </a:r>
            <a:endParaRPr lang="en-US" altLang="ko-KR" sz="3000" dirty="0" smtClean="0"/>
          </a:p>
        </p:txBody>
      </p:sp>
      <p:sp>
        <p:nvSpPr>
          <p:cNvPr id="8" name="굽은 화살표 7"/>
          <p:cNvSpPr/>
          <p:nvPr/>
        </p:nvSpPr>
        <p:spPr>
          <a:xfrm flipV="1">
            <a:off x="3508156" y="7081414"/>
            <a:ext cx="939879" cy="954183"/>
          </a:xfrm>
          <a:prstGeom prst="bentArrow">
            <a:avLst>
              <a:gd name="adj1" fmla="val 22059"/>
              <a:gd name="adj2" fmla="val 20588"/>
              <a:gd name="adj3" fmla="val 31863"/>
              <a:gd name="adj4" fmla="val 310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8535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fieldset</a:t>
            </a:r>
            <a:r>
              <a:rPr lang="en-US" altLang="ko-KR" sz="3000" dirty="0" smtClean="0"/>
              <a:t>&gt; : </a:t>
            </a:r>
            <a:r>
              <a:rPr lang="ko-KR" altLang="en-US" sz="3000" dirty="0" smtClean="0"/>
              <a:t>입력 </a:t>
            </a:r>
            <a:r>
              <a:rPr lang="ko-KR" altLang="en-US" sz="3000" dirty="0"/>
              <a:t>요소를 </a:t>
            </a:r>
            <a:r>
              <a:rPr lang="ko-KR" altLang="en-US" sz="3000" dirty="0" err="1" smtClean="0"/>
              <a:t>그룹핑하는데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사용되는 태그</a:t>
            </a:r>
          </a:p>
          <a:p>
            <a:pPr lvl="1"/>
            <a:r>
              <a:rPr lang="ko-KR" altLang="en-US" sz="2400" dirty="0"/>
              <a:t>그룹의 경계에 선을 그려준다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&lt;legend&gt;</a:t>
            </a:r>
            <a:r>
              <a:rPr lang="ko-KR" altLang="en-US" sz="2400" dirty="0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2402" y="3404427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&lt;fieldset&gt;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&lt;/fieldset&gt;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28067" y="5771583"/>
            <a:ext cx="5514891" cy="2407549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&lt;</a:t>
            </a:r>
            <a:r>
              <a:rPr lang="en-US" altLang="ko-KR" sz="5500" kern="0" dirty="0" err="1" smtClean="0">
                <a:latin typeface="+mj-lt"/>
              </a:rPr>
              <a:t>fieldset</a:t>
            </a:r>
            <a:r>
              <a:rPr lang="en-US" altLang="ko-KR" sz="5500" kern="0" dirty="0" smtClean="0">
                <a:latin typeface="+mj-lt"/>
              </a:rPr>
              <a:t>&gt;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&lt;label&gt; : &lt;input</a:t>
            </a:r>
            <a:r>
              <a:rPr lang="en-US" altLang="ko-KR" sz="3000" dirty="0"/>
              <a:t>&gt;</a:t>
            </a:r>
            <a:r>
              <a:rPr lang="ko-KR" altLang="en-US" sz="3000" dirty="0"/>
              <a:t>요소를 위한 레이블</a:t>
            </a:r>
            <a:r>
              <a:rPr lang="en-US" altLang="ko-KR" sz="3000" dirty="0"/>
              <a:t>(label)</a:t>
            </a:r>
            <a:r>
              <a:rPr lang="ko-KR" altLang="en-US" sz="3000" dirty="0"/>
              <a:t>을 정의함</a:t>
            </a:r>
          </a:p>
          <a:p>
            <a:pPr lvl="1"/>
            <a:r>
              <a:rPr lang="en-US" altLang="ko-KR" sz="2400" dirty="0"/>
              <a:t>&lt;label&gt; </a:t>
            </a:r>
            <a:r>
              <a:rPr lang="ko-KR" altLang="en-US" sz="2400" dirty="0"/>
              <a:t>태그의 속성 </a:t>
            </a:r>
            <a:r>
              <a:rPr lang="en-US" altLang="ko-KR" sz="2400" dirty="0"/>
              <a:t>for</a:t>
            </a:r>
            <a:r>
              <a:rPr lang="ko-KR" altLang="en-US" sz="2400" dirty="0"/>
              <a:t>를 사용하면 레이블과 </a:t>
            </a:r>
            <a:r>
              <a:rPr lang="en-US" altLang="ko-KR" sz="2400" dirty="0"/>
              <a:t>&lt;input&gt;</a:t>
            </a:r>
            <a:r>
              <a:rPr lang="ko-KR" altLang="en-US" sz="2400" dirty="0"/>
              <a:t>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358484" y="6043348"/>
            <a:ext cx="3210520" cy="1975459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&lt;label&gt;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이메일 </a:t>
            </a:r>
            <a:r>
              <a:rPr lang="ko-KR" altLang="en-US" dirty="0" smtClean="0"/>
              <a:t>입력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99100" y="1784097"/>
            <a:ext cx="10581382" cy="1501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이메일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821082" y="3750973"/>
            <a:ext cx="5746219" cy="207502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전화번호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704884" y="4192688"/>
            <a:ext cx="4290225" cy="145380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구글 브라우저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42383" y="1900741"/>
            <a:ext cx="10330513" cy="194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</a:pPr>
            <a:r>
              <a:rPr lang="ko-KR" altLang="en-US" sz="2339" b="1" dirty="0" err="1">
                <a:latin typeface="Arial"/>
                <a:ea typeface="+mn-ea"/>
                <a:cs typeface="+mn-cs"/>
              </a:rPr>
              <a:t>신발사이즈</a:t>
            </a:r>
            <a:endParaRPr lang="ko-KR" altLang="en-US" sz="2339" b="1" dirty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"290"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sho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46295" y="4626417"/>
            <a:ext cx="3533914" cy="570459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" name="순서도: 처리 13"/>
          <p:cNvSpPr/>
          <p:nvPr/>
        </p:nvSpPr>
        <p:spPr>
          <a:xfrm>
            <a:off x="5373264" y="4192688"/>
            <a:ext cx="5561585" cy="145380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887510" y="4723255"/>
            <a:ext cx="4640315" cy="593934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range</a:t>
            </a:r>
            <a:r>
              <a:rPr lang="ko-KR" altLang="en-US" dirty="0"/>
              <a:t>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66433" y="1782128"/>
            <a:ext cx="11079474" cy="1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  <a:p>
            <a:pPr marL="0" indent="0" algn="just"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테니스 스킬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" name="순서도: 처리 5"/>
          <p:cNvSpPr/>
          <p:nvPr/>
        </p:nvSpPr>
        <p:spPr>
          <a:xfrm>
            <a:off x="6261857" y="4950660"/>
            <a:ext cx="3023520" cy="51515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/>
              <a:t>오페라 브라우저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5875485" y="5517330"/>
            <a:ext cx="3023520" cy="51515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dirty="0" smtClean="0"/>
              <a:t>구글 브라우저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005435" y="4409748"/>
            <a:ext cx="3224942" cy="51515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mtClean="0"/>
              <a:t>인터넷 익스플로러 브라우저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>
            <a:off x="7276563" y="4667325"/>
            <a:ext cx="72887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5807640" y="5208237"/>
            <a:ext cx="45421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511049" y="5774907"/>
            <a:ext cx="3644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지역 표준 시간대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5502724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dob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671202" y="5642001"/>
            <a:ext cx="3243268" cy="288118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</a:t>
            </a:r>
            <a:r>
              <a:rPr lang="ko-KR" altLang="en-US" sz="2339" b="1" dirty="0" err="1">
                <a:latin typeface="Arial"/>
                <a:ea typeface="+mn-ea"/>
                <a:cs typeface="+mn-cs"/>
              </a:rPr>
              <a:t>색상선택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941" y="3732852"/>
            <a:ext cx="2809327" cy="11973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4" y="5646492"/>
            <a:ext cx="3419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39" y="3837245"/>
            <a:ext cx="5448300" cy="4171950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504550" y="5228388"/>
            <a:ext cx="1639071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크롬 브라우저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504550" y="3337362"/>
            <a:ext cx="1851587" cy="3149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210039" y="3365985"/>
            <a:ext cx="2380317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파이어폭스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브라우저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/>
              <a:t>&lt;audio&gt; </a:t>
            </a:r>
            <a:r>
              <a:rPr lang="ko-KR" altLang="en-US" sz="5500" dirty="0"/>
              <a:t>요소의</a:t>
            </a:r>
            <a:r>
              <a:rPr lang="en-US" altLang="ko-KR" sz="5500" dirty="0"/>
              <a:t> </a:t>
            </a:r>
            <a:r>
              <a:rPr lang="ko-KR" altLang="en-US" sz="5500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63709"/>
              </p:ext>
            </p:extLst>
          </p:nvPr>
        </p:nvGraphicFramePr>
        <p:xfrm>
          <a:off x="421992" y="4161595"/>
          <a:ext cx="11059301" cy="40937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음악을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 재생을 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오디오를 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사용자가 사용할 생각이 없더라도 오디오를 미리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오디오의 재생 볼륨을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93" y="1871594"/>
            <a:ext cx="286340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오디오 삽입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8508" y="3395610"/>
            <a:ext cx="43471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오디오 소스 파일 경로</a:t>
            </a:r>
            <a:r>
              <a:rPr lang="en-US" altLang="ko-KR" b="1">
                <a:latin typeface="Arial"/>
                <a:ea typeface="+mn-ea"/>
                <a:cs typeface="+mn-cs"/>
              </a:rPr>
              <a:t>(URL)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746" y="1862575"/>
            <a:ext cx="19765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자동</a:t>
            </a:r>
            <a:r>
              <a:rPr lang="en-US" altLang="ko-KR" b="1">
                <a:latin typeface="Arial"/>
                <a:ea typeface="+mn-ea"/>
                <a:cs typeface="+mn-cs"/>
              </a:rPr>
              <a:t> </a:t>
            </a:r>
            <a:r>
              <a:rPr lang="ko-KR" altLang="en-US" b="1">
                <a:latin typeface="Arial"/>
                <a:ea typeface="+mn-ea"/>
                <a:cs typeface="+mn-cs"/>
              </a:rPr>
              <a:t>재생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8511" y="3421728"/>
            <a:ext cx="377280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화면에 제어기를 보일 것</a:t>
            </a: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3618963" y="2859110"/>
            <a:ext cx="573119" cy="536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738511" y="2859110"/>
            <a:ext cx="1886402" cy="562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5103024" y="2231907"/>
            <a:ext cx="1" cy="3114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429555" y="2240926"/>
            <a:ext cx="424141" cy="302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3964224" descr="EMB0000166cab1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882130" y="1854558"/>
            <a:ext cx="6155820" cy="5922564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입력 예제</a:t>
            </a:r>
            <a:r>
              <a:rPr lang="en-US" altLang="ko-KR" sz="5500" kern="0" dirty="0" smtClean="0">
                <a:latin typeface="+mj-lt"/>
              </a:rPr>
              <a:t>1(1/2)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2617" y="1854557"/>
            <a:ext cx="10989789" cy="6462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&lt;form&gt;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date: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-local: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-local"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month: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"month"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time: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"time"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week: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"week"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color: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email: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b-NO" altLang="ko-KR" sz="2378" b="1" dirty="0">
                <a:latin typeface="Arial"/>
                <a:ea typeface="+mn-ea"/>
                <a:cs typeface="+mn-cs"/>
              </a:rPr>
              <a:t>        tel: </a:t>
            </a:r>
            <a:r>
              <a:rPr lang="nb-NO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nb-NO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nb-NO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search: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"search"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range: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number: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url: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url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입력 예제</a:t>
            </a:r>
            <a:r>
              <a:rPr lang="en-US" altLang="ko-KR" sz="5500" kern="0" dirty="0" smtClean="0">
                <a:latin typeface="+mj-lt"/>
              </a:rPr>
              <a:t>1(2/2)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78343" y="2033206"/>
            <a:ext cx="7563394" cy="5590903"/>
          </a:xfrm>
          <a:prstGeom prst="rect">
            <a:avLst/>
          </a:prstGeom>
          <a:noFill/>
          <a:ln w="3175">
            <a:noFill/>
            <a:miter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790163" y="1973229"/>
            <a:ext cx="8637374" cy="551832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2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>
                <a:latin typeface="+mj-lt"/>
              </a:rPr>
              <a:t>오디오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461171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controls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798851" y="3896678"/>
            <a:ext cx="8534515" cy="1890826"/>
          </a:xfrm>
          <a:prstGeom prst="rect">
            <a:avLst/>
          </a:prstGeom>
          <a:noFill/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2798850" y="6078497"/>
            <a:ext cx="8534515" cy="213949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500" dirty="0">
                <a:latin typeface="+mn-ea"/>
                <a:ea typeface="+mn-ea"/>
              </a:rPr>
              <a:t>오디오 예제</a:t>
            </a:r>
            <a:r>
              <a:rPr lang="en-US" altLang="ko-KR" sz="5500" dirty="0" smtClean="0">
                <a:latin typeface="+mn-ea"/>
                <a:ea typeface="+mn-ea"/>
              </a:rPr>
              <a:t>1(2/2</a:t>
            </a:r>
            <a:r>
              <a:rPr lang="en-US" altLang="ko-KR" sz="5500" dirty="0">
                <a:latin typeface="+mn-ea"/>
                <a:ea typeface="+mn-ea"/>
              </a:rPr>
              <a:t>)</a:t>
            </a:r>
            <a:endParaRPr lang="ko-KR" altLang="en-US" sz="5500" dirty="0">
              <a:latin typeface="+mn-ea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</a:t>
            </a:r>
            <a:r>
              <a:rPr lang="en-US" altLang="ko-KR" dirty="0" smtClean="0"/>
              <a:t>source&gt;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브라우저가 지원하는 오디오 형식은 아직까지 없다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호환성을 높이기 위하여 다음과 같이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34446" y="3505242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"old_pop.ogg"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"audio/mp3"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	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"old_pop.wav"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"audio/wav"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98318" y="4790261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225824" y="4689145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디지털 형식의 일반 비디오 파일은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코덱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＇</a:t>
            </a:r>
            <a:r>
              <a:rPr lang="ko-KR" altLang="en-US" sz="2400" dirty="0" smtClean="0"/>
              <a:t>로 구성</a:t>
            </a:r>
            <a:endParaRPr lang="en-US" altLang="ko-KR" sz="2400" dirty="0" smtClean="0"/>
          </a:p>
          <a:p>
            <a:pPr lvl="1"/>
            <a:r>
              <a:rPr lang="ko-KR" altLang="en-US" sz="1880" dirty="0" err="1" smtClean="0"/>
              <a:t>코덱</a:t>
            </a:r>
            <a:r>
              <a:rPr lang="ko-KR" altLang="en-US" sz="1880" dirty="0" smtClean="0"/>
              <a:t> </a:t>
            </a:r>
            <a:r>
              <a:rPr lang="en-US" altLang="ko-KR" sz="1880" dirty="0" smtClean="0"/>
              <a:t>: </a:t>
            </a:r>
            <a:r>
              <a:rPr lang="ko-KR" altLang="en-US" sz="2000" dirty="0"/>
              <a:t>비디오 파일을 압축하고 압축을 풀 때 사용</a:t>
            </a:r>
            <a:r>
              <a:rPr lang="en-US" altLang="ko-KR" sz="2000" dirty="0"/>
              <a:t>(ex: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, DivX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컨테이너 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파일에 대한 정보를 저장하는 파일 모음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 스트림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94067" lvl="1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오디오 </a:t>
            </a:r>
            <a:r>
              <a:rPr lang="ko-KR" altLang="en-US" sz="2000" dirty="0"/>
              <a:t>스트림 및 자막과 같은 기타 메타데이터를 포함</a:t>
            </a:r>
            <a:r>
              <a:rPr lang="en-US" altLang="ko-KR" sz="2000" dirty="0"/>
              <a:t>(ex: AVI,FLV,WMV, MP4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marL="594067" lvl="1" indent="0">
              <a:buNone/>
            </a:pPr>
            <a:endParaRPr lang="en-US" altLang="ko-KR" sz="1880" dirty="0" smtClean="0"/>
          </a:p>
          <a:p>
            <a:pPr lvl="1"/>
            <a:r>
              <a:rPr lang="en-US" altLang="ko-KR" sz="1880" dirty="0" smtClean="0"/>
              <a:t>MPEG4 </a:t>
            </a:r>
            <a:r>
              <a:rPr lang="en-US" altLang="ko-KR" sz="1880" dirty="0"/>
              <a:t>– 'MPEG-4' </a:t>
            </a:r>
            <a:r>
              <a:rPr lang="ko-KR" altLang="en-US" sz="1880" dirty="0"/>
              <a:t>기술을 사용한다</a:t>
            </a:r>
            <a:r>
              <a:rPr lang="en-US" altLang="ko-KR" sz="1880" dirty="0"/>
              <a:t>. MPEG-1</a:t>
            </a:r>
            <a:r>
              <a:rPr lang="ko-KR" altLang="en-US" sz="1880" dirty="0"/>
              <a:t>과 </a:t>
            </a:r>
            <a:r>
              <a:rPr lang="en-US" altLang="ko-KR" sz="1880" dirty="0"/>
              <a:t>MPEG-2</a:t>
            </a:r>
            <a:r>
              <a:rPr lang="ko-KR" altLang="en-US" sz="1880" dirty="0"/>
              <a:t>에 비해 적은 용량으로도 고품질의 영상 및 음성을 구현할 수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H.264</a:t>
            </a:r>
            <a:r>
              <a:rPr lang="ko-KR" altLang="en-US" sz="1880" dirty="0"/>
              <a:t>를 사용한다</a:t>
            </a:r>
            <a:r>
              <a:rPr lang="en-US" altLang="ko-KR" sz="1880" dirty="0" smtClean="0"/>
              <a:t>.</a:t>
            </a:r>
          </a:p>
          <a:p>
            <a:pPr lvl="1"/>
            <a:endParaRPr lang="en-US" altLang="ko-KR" sz="1880" dirty="0"/>
          </a:p>
          <a:p>
            <a:pPr lvl="1"/>
            <a:r>
              <a:rPr lang="en-US" altLang="ko-KR" sz="1880" dirty="0" err="1"/>
              <a:t>WebM</a:t>
            </a:r>
            <a:r>
              <a:rPr lang="en-US" altLang="ko-KR" sz="1880" dirty="0"/>
              <a:t> – </a:t>
            </a:r>
            <a:r>
              <a:rPr lang="ko-KR" altLang="en-US" sz="1880" dirty="0"/>
              <a:t>무료로 제공되는 개방형 고화질 압축 형식의 영상 포맷이다</a:t>
            </a:r>
            <a:r>
              <a:rPr lang="en-US" altLang="ko-KR" sz="1880" dirty="0"/>
              <a:t>. </a:t>
            </a:r>
            <a:r>
              <a:rPr lang="ko-KR" altLang="en-US" sz="1880" dirty="0"/>
              <a:t>구글이 지원하고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VP8</a:t>
            </a:r>
            <a:r>
              <a:rPr lang="ko-KR" altLang="en-US" sz="1880" dirty="0"/>
              <a:t>이라고 불린다</a:t>
            </a:r>
            <a:r>
              <a:rPr lang="en-US" altLang="ko-KR" sz="1880" dirty="0"/>
              <a:t>.</a:t>
            </a:r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</a:t>
            </a:r>
            <a:r>
              <a:rPr lang="ko-KR" altLang="en-US" sz="1880" dirty="0"/>
              <a:t>역시 무료이고 비디오 압축 형식이다</a:t>
            </a:r>
            <a:r>
              <a:rPr lang="en-US" altLang="ko-KR" sz="1880" dirty="0"/>
              <a:t>. </a:t>
            </a:r>
            <a:r>
              <a:rPr lang="en-US" altLang="ko-KR" sz="1880" dirty="0" err="1"/>
              <a:t>Ogg</a:t>
            </a:r>
            <a:r>
              <a:rPr lang="en-US" altLang="ko-KR" sz="1880" dirty="0"/>
              <a:t> Theora </a:t>
            </a:r>
            <a:r>
              <a:rPr lang="ko-KR" altLang="en-US" sz="1880" dirty="0"/>
              <a:t>비디오 압축 기술이라 불린다</a:t>
            </a:r>
            <a:r>
              <a:rPr lang="en-US" altLang="ko-KR" sz="1880" dirty="0"/>
              <a:t>. </a:t>
            </a:r>
            <a:r>
              <a:rPr lang="ko-KR" altLang="en-US" sz="1880" dirty="0"/>
              <a:t>확장자가 </a:t>
            </a:r>
            <a:r>
              <a:rPr lang="en-US" altLang="ko-KR" sz="1880" dirty="0" err="1"/>
              <a:t>ogv</a:t>
            </a:r>
            <a:r>
              <a:rPr lang="ko-KR" altLang="en-US" sz="1880" dirty="0"/>
              <a:t>인 파일에 주로 사용된다</a:t>
            </a:r>
            <a:r>
              <a:rPr lang="en-US" altLang="ko-KR" sz="1880" dirty="0" smtClean="0"/>
              <a:t>.</a:t>
            </a:r>
            <a:endParaRPr lang="en-US" altLang="ko-KR" sz="18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26933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크롬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6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1918952"/>
            <a:ext cx="10766521" cy="1931831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&lt;/video&gt;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027" y="2026141"/>
            <a:ext cx="210226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비디오 삽입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5479" y="3344095"/>
            <a:ext cx="36109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Arial"/>
                <a:ea typeface="+mn-ea"/>
                <a:cs typeface="+mn-cs"/>
              </a:rPr>
              <a:t>비디오 소스 파일 경로</a:t>
            </a:r>
            <a:r>
              <a:rPr lang="en-US" altLang="ko-KR" b="1">
                <a:latin typeface="Arial"/>
                <a:ea typeface="+mn-ea"/>
                <a:cs typeface="+mn-cs"/>
              </a:rPr>
              <a:t>(URL)</a:t>
            </a:r>
            <a:endParaRPr lang="ko-KR" altLang="en-US" b="1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7779" y="2017122"/>
            <a:ext cx="146581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자동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재생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3592" y="3344095"/>
            <a:ext cx="295902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rial"/>
                <a:ea typeface="+mn-ea"/>
                <a:cs typeface="+mn-cs"/>
              </a:rPr>
              <a:t>화면에 제어기를 보일 것</a:t>
            </a: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3193961" y="2859110"/>
            <a:ext cx="526975" cy="484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6065949" y="2859110"/>
            <a:ext cx="1097154" cy="484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4816699" y="2386454"/>
            <a:ext cx="133987" cy="227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300766" y="2395473"/>
            <a:ext cx="275393" cy="218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7539"/>
              </p:ext>
            </p:extLst>
          </p:nvPr>
        </p:nvGraphicFramePr>
        <p:xfrm>
          <a:off x="421992" y="4186775"/>
          <a:ext cx="11059301" cy="4041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비디오가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사용자가 사용할 생각이 없더라도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전체 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미리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52664766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다운로드 하는 중 표시하는 이미지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1736554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비디오의 오디오 출력을 중지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3199834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6000" dirty="0" smtClean="0"/>
              <a:t>비디오 </a:t>
            </a:r>
            <a:r>
              <a:rPr lang="ko-KR" altLang="en-US" sz="6000" dirty="0"/>
              <a:t>예제</a:t>
            </a:r>
            <a:r>
              <a:rPr lang="en-US" altLang="ko-KR" sz="6000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200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&lt;video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width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"640"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height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"480"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"trailer.mp4"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'video/mp4'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trailer.ogv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  <a:r>
              <a:rPr lang="en-US" altLang="ko-KR" sz="2200" b="1" dirty="0" smtClean="0">
                <a:latin typeface="+mj-lt"/>
                <a:ea typeface="+mn-ea"/>
                <a:cs typeface="+mn-cs"/>
              </a:rPr>
              <a:t>Your browser does not support the video tag.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765249" y="4843840"/>
            <a:ext cx="4582879" cy="3522262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8604104" y="2951439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31610" y="2850324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2488</Words>
  <Application>Microsoft Office PowerPoint</Application>
  <PresentationFormat>사용자 지정</PresentationFormat>
  <Paragraphs>513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웹브라우저와 멀티미디어</vt:lpstr>
      <vt:lpstr>오디오 파일 형식</vt:lpstr>
      <vt:lpstr>&lt;audio&gt; 요소의 속성</vt:lpstr>
      <vt:lpstr>오디오 예제1(1/2)</vt:lpstr>
      <vt:lpstr>오디오 예제1(2/2)</vt:lpstr>
      <vt:lpstr>비디오 파일 형식</vt:lpstr>
      <vt:lpstr>&lt;video&gt; 요소의 속성</vt:lpstr>
      <vt:lpstr>비디오 예제1</vt:lpstr>
      <vt:lpstr>HTML 입력양식</vt:lpstr>
      <vt:lpstr>입력 양식의 작동 방식</vt:lpstr>
      <vt:lpstr>HTML 양식(form)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추가된 입력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이메일 입력 예제</vt:lpstr>
      <vt:lpstr>전화번호 입력 예제 </vt:lpstr>
      <vt:lpstr>숫자 입력 예제 </vt:lpstr>
      <vt:lpstr>range 입력 예제 </vt:lpstr>
      <vt:lpstr>날짜 입력 예제</vt:lpstr>
      <vt:lpstr>색상 입력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1207</cp:revision>
  <dcterms:created xsi:type="dcterms:W3CDTF">2007-06-29T06:43:39Z</dcterms:created>
  <dcterms:modified xsi:type="dcterms:W3CDTF">2021-05-07T06:58:02Z</dcterms:modified>
  <cp:category/>
  <cp:contentStatus/>
</cp:coreProperties>
</file>