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49"/>
  </p:notesMasterIdLst>
  <p:handoutMasterIdLst>
    <p:handoutMasterId r:id="rId50"/>
  </p:handoutMasterIdLst>
  <p:sldIdLst>
    <p:sldId id="360" r:id="rId2"/>
    <p:sldId id="361" r:id="rId3"/>
    <p:sldId id="362" r:id="rId4"/>
    <p:sldId id="365" r:id="rId5"/>
    <p:sldId id="364" r:id="rId6"/>
    <p:sldId id="363" r:id="rId7"/>
    <p:sldId id="366" r:id="rId8"/>
    <p:sldId id="367" r:id="rId9"/>
    <p:sldId id="368" r:id="rId10"/>
    <p:sldId id="369" r:id="rId11"/>
    <p:sldId id="370" r:id="rId12"/>
    <p:sldId id="4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2" r:id="rId23"/>
    <p:sldId id="371" r:id="rId24"/>
    <p:sldId id="383" r:id="rId25"/>
    <p:sldId id="384" r:id="rId26"/>
    <p:sldId id="385" r:id="rId27"/>
    <p:sldId id="491" r:id="rId28"/>
    <p:sldId id="389" r:id="rId29"/>
    <p:sldId id="390" r:id="rId30"/>
    <p:sldId id="392" r:id="rId31"/>
    <p:sldId id="473" r:id="rId32"/>
    <p:sldId id="397" r:id="rId33"/>
    <p:sldId id="504" r:id="rId34"/>
    <p:sldId id="399" r:id="rId35"/>
    <p:sldId id="505" r:id="rId36"/>
    <p:sldId id="400" r:id="rId37"/>
    <p:sldId id="401" r:id="rId38"/>
    <p:sldId id="479" r:id="rId39"/>
    <p:sldId id="478" r:id="rId40"/>
    <p:sldId id="497" r:id="rId41"/>
    <p:sldId id="498" r:id="rId42"/>
    <p:sldId id="499" r:id="rId43"/>
    <p:sldId id="500" r:id="rId44"/>
    <p:sldId id="501" r:id="rId45"/>
    <p:sldId id="506" r:id="rId46"/>
    <p:sldId id="502" r:id="rId47"/>
    <p:sldId id="503" r:id="rId48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>
            <p14:sldId id="360"/>
            <p14:sldId id="361"/>
            <p14:sldId id="362"/>
            <p14:sldId id="365"/>
            <p14:sldId id="364"/>
            <p14:sldId id="363"/>
            <p14:sldId id="366"/>
            <p14:sldId id="367"/>
            <p14:sldId id="368"/>
            <p14:sldId id="369"/>
            <p14:sldId id="370"/>
            <p14:sldId id="4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2"/>
            <p14:sldId id="371"/>
            <p14:sldId id="383"/>
            <p14:sldId id="384"/>
            <p14:sldId id="385"/>
            <p14:sldId id="491"/>
            <p14:sldId id="389"/>
            <p14:sldId id="390"/>
            <p14:sldId id="392"/>
            <p14:sldId id="473"/>
            <p14:sldId id="397"/>
            <p14:sldId id="504"/>
            <p14:sldId id="399"/>
            <p14:sldId id="505"/>
            <p14:sldId id="400"/>
            <p14:sldId id="401"/>
            <p14:sldId id="479"/>
            <p14:sldId id="478"/>
            <p14:sldId id="497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6"/>
            <p14:sldId id="502"/>
            <p14:sldId id="503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66CCFF"/>
    <a:srgbClr val="FF9999"/>
    <a:srgbClr val="009E00"/>
    <a:srgbClr val="6600FF"/>
    <a:srgbClr val="CC9900"/>
    <a:srgbClr val="CCFFCC"/>
    <a:srgbClr val="6699FF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74" d="100"/>
          <a:sy n="74" d="100"/>
        </p:scale>
        <p:origin x="96" y="13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90945" y="2768073"/>
            <a:ext cx="10097374" cy="3108291"/>
          </a:xfrm>
        </p:spPr>
        <p:txBody>
          <a:bodyPr/>
          <a:lstStyle/>
          <a:p>
            <a:r>
              <a:rPr lang="en-US" altLang="ko-KR" dirty="0" smtClean="0">
                <a:latin typeface="+mj-lt"/>
              </a:rPr>
              <a:t>HTML – 02</a:t>
            </a:r>
            <a:br>
              <a:rPr lang="en-US" altLang="ko-KR" dirty="0" smtClean="0">
                <a:latin typeface="+mj-lt"/>
              </a:rPr>
            </a:b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 smtClean="0">
                <a:latin typeface="+mj-lt"/>
              </a:rPr>
              <a:t>HTML </a:t>
            </a:r>
            <a:r>
              <a:rPr lang="ko-KR" altLang="en-US" dirty="0" smtClean="0">
                <a:latin typeface="+mj-lt"/>
              </a:rPr>
              <a:t>기본 요소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221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텍스트 서식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(1/3)</a:t>
            </a:r>
            <a:endParaRPr lang="ko-KR" altLang="en-US" sz="5500" dirty="0">
              <a:ea typeface="나눔고딕" panose="020D060400000000000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467109"/>
              </p:ext>
            </p:extLst>
          </p:nvPr>
        </p:nvGraphicFramePr>
        <p:xfrm>
          <a:off x="504775" y="1732623"/>
          <a:ext cx="10777307" cy="5972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&lt;b&gt;…&lt;/b&gt;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볼드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진한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체로 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만든다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&gt;…&lt;/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이탤릭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기울임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체로 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만든다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&lt;strong&gt;…&lt;/strong&gt;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볼드체로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표시하고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읽기 도구에서 볼륨이나 톤 등을 변경해 강조해서 읽어 줌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접근성에 기여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&gt;…&lt;/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이탤릭체로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표시하고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읽기 도구에서 볼륨이나 톤 등을 변경해 강조해서 읽어 줌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접근성에 기여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&lt;mark&gt;…&lt;/mark&gt;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텍스트에 하이라이트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배경색상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표시하여 강조 한다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330901064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&lt;code&gt;…&lt;/code&gt;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텍스트가 코드임을 표시한다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&lt;sup&gt;…&lt;/sup&gt;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위첨자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(superscript)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&lt;sub&gt;…&lt;/sub&gt;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아래첨자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(subscript)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059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서식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(2/3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6303" y="1769754"/>
            <a:ext cx="11092479" cy="63926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bold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&lt;/b&gt;&lt;/p&gt;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&lt;strong&gt;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strong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&lt;/strong&gt;&lt;/p&gt;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italic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emphasized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&gt;&lt;/p&gt;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&lt;mark&gt;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&lt;/mark&gt;&lt;/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&lt;code&gt;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&lt;/code&gt;&lt;/p&gt; </a:t>
            </a: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&lt;sub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subscript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&lt;/sub&gt;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endParaRPr lang="en-US" altLang="ko-KR" sz="2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superscript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&lt;/sup&gt;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470" y="4351089"/>
            <a:ext cx="3028063" cy="3420363"/>
          </a:xfrm>
          <a:prstGeom prst="rect">
            <a:avLst/>
          </a:prstGeom>
          <a:ln w="28575">
            <a:solidFill>
              <a:srgbClr val="FF9999"/>
            </a:solidFill>
          </a:ln>
        </p:spPr>
      </p:pic>
    </p:spTree>
    <p:extLst>
      <p:ext uri="{BB962C8B-B14F-4D97-AF65-F5344CB8AC3E}">
        <p14:creationId xmlns:p14="http://schemas.microsoft.com/office/powerpoint/2010/main" val="3794109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서식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(3/3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4994446"/>
          </a:xfrm>
        </p:spPr>
        <p:txBody>
          <a:bodyPr/>
          <a:lstStyle/>
          <a:p>
            <a:r>
              <a:rPr lang="ko-KR" altLang="en-US" sz="3000" dirty="0" smtClean="0"/>
              <a:t>참고사항</a:t>
            </a:r>
            <a:endParaRPr lang="en-US" altLang="ko-KR" sz="30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en-US" altLang="ko-KR" sz="2400" dirty="0" smtClean="0"/>
              <a:t>HTML5 </a:t>
            </a:r>
            <a:r>
              <a:rPr lang="ko-KR" altLang="en-US" sz="2400" dirty="0" err="1" smtClean="0"/>
              <a:t>스펙에</a:t>
            </a:r>
            <a:r>
              <a:rPr lang="ko-KR" altLang="en-US" sz="2400" dirty="0" smtClean="0"/>
              <a:t> 따르면 </a:t>
            </a:r>
            <a:r>
              <a:rPr lang="en-US" altLang="ko-KR" sz="2400" dirty="0" smtClean="0"/>
              <a:t>&lt;b&gt;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태그는 다른 모든 태그가 적절하지 않는 경우에만 사용되어야 함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강조해야 하는 텍스트는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em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을 사용하는 편이 좋음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중요한 텍스트는 </a:t>
            </a:r>
            <a:r>
              <a:rPr lang="en-US" altLang="ko-KR" sz="2400" dirty="0" smtClean="0"/>
              <a:t>&lt;strong&gt; </a:t>
            </a:r>
            <a:r>
              <a:rPr lang="ko-KR" altLang="en-US" sz="2400" dirty="0" smtClean="0"/>
              <a:t>태그를 사용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하이라이트 된 </a:t>
            </a:r>
            <a:r>
              <a:rPr lang="ko-KR" altLang="en-US" sz="2400" dirty="0" smtClean="0"/>
              <a:t>텍스트는 </a:t>
            </a:r>
            <a:r>
              <a:rPr lang="en-US" altLang="ko-KR" sz="2400" dirty="0" smtClean="0"/>
              <a:t>&lt;mark&gt; </a:t>
            </a:r>
            <a:r>
              <a:rPr lang="ko-KR" altLang="en-US" sz="2400" dirty="0" smtClean="0"/>
              <a:t>태그를 사용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모든 텍스트 스타일은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를 이용하는 것이 원칙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볼드 텍스트를 만들려면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font-weight </a:t>
            </a:r>
            <a:r>
              <a:rPr lang="ko-KR" altLang="en-US" sz="2400" dirty="0" smtClean="0"/>
              <a:t>속성을 사용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956942" y="6727070"/>
            <a:ext cx="4569800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800" dirty="0"/>
              <a:t>&lt;style&gt;</a:t>
            </a:r>
          </a:p>
          <a:p>
            <a:pPr marL="0" indent="0">
              <a:buNone/>
            </a:pPr>
            <a:r>
              <a:rPr lang="en-US" altLang="ko-KR" sz="2800" dirty="0"/>
              <a:t>  span{ font-weight : bold;  }</a:t>
            </a:r>
          </a:p>
          <a:p>
            <a:pPr marL="0" indent="0">
              <a:buNone/>
            </a:pPr>
            <a:r>
              <a:rPr lang="en-US" altLang="ko-KR" sz="2800" dirty="0"/>
              <a:t>&lt;/style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1055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특수문자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5647764"/>
            <a:ext cx="11262614" cy="2536821"/>
          </a:xfrm>
        </p:spPr>
        <p:txBody>
          <a:bodyPr/>
          <a:lstStyle/>
          <a:p>
            <a:r>
              <a:rPr lang="en-US" altLang="ko-KR" sz="2400" dirty="0" smtClean="0"/>
              <a:t>HTML</a:t>
            </a:r>
            <a:r>
              <a:rPr lang="ko-KR" altLang="en-US" sz="2400" dirty="0" smtClean="0"/>
              <a:t>은 여러 개의 공백이 이웃해 있더라도 하나의 공백으로 간주한다</a:t>
            </a:r>
            <a:r>
              <a:rPr lang="en-US" altLang="ko-KR" sz="2400" dirty="0" smtClean="0"/>
              <a:t>.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따라서 </a:t>
            </a:r>
            <a:r>
              <a:rPr lang="ko-KR" altLang="en-US" sz="2400" dirty="0" smtClean="0"/>
              <a:t>불가피하게 여러 개의 공백을 나타내고자 할 때는 </a:t>
            </a:r>
            <a:r>
              <a:rPr lang="en-US" altLang="ko-KR" sz="2400" dirty="0" smtClean="0"/>
              <a:t>&amp;</a:t>
            </a:r>
            <a:r>
              <a:rPr lang="en-US" altLang="ko-KR" sz="2400" dirty="0" err="1" smtClean="0"/>
              <a:t>nbsp</a:t>
            </a:r>
            <a:r>
              <a:rPr lang="en-US" altLang="ko-KR" sz="2400" dirty="0" smtClean="0"/>
              <a:t>;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여러 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사용해야 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 (</a:t>
            </a:r>
            <a:r>
              <a:rPr lang="en-US" altLang="ko-KR" sz="2400" dirty="0" smtClean="0"/>
              <a:t>non-breaking space</a:t>
            </a:r>
            <a:r>
              <a:rPr lang="ko-KR" altLang="en-US" sz="2400" dirty="0" smtClean="0"/>
              <a:t>의 약자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‘</a:t>
            </a:r>
            <a:r>
              <a:rPr lang="en-US" altLang="ko-KR" sz="2400" dirty="0"/>
              <a:t>&lt;’</a:t>
            </a:r>
            <a:r>
              <a:rPr lang="ko-KR" altLang="en-US" sz="2400" dirty="0"/>
              <a:t>와 ‘</a:t>
            </a:r>
            <a:r>
              <a:rPr lang="en-US" altLang="ko-KR" sz="2400" dirty="0"/>
              <a:t>&gt;’ </a:t>
            </a:r>
            <a:r>
              <a:rPr lang="ko-KR" altLang="en-US" sz="2400" dirty="0"/>
              <a:t>같은 문자를 화면에 표시하기 </a:t>
            </a:r>
            <a:r>
              <a:rPr lang="ko-KR" altLang="en-US" sz="2400" dirty="0" smtClean="0"/>
              <a:t>위해 </a:t>
            </a:r>
            <a:r>
              <a:rPr lang="ko-KR" altLang="en-US" sz="2400" dirty="0"/>
              <a:t>필요하다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42496"/>
              </p:ext>
            </p:extLst>
          </p:nvPr>
        </p:nvGraphicFramePr>
        <p:xfrm>
          <a:off x="675953" y="1934296"/>
          <a:ext cx="10263374" cy="3161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1715">
                  <a:extLst>
                    <a:ext uri="{9D8B030D-6E8A-4147-A177-3AD203B41FA5}">
                      <a16:colId xmlns:a16="http://schemas.microsoft.com/office/drawing/2014/main" val="1889609099"/>
                    </a:ext>
                  </a:extLst>
                </a:gridCol>
                <a:gridCol w="259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648">
                  <a:extLst>
                    <a:ext uri="{9D8B030D-6E8A-4147-A177-3AD203B41FA5}">
                      <a16:colId xmlns:a16="http://schemas.microsoft.com/office/drawing/2014/main" val="3925147795"/>
                    </a:ext>
                  </a:extLst>
                </a:gridCol>
              </a:tblGrid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표시되는 모양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기호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표시되는 모양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en-US" altLang="ko-KR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기호</a:t>
                      </a:r>
                      <a:endParaRPr lang="ko-KR" altLang="en-US" sz="22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공백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nbsp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&amp;amp;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&amp;#40;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&amp;#41;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quot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&amp;#45;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´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&amp;acute;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&amp;acute;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4015798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473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61" y="1873625"/>
            <a:ext cx="6657893" cy="65489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1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(1/2)</a:t>
            </a:r>
            <a:endParaRPr lang="ko-KR" altLang="en-US" sz="5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5010322" y="1981201"/>
            <a:ext cx="1167307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title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 bwMode="auto">
          <a:xfrm flipH="1" flipV="1">
            <a:off x="4212465" y="2178424"/>
            <a:ext cx="797857" cy="28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7040" y="4116397"/>
            <a:ext cx="1053494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h2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 bwMode="auto">
          <a:xfrm flipH="1" flipV="1">
            <a:off x="6189184" y="4313620"/>
            <a:ext cx="797856" cy="28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42533" y="4748364"/>
            <a:ext cx="910827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p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 bwMode="auto">
          <a:xfrm flipH="1" flipV="1">
            <a:off x="6444677" y="4945587"/>
            <a:ext cx="797856" cy="28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87040" y="3248729"/>
            <a:ext cx="1053494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h1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 bwMode="auto">
          <a:xfrm flipH="1" flipV="1">
            <a:off x="6189184" y="3445952"/>
            <a:ext cx="797856" cy="28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6983" y="1861999"/>
            <a:ext cx="11262614" cy="2536821"/>
          </a:xfrm>
        </p:spPr>
        <p:txBody>
          <a:bodyPr/>
          <a:lstStyle/>
          <a:p>
            <a:r>
              <a:rPr lang="ko-KR" altLang="en-US" sz="2400" dirty="0" smtClean="0"/>
              <a:t>화면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3899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1</a:t>
            </a:r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(2/2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22176" y="1748118"/>
            <a:ext cx="8036164" cy="63923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&lt;title&gt;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Coffee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커피 메뉴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&lt;h2&gt;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아메리카노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4,000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에스프레소에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물을 추가한 것입니다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&lt;h2&gt;</a:t>
            </a:r>
            <a:r>
              <a:rPr lang="ko-KR" altLang="en-US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카페라떼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4,500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에스프레소에 우유를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추가한 것입니다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&lt;h2&gt;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카푸치노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5,000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에스프레소에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우유거품을 얹은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861999"/>
            <a:ext cx="11262614" cy="2536821"/>
          </a:xfrm>
        </p:spPr>
        <p:txBody>
          <a:bodyPr/>
          <a:lstStyle/>
          <a:p>
            <a:r>
              <a:rPr lang="en-US" altLang="ko-KR" sz="2400" dirty="0" smtClean="0"/>
              <a:t>HTML </a:t>
            </a:r>
            <a:r>
              <a:rPr lang="ko-KR" altLang="en-US" sz="2400" dirty="0" smtClean="0"/>
              <a:t>소스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6276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err="1" smtClean="0">
                <a:latin typeface="맑은 고딕" panose="020B0503020000020004" pitchFamily="50" charset="-127"/>
                <a:ea typeface="나눔고딕" panose="020D0604000000000000"/>
              </a:rPr>
              <a:t>목록표시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(1/4)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3054529"/>
          </a:xfrm>
        </p:spPr>
        <p:txBody>
          <a:bodyPr/>
          <a:lstStyle/>
          <a:p>
            <a:r>
              <a:rPr lang="ko-KR" altLang="en-US" sz="3000" dirty="0" smtClean="0"/>
              <a:t>리스트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항목들을 </a:t>
            </a:r>
            <a:r>
              <a:rPr lang="ko-KR" altLang="en-US" sz="3000" dirty="0"/>
              <a:t>나열하는데 </a:t>
            </a:r>
            <a:r>
              <a:rPr lang="ko-KR" altLang="en-US" sz="3000" dirty="0" smtClean="0"/>
              <a:t>사용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ul</a:t>
            </a:r>
            <a:r>
              <a:rPr lang="en-US" altLang="ko-KR" sz="2400" dirty="0" smtClean="0"/>
              <a:t>&gt; : </a:t>
            </a:r>
            <a:r>
              <a:rPr lang="ko-KR" altLang="en-US" sz="2400" dirty="0" smtClean="0"/>
              <a:t>번호 없는 </a:t>
            </a:r>
            <a:r>
              <a:rPr lang="ko-KR" altLang="en-US" sz="2400" dirty="0" smtClean="0"/>
              <a:t>리스트</a:t>
            </a:r>
            <a:r>
              <a:rPr lang="en-US" altLang="ko-KR" sz="2400" dirty="0" smtClean="0"/>
              <a:t>(unordered list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ol</a:t>
            </a:r>
            <a:r>
              <a:rPr lang="en-US" altLang="ko-KR" sz="2400" dirty="0"/>
              <a:t>&gt;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번호 있는 </a:t>
            </a:r>
            <a:r>
              <a:rPr lang="ko-KR" altLang="en-US" sz="2400" dirty="0" smtClean="0"/>
              <a:t>리스트</a:t>
            </a:r>
            <a:r>
              <a:rPr lang="en-US" altLang="ko-KR" sz="2400" dirty="0" smtClean="0"/>
              <a:t>(ordered list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&lt;dl&gt;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정의 </a:t>
            </a:r>
            <a:r>
              <a:rPr lang="ko-KR" altLang="en-US" sz="2400" dirty="0" smtClean="0"/>
              <a:t>리스트</a:t>
            </a:r>
            <a:r>
              <a:rPr lang="en-US" altLang="ko-KR" sz="2400" dirty="0" smtClean="0"/>
              <a:t>(definition list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 smtClean="0"/>
              <a:t>&lt;li&gt;, &lt;</a:t>
            </a:r>
            <a:r>
              <a:rPr lang="en-US" altLang="ko-KR" sz="2400" dirty="0" err="1" smtClean="0"/>
              <a:t>dt</a:t>
            </a:r>
            <a:r>
              <a:rPr lang="en-US" altLang="ko-KR" sz="2400" dirty="0" smtClean="0"/>
              <a:t>&gt;, &lt;</a:t>
            </a:r>
            <a:r>
              <a:rPr lang="en-US" altLang="ko-KR" sz="2400" dirty="0" err="1" smtClean="0"/>
              <a:t>dd</a:t>
            </a:r>
            <a:r>
              <a:rPr lang="en-US" altLang="ko-KR" sz="2400" dirty="0" smtClean="0"/>
              <a:t>&gt; : </a:t>
            </a:r>
            <a:r>
              <a:rPr lang="ko-KR" altLang="en-US" sz="2400" dirty="0" smtClean="0"/>
              <a:t>리스트 항목 표현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리스트 항목 안에도 텍스트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링크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다른 리스트를 넣을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224442" y="5541671"/>
            <a:ext cx="6542102" cy="218360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3851" y="5541671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3851" y="7228312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 bwMode="auto">
          <a:xfrm>
            <a:off x="3291862" y="5726337"/>
            <a:ext cx="1011137" cy="5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8" idx="3"/>
          </p:cNvCxnSpPr>
          <p:nvPr/>
        </p:nvCxnSpPr>
        <p:spPr bwMode="auto">
          <a:xfrm>
            <a:off x="3291861" y="7412979"/>
            <a:ext cx="1036414" cy="55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112500" y="5915887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12500" y="6391266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2500" y="6874534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4702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err="1">
                <a:latin typeface="맑은 고딕" panose="020B0503020000020004" pitchFamily="50" charset="-127"/>
                <a:ea typeface="나눔고딕" panose="020D0604000000000000"/>
              </a:rPr>
              <a:t>목록표시</a:t>
            </a:r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(2/4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930" y="3206160"/>
            <a:ext cx="10581382" cy="495620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에스프레소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ko-KR" altLang="en-US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아메리카노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ko-KR" altLang="en-US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카페라떼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 type=‘disc’&gt;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에스프레소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 type='circle’&gt;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아메리카노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 type='square'&gt;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카페라떼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50" y="4015914"/>
            <a:ext cx="2493352" cy="3336691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1202559"/>
          </a:xfrm>
        </p:spPr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ul</a:t>
            </a:r>
            <a:r>
              <a:rPr lang="en-US" altLang="ko-KR" sz="3000" dirty="0" smtClean="0"/>
              <a:t>&gt; : </a:t>
            </a:r>
            <a:r>
              <a:rPr lang="ko-KR" altLang="en-US" sz="3000" b="1" dirty="0" smtClean="0"/>
              <a:t>순서가 없는</a:t>
            </a:r>
            <a:r>
              <a:rPr lang="ko-KR" altLang="en-US" sz="3000" dirty="0" smtClean="0"/>
              <a:t> 리스트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 smtClean="0"/>
              <a:t>  - li </a:t>
            </a:r>
            <a:r>
              <a:rPr lang="ko-KR" altLang="en-US" sz="2400" dirty="0" smtClean="0"/>
              <a:t>태그에 </a:t>
            </a:r>
            <a:r>
              <a:rPr lang="en-US" altLang="ko-KR" sz="2400" dirty="0" smtClean="0"/>
              <a:t>type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속성으로 리스트 표시 모양을 설정할 수 있음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541324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err="1">
                <a:latin typeface="맑은 고딕" panose="020B0503020000020004" pitchFamily="50" charset="-127"/>
                <a:ea typeface="나눔고딕" panose="020D0604000000000000"/>
              </a:rPr>
              <a:t>목록표시</a:t>
            </a:r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(3/4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3879" y="3146612"/>
            <a:ext cx="10581382" cy="480060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에스프레소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아메리카노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카페라떼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</a:rPr>
              <a:t>ol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 type=‘A’&gt;</a:t>
            </a: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&lt;li&gt;</a:t>
            </a:r>
            <a:r>
              <a:rPr lang="ko-KR" altLang="en-US" sz="2200" b="1" dirty="0">
                <a:latin typeface="맑은 고딕" panose="020B0503020000020004" pitchFamily="50" charset="-127"/>
              </a:rPr>
              <a:t>에스프레소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&lt;li&gt;</a:t>
            </a:r>
            <a:r>
              <a:rPr lang="ko-KR" altLang="en-US" sz="2200" b="1" dirty="0" err="1">
                <a:latin typeface="맑은 고딕" panose="020B0503020000020004" pitchFamily="50" charset="-127"/>
              </a:rPr>
              <a:t>아메리카노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&lt;li&gt;</a:t>
            </a:r>
            <a:r>
              <a:rPr lang="ko-KR" altLang="en-US" sz="2200" b="1" dirty="0" err="1">
                <a:latin typeface="맑은 고딕" panose="020B0503020000020004" pitchFamily="50" charset="-127"/>
              </a:rPr>
              <a:t>카페라떼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ol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1202559"/>
          </a:xfrm>
        </p:spPr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ol</a:t>
            </a:r>
            <a:r>
              <a:rPr lang="en-US" altLang="ko-KR" sz="3000" dirty="0" smtClean="0"/>
              <a:t>&gt; : </a:t>
            </a:r>
            <a:r>
              <a:rPr lang="ko-KR" altLang="en-US" sz="3000" b="1" dirty="0" smtClean="0"/>
              <a:t>순서가 있는</a:t>
            </a:r>
            <a:r>
              <a:rPr lang="ko-KR" altLang="en-US" sz="3000" dirty="0" smtClean="0"/>
              <a:t> 리스트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 smtClean="0"/>
              <a:t>  - type</a:t>
            </a:r>
            <a:r>
              <a:rPr lang="ko-KR" altLang="en-US" sz="2400" dirty="0" smtClean="0"/>
              <a:t> 속성으로 리스트 번호를 설정할 수 있음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02" y="3868057"/>
            <a:ext cx="2504959" cy="3357710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</p:spTree>
    <p:extLst>
      <p:ext uri="{BB962C8B-B14F-4D97-AF65-F5344CB8AC3E}">
        <p14:creationId xmlns:p14="http://schemas.microsoft.com/office/powerpoint/2010/main" val="2762557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err="1" smtClean="0">
                <a:latin typeface="맑은 고딕" panose="020B0503020000020004" pitchFamily="50" charset="-127"/>
                <a:ea typeface="나눔고딕" panose="020D0604000000000000"/>
              </a:rPr>
              <a:t>목록표시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(4/4)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b="1" dirty="0" smtClean="0"/>
              <a:t>&lt;dl&gt; : </a:t>
            </a:r>
            <a:r>
              <a:rPr lang="ko-KR" altLang="en-US" sz="3000" b="1" dirty="0" smtClean="0"/>
              <a:t>정의 </a:t>
            </a:r>
            <a:r>
              <a:rPr lang="ko-KR" altLang="en-US" sz="3000" b="1" dirty="0"/>
              <a:t>리스트</a:t>
            </a:r>
            <a:r>
              <a:rPr lang="en-US" altLang="ko-KR" sz="3000" b="1" dirty="0"/>
              <a:t>(definition list</a:t>
            </a:r>
            <a:r>
              <a:rPr lang="en-US" altLang="ko-KR" sz="3000" b="1" dirty="0" smtClean="0"/>
              <a:t>),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항목들과 함께 항목들의 정의</a:t>
            </a:r>
            <a:r>
              <a:rPr lang="en-US" altLang="ko-KR" sz="3000" dirty="0"/>
              <a:t>(</a:t>
            </a:r>
            <a:r>
              <a:rPr lang="ko-KR" altLang="en-US" sz="3000" dirty="0"/>
              <a:t>설명</a:t>
            </a:r>
            <a:r>
              <a:rPr lang="en-US" altLang="ko-KR" sz="3000" dirty="0"/>
              <a:t>)</a:t>
            </a:r>
            <a:r>
              <a:rPr lang="ko-KR" altLang="en-US" sz="3000" dirty="0"/>
              <a:t>가 표시되는 </a:t>
            </a:r>
            <a:r>
              <a:rPr lang="ko-KR" altLang="en-US" sz="3000" dirty="0" smtClean="0"/>
              <a:t>리스트</a:t>
            </a:r>
            <a:endParaRPr lang="en-US" altLang="ko-KR" sz="3000" dirty="0" smtClean="0"/>
          </a:p>
          <a:p>
            <a:pPr lvl="1"/>
            <a:r>
              <a:rPr lang="en-US" altLang="ko-KR" sz="2400" dirty="0" err="1" smtClean="0"/>
              <a:t>dt</a:t>
            </a:r>
            <a:r>
              <a:rPr lang="en-US" altLang="ko-KR" sz="2400" dirty="0" smtClean="0"/>
              <a:t> : definition term</a:t>
            </a:r>
          </a:p>
          <a:p>
            <a:pPr lvl="1"/>
            <a:r>
              <a:rPr lang="en-US" altLang="ko-KR" sz="2400" dirty="0" err="1" smtClean="0"/>
              <a:t>dd</a:t>
            </a:r>
            <a:r>
              <a:rPr lang="en-US" altLang="ko-KR" sz="2400" dirty="0" smtClean="0"/>
              <a:t> : definition description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3994769"/>
            <a:ext cx="10581382" cy="34331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기본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원액이다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물을 넣은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커피에 우유를 섞은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66" y="2376472"/>
            <a:ext cx="4391073" cy="2341906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</p:spTree>
    <p:extLst>
      <p:ext uri="{BB962C8B-B14F-4D97-AF65-F5344CB8AC3E}">
        <p14:creationId xmlns:p14="http://schemas.microsoft.com/office/powerpoint/2010/main" val="2251521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장의 목표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58" y="1773190"/>
            <a:ext cx="7840788" cy="6375727"/>
          </a:xfrm>
          <a:prstGeom prst="rect">
            <a:avLst/>
          </a:prstGeom>
          <a:effectLst>
            <a:outerShdw blurRad="228600" sx="102000" sy="102000" algn="ctr" rotWithShape="0">
              <a:prstClr val="black">
                <a:alpha val="14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06822" y="2030506"/>
            <a:ext cx="1794081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문서의 헤딩을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만들어보자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822" y="3012141"/>
            <a:ext cx="1794081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문서에 그림을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넣어보자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64" y="4814047"/>
            <a:ext cx="2050561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문서에 리스트를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만들어보자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564" y="6938682"/>
            <a:ext cx="2050561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문서에 테이블을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만들어보자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3128" y="4589930"/>
            <a:ext cx="2877711" cy="163121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문서에 하이퍼링크를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넣어보자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클릭하면 </a:t>
            </a:r>
            <a:r>
              <a:rPr lang="en-US" altLang="ko-KR" sz="2000" dirty="0" smtClean="0">
                <a:solidFill>
                  <a:srgbClr val="FF0000"/>
                </a:solidFill>
              </a:rPr>
              <a:t>W3C</a:t>
            </a:r>
            <a:r>
              <a:rPr lang="ko-KR" altLang="en-US" sz="2000" dirty="0" smtClean="0">
                <a:solidFill>
                  <a:srgbClr val="FF0000"/>
                </a:solidFill>
              </a:rPr>
              <a:t>사이트로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이동한다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5" idx="3"/>
          </p:cNvCxnSpPr>
          <p:nvPr/>
        </p:nvCxnSpPr>
        <p:spPr bwMode="auto">
          <a:xfrm>
            <a:off x="2600903" y="2384449"/>
            <a:ext cx="572555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 bwMode="auto">
          <a:xfrm>
            <a:off x="2600903" y="3366084"/>
            <a:ext cx="572555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3"/>
          </p:cNvCxnSpPr>
          <p:nvPr/>
        </p:nvCxnSpPr>
        <p:spPr bwMode="auto">
          <a:xfrm>
            <a:off x="2669125" y="5167990"/>
            <a:ext cx="504333" cy="431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3"/>
          </p:cNvCxnSpPr>
          <p:nvPr/>
        </p:nvCxnSpPr>
        <p:spPr bwMode="auto">
          <a:xfrm>
            <a:off x="2669125" y="7292625"/>
            <a:ext cx="504333" cy="863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1"/>
          </p:cNvCxnSpPr>
          <p:nvPr/>
        </p:nvCxnSpPr>
        <p:spPr bwMode="auto">
          <a:xfrm flipH="1">
            <a:off x="6548717" y="5405538"/>
            <a:ext cx="78441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694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ea typeface="나눔고딕" panose="020D0604000000000000"/>
              </a:rPr>
              <a:t>하이퍼링크</a:t>
            </a:r>
            <a:r>
              <a:rPr lang="en-US" altLang="ko-KR" sz="5500" dirty="0" smtClean="0">
                <a:ea typeface="나눔고딕" panose="020D0604000000000000"/>
              </a:rPr>
              <a:t>(</a:t>
            </a:r>
            <a:r>
              <a:rPr lang="ko-KR" altLang="en-US" sz="5500" dirty="0" smtClean="0">
                <a:ea typeface="나눔고딕" panose="020D0604000000000000"/>
              </a:rPr>
              <a:t>링크</a:t>
            </a:r>
            <a:r>
              <a:rPr lang="en-US" altLang="ko-KR" sz="5500" dirty="0" smtClean="0">
                <a:ea typeface="나눔고딕" panose="020D0604000000000000"/>
              </a:rPr>
              <a:t>)</a:t>
            </a:r>
            <a:endParaRPr lang="ko-KR" altLang="en-US" sz="5500" dirty="0">
              <a:ea typeface="나눔고딕" panose="020D060400000000000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06866"/>
            <a:ext cx="11262614" cy="3843927"/>
          </a:xfrm>
        </p:spPr>
        <p:txBody>
          <a:bodyPr/>
          <a:lstStyle/>
          <a:p>
            <a:r>
              <a:rPr lang="ko-KR" altLang="en-US" sz="3000" b="1" dirty="0" smtClean="0"/>
              <a:t>하이퍼링크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다른 문서로 점프할 수 있는 단어나 이미지</a:t>
            </a:r>
            <a:endParaRPr lang="en-US" altLang="ko-KR" sz="3000" b="1" dirty="0" smtClean="0"/>
          </a:p>
          <a:p>
            <a:r>
              <a:rPr lang="en-US" altLang="ko-KR" sz="2400" b="1" dirty="0" smtClean="0"/>
              <a:t>&lt;a&gt; : </a:t>
            </a:r>
            <a:r>
              <a:rPr lang="ko-KR" altLang="en-US" sz="2400" dirty="0" smtClean="0"/>
              <a:t>텍스트나 이미지에 링크를 걸고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클릭하면 연결된 다른 문서로 이동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/>
              <a:t>밑줄</a:t>
            </a:r>
            <a:r>
              <a:rPr lang="en-US" altLang="ko-KR" sz="2400" dirty="0"/>
              <a:t>, </a:t>
            </a:r>
            <a:r>
              <a:rPr lang="ko-KR" altLang="en-US" sz="2400" dirty="0"/>
              <a:t>글자 색 등의 스타일이 자동 </a:t>
            </a:r>
            <a:r>
              <a:rPr lang="ko-KR" altLang="en-US" sz="2400" dirty="0" smtClean="0"/>
              <a:t>지정 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마우스 </a:t>
            </a:r>
            <a:r>
              <a:rPr lang="ko-KR" altLang="en-US" sz="2400" dirty="0"/>
              <a:t>커서를 링크 위에 올리면 손 모양 커서로 </a:t>
            </a:r>
            <a:r>
              <a:rPr lang="ko-KR" altLang="en-US" sz="2400" dirty="0" smtClean="0"/>
              <a:t>변경 됨</a:t>
            </a: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 err="1" smtClean="0"/>
              <a:t>href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링크의 목적지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target 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링크 클릭 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새로운 페이지가 어디에 열리는 지 지정</a:t>
            </a:r>
            <a:endParaRPr lang="en-US" altLang="ko-KR" sz="24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205893" y="3686226"/>
            <a:ext cx="9203494" cy="52179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"http://www.google.com"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"_blank"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방문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416637"/>
              </p:ext>
            </p:extLst>
          </p:nvPr>
        </p:nvGraphicFramePr>
        <p:xfrm>
          <a:off x="619825" y="5731581"/>
          <a:ext cx="10616930" cy="23591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99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2200" b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selft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창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탭에서 새로운 페이지를 적재한다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_blank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창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탭에서 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페이지를 적재한다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_parent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상위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프레임에 새로운 페이지를 적재한다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_top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윈도우에 새로운 페이지를 적재하고 모든 프레임을 취소한다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333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2(1/2)</a:t>
            </a:r>
            <a:endParaRPr lang="ko-KR" altLang="en-US" sz="5500" dirty="0">
              <a:latin typeface="맑은 고딕" panose="020B0503020000020004" pitchFamily="50" charset="-127"/>
              <a:ea typeface="나눔고딕" panose="020D060400000000000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8137" y="1756852"/>
            <a:ext cx="10991630" cy="48308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"http://</a:t>
            </a:r>
            <a:r>
              <a:rPr lang="en-US" altLang="ko-KR" sz="2200" b="1" dirty="0" err="1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www.google.com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"_blank"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google.com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방문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"_blank"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링크는 새로운 탭에서 열립니다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76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2(2/2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5003" y="1757176"/>
            <a:ext cx="10959921" cy="45048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"http://www.google.com"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"_self"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google.com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방문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"http://www.google.com"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"_blank"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google.com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방문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077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수평선 표현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/>
              <a:t>&lt;</a:t>
            </a:r>
            <a:r>
              <a:rPr lang="en-US" altLang="ko-KR" sz="3000" dirty="0" err="1"/>
              <a:t>hr</a:t>
            </a:r>
            <a:r>
              <a:rPr lang="en-US" altLang="ko-KR" sz="3000" dirty="0"/>
              <a:t>&gt; </a:t>
            </a:r>
            <a:r>
              <a:rPr lang="ko-KR" altLang="en-US" sz="3000" dirty="0" smtClean="0"/>
              <a:t>태그를 </a:t>
            </a:r>
            <a:r>
              <a:rPr lang="ko-KR" altLang="en-US" sz="3000" dirty="0"/>
              <a:t>사용하면 </a:t>
            </a:r>
            <a:r>
              <a:rPr lang="ko-KR" altLang="en-US" sz="3000" dirty="0" smtClean="0"/>
              <a:t>수평선을 </a:t>
            </a:r>
            <a:r>
              <a:rPr lang="ko-KR" altLang="en-US" sz="3000" dirty="0"/>
              <a:t>그릴 수 있다</a:t>
            </a:r>
            <a:r>
              <a:rPr lang="en-US" altLang="ko-KR" sz="3000" dirty="0"/>
              <a:t>. </a:t>
            </a:r>
            <a:endParaRPr lang="ko-KR" altLang="en-US" sz="3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42698" y="2417861"/>
            <a:ext cx="10865157" cy="36110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이것이 수평선입니다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수평선이었습니다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7" name="_x258603888" descr="EMB00000700b1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14" y="5006270"/>
            <a:ext cx="6936420" cy="204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062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지정된 </a:t>
            </a:r>
            <a:r>
              <a:rPr lang="en-US" altLang="ko-KR" sz="5500" dirty="0" smtClean="0"/>
              <a:t>id</a:t>
            </a:r>
            <a:r>
              <a:rPr lang="ko-KR" altLang="en-US" sz="5500" dirty="0" smtClean="0"/>
              <a:t>영역으로 이동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48597" y="2434109"/>
            <a:ext cx="11001966" cy="575685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&lt;a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"#</a:t>
            </a:r>
            <a:r>
              <a:rPr lang="en-US" altLang="ko-KR" sz="2200" b="1" dirty="0" err="1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section1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사항으로 가려면 여기를 클릭하세요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&lt;/a&gt;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Hello World!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Hello World!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Hello World!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 err="1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section1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사항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동일한 페이지 안에서도 점프할 수 있습니다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11331"/>
          </a:xfrm>
        </p:spPr>
        <p:txBody>
          <a:bodyPr/>
          <a:lstStyle/>
          <a:p>
            <a:r>
              <a:rPr lang="en-US" altLang="ko-KR" sz="3000" dirty="0" smtClean="0"/>
              <a:t>id </a:t>
            </a:r>
            <a:r>
              <a:rPr lang="ko-KR" altLang="en-US" sz="3000" dirty="0" smtClean="0"/>
              <a:t>속성</a:t>
            </a:r>
            <a:r>
              <a:rPr lang="en-US" altLang="ko-KR" sz="3000" dirty="0" smtClean="0"/>
              <a:t> : </a:t>
            </a:r>
            <a:r>
              <a:rPr lang="ko-KR" altLang="en-US" sz="3000" dirty="0" smtClean="0"/>
              <a:t>고유의 </a:t>
            </a:r>
            <a:r>
              <a:rPr lang="en-US" altLang="ko-KR" sz="3000" dirty="0" smtClean="0"/>
              <a:t>ID</a:t>
            </a:r>
            <a:r>
              <a:rPr lang="ko-KR" altLang="en-US" sz="3000" dirty="0" smtClean="0"/>
              <a:t>를 지정하며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공백을 포함할 수 없다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3804317" y="2889919"/>
            <a:ext cx="579678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6"/>
                </a:solidFill>
              </a:rPr>
              <a:t>하이퍼링크를 걸어 </a:t>
            </a:r>
            <a:r>
              <a:rPr lang="en-US" altLang="ko-KR" sz="2000" dirty="0" smtClean="0">
                <a:solidFill>
                  <a:schemeClr val="accent6"/>
                </a:solidFill>
              </a:rPr>
              <a:t>id</a:t>
            </a:r>
            <a:r>
              <a:rPr lang="ko-KR" altLang="en-US" sz="2000" dirty="0" smtClean="0">
                <a:solidFill>
                  <a:schemeClr val="accent6"/>
                </a:solidFill>
              </a:rPr>
              <a:t>값이 </a:t>
            </a:r>
            <a:r>
              <a:rPr lang="en-US" altLang="ko-KR" sz="2000" dirty="0" smtClean="0">
                <a:solidFill>
                  <a:schemeClr val="accent6"/>
                </a:solidFill>
              </a:rPr>
              <a:t>section1</a:t>
            </a:r>
            <a:r>
              <a:rPr lang="ko-KR" altLang="en-US" sz="2000" dirty="0" smtClean="0">
                <a:solidFill>
                  <a:schemeClr val="accent6"/>
                </a:solidFill>
              </a:rPr>
              <a:t>인 곳으로 이동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 bwMode="auto">
          <a:xfrm flipH="1">
            <a:off x="3019907" y="3089974"/>
            <a:ext cx="784410" cy="61555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>
            <a:off x="2446986" y="3089974"/>
            <a:ext cx="1357331" cy="304037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35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이미지 표현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이미지를 웹 페이지에 삽입할 때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이미지 파일 이름을 </a:t>
            </a:r>
            <a:r>
              <a:rPr lang="ko-KR" altLang="en-US" sz="2400" dirty="0" smtClean="0"/>
              <a:t>지정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width : </a:t>
            </a:r>
            <a:r>
              <a:rPr lang="ko-KR" altLang="en-US" sz="2400" dirty="0"/>
              <a:t>이미지 가로 </a:t>
            </a:r>
            <a:r>
              <a:rPr lang="ko-KR" altLang="en-US" sz="2400" dirty="0" smtClean="0"/>
              <a:t>크기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height : </a:t>
            </a:r>
            <a:r>
              <a:rPr lang="ko-KR" altLang="en-US" sz="2400" dirty="0"/>
              <a:t>이미지 세로 </a:t>
            </a:r>
            <a:r>
              <a:rPr lang="ko-KR" altLang="en-US" sz="2400" dirty="0" smtClean="0"/>
              <a:t>크기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alt : </a:t>
            </a:r>
            <a:r>
              <a:rPr lang="ko-KR" altLang="en-US" sz="2400" dirty="0"/>
              <a:t>브라우저가 어떤 이유로 이미지를 화면에 표시하지 못 했을 경우에</a:t>
            </a:r>
            <a:r>
              <a:rPr lang="en-US" altLang="ko-KR" sz="2400" dirty="0" smtClean="0"/>
              <a:t>,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표시되는 </a:t>
            </a:r>
            <a:r>
              <a:rPr lang="ko-KR" altLang="en-US" sz="2400" dirty="0"/>
              <a:t>대체 텍스트</a:t>
            </a:r>
            <a:r>
              <a:rPr lang="en-US" altLang="ko-KR" sz="2400" dirty="0"/>
              <a:t>(alternate text), </a:t>
            </a:r>
            <a:r>
              <a:rPr lang="ko-KR" altLang="en-US" sz="2400" dirty="0" smtClean="0"/>
              <a:t>웹 접근성에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기여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86831" y="5071797"/>
            <a:ext cx="10041617" cy="48879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house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.jpg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"300"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230“ 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alt 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=“A Nice House”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13" y="6223997"/>
            <a:ext cx="1759457" cy="146621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cxnSp>
        <p:nvCxnSpPr>
          <p:cNvPr id="14" name="직선 화살표 연결선 13"/>
          <p:cNvCxnSpPr/>
          <p:nvPr/>
        </p:nvCxnSpPr>
        <p:spPr bwMode="auto">
          <a:xfrm flipH="1">
            <a:off x="6980349" y="5459687"/>
            <a:ext cx="909753" cy="184263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84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3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8043" y="1770015"/>
            <a:ext cx="11052282" cy="3614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"seolak.jpg"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3230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처리 방법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4" y="2413298"/>
            <a:ext cx="11224207" cy="521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6217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5801517"/>
          </a:xfrm>
        </p:spPr>
        <p:txBody>
          <a:bodyPr/>
          <a:lstStyle/>
          <a:p>
            <a:pPr lvl="0"/>
            <a:r>
              <a:rPr lang="en-US" altLang="ko-KR" sz="3000" dirty="0" smtClean="0"/>
              <a:t>JPEG(JPG</a:t>
            </a:r>
            <a:r>
              <a:rPr lang="en-US" altLang="ko-KR" sz="3000" dirty="0" smtClean="0"/>
              <a:t>)</a:t>
            </a:r>
            <a:endParaRPr lang="ko-KR" altLang="en-US" sz="3000" dirty="0"/>
          </a:p>
          <a:p>
            <a:pPr lvl="1"/>
            <a:r>
              <a:rPr lang="ko-KR" altLang="en-US" sz="2400" dirty="0" smtClean="0"/>
              <a:t>실사 사진과 </a:t>
            </a:r>
            <a:r>
              <a:rPr lang="ko-KR" altLang="en-US" sz="2400" dirty="0"/>
              <a:t>같이 복잡하고 많은 </a:t>
            </a:r>
            <a:r>
              <a:rPr lang="ko-KR" altLang="en-US" sz="2400" dirty="0" smtClean="0"/>
              <a:t>색상으로 이루어진 </a:t>
            </a:r>
            <a:r>
              <a:rPr lang="ko-KR" altLang="en-US" sz="2400" dirty="0"/>
              <a:t>이미지에 </a:t>
            </a:r>
            <a:r>
              <a:rPr lang="ko-KR" altLang="en-US" sz="2400" dirty="0" smtClean="0"/>
              <a:t>적합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1600</a:t>
            </a:r>
            <a:r>
              <a:rPr lang="ko-KR" altLang="en-US" sz="2400" dirty="0" smtClean="0"/>
              <a:t>만개의 색상을 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손실 </a:t>
            </a:r>
            <a:r>
              <a:rPr lang="ko-KR" altLang="en-US" sz="2400" dirty="0"/>
              <a:t>압축 방식을 사용한다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압축과정에서 </a:t>
            </a:r>
            <a:r>
              <a:rPr lang="ko-KR" altLang="en-US" sz="2400" dirty="0" smtClean="0"/>
              <a:t>약간의 데이터는 영구히 </a:t>
            </a:r>
            <a:r>
              <a:rPr lang="ko-KR" altLang="en-US" sz="2400" dirty="0" smtClean="0"/>
              <a:t>사라진다</a:t>
            </a:r>
            <a:r>
              <a:rPr lang="en-US" altLang="ko-KR" sz="2400" dirty="0" smtClean="0"/>
              <a:t>.</a:t>
            </a:r>
            <a:endParaRPr lang="en-US" altLang="ko-KR" dirty="0" smtClean="0"/>
          </a:p>
          <a:p>
            <a:pPr lvl="0"/>
            <a:r>
              <a:rPr lang="en-US" altLang="ko-KR" sz="3000" dirty="0" err="1" smtClean="0"/>
              <a:t>PNG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r>
              <a:rPr lang="ko-KR" altLang="en-US" sz="2400" dirty="0" smtClean="0"/>
              <a:t>클립 </a:t>
            </a:r>
            <a:r>
              <a:rPr lang="ko-KR" altLang="en-US" sz="2400" dirty="0"/>
              <a:t>아트와 같이 적은 수의 색상을 가진 이미지에 </a:t>
            </a:r>
            <a:r>
              <a:rPr lang="ko-KR" altLang="en-US" sz="2400" dirty="0" smtClean="0"/>
              <a:t>적합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무손실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압축 </a:t>
            </a:r>
            <a:r>
              <a:rPr lang="ko-KR" altLang="en-US" sz="2400" dirty="0" smtClean="0"/>
              <a:t>방식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투명 배경을 지원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r>
              <a:rPr lang="en-US" altLang="ko-KR" sz="3000" dirty="0" smtClean="0"/>
              <a:t>GIF</a:t>
            </a:r>
            <a:endParaRPr lang="ko-KR" altLang="en-US" sz="3000" dirty="0"/>
          </a:p>
          <a:p>
            <a:pPr lvl="1"/>
            <a:r>
              <a:rPr lang="ko-KR" altLang="en-US" sz="2400" dirty="0" smtClean="0"/>
              <a:t>로고나 </a:t>
            </a:r>
            <a:r>
              <a:rPr lang="ko-KR" altLang="en-US" sz="2400" dirty="0" smtClean="0"/>
              <a:t>클립 아트 </a:t>
            </a:r>
            <a:r>
              <a:rPr lang="ko-KR" altLang="en-US" sz="2400" dirty="0"/>
              <a:t>형태의 이미지에 </a:t>
            </a:r>
            <a:r>
              <a:rPr lang="ko-KR" altLang="en-US" sz="2400" dirty="0" smtClean="0"/>
              <a:t>적합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256 </a:t>
            </a:r>
            <a:r>
              <a:rPr lang="ko-KR" altLang="en-US" sz="2400" dirty="0"/>
              <a:t>색상만을 </a:t>
            </a:r>
            <a:r>
              <a:rPr lang="ko-KR" altLang="en-US" sz="2400" dirty="0" smtClean="0"/>
              <a:t>지원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투명 배경과 애니메이션을 </a:t>
            </a:r>
            <a:r>
              <a:rPr lang="ko-KR" altLang="en-US" sz="2400" dirty="0" smtClean="0"/>
              <a:t>지원한다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148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 smtClean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6000" dirty="0" smtClean="0">
                <a:latin typeface="맑은 고딕" panose="020B0503020000020004" pitchFamily="50" charset="-127"/>
                <a:ea typeface="나눔고딕" panose="020D0604000000000000"/>
              </a:rPr>
              <a:t>4(1/2)</a:t>
            </a:r>
            <a:endParaRPr lang="ko-KR" altLang="en-US" dirty="0"/>
          </a:p>
        </p:txBody>
      </p:sp>
      <p:pic>
        <p:nvPicPr>
          <p:cNvPr id="28673" name="_x437728304" descr="EMB00001a1c115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4" y="1831632"/>
            <a:ext cx="10412245" cy="625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434889" y="2610055"/>
            <a:ext cx="1053494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h1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6" name="직선 화살표 연결선 5"/>
          <p:cNvCxnSpPr>
            <a:stCxn id="5" idx="1"/>
          </p:cNvCxnSpPr>
          <p:nvPr/>
        </p:nvCxnSpPr>
        <p:spPr bwMode="auto">
          <a:xfrm flipH="1" flipV="1">
            <a:off x="5640947" y="2794716"/>
            <a:ext cx="793942" cy="153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66827" y="4295041"/>
            <a:ext cx="1194558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accent6"/>
                </a:solidFill>
              </a:rPr>
              <a:t>img</a:t>
            </a:r>
            <a:r>
              <a:rPr lang="en-US" altLang="ko-KR" sz="2000" dirty="0" smtClean="0">
                <a:solidFill>
                  <a:schemeClr val="accent6"/>
                </a:solidFill>
              </a:rPr>
              <a:t>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 bwMode="auto">
          <a:xfrm flipH="1" flipV="1">
            <a:off x="4672885" y="4479702"/>
            <a:ext cx="793942" cy="153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6827" y="5648572"/>
            <a:ext cx="3882794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accent6"/>
                </a:solidFill>
              </a:rPr>
              <a:t>글자강조</a:t>
            </a:r>
            <a:r>
              <a:rPr lang="en-US" altLang="ko-KR" sz="2000" dirty="0" smtClean="0">
                <a:solidFill>
                  <a:schemeClr val="accent6"/>
                </a:solidFill>
              </a:rPr>
              <a:t>(strong, </a:t>
            </a:r>
            <a:r>
              <a:rPr lang="en-US" altLang="ko-KR" sz="2000" dirty="0" err="1" smtClean="0">
                <a:solidFill>
                  <a:schemeClr val="accent6"/>
                </a:solidFill>
              </a:rPr>
              <a:t>em</a:t>
            </a:r>
            <a:r>
              <a:rPr lang="en-US" altLang="ko-KR" sz="2000" dirty="0" smtClean="0">
                <a:solidFill>
                  <a:schemeClr val="accent6"/>
                </a:solidFill>
              </a:rPr>
              <a:t>, mark)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 flipH="1">
            <a:off x="6661385" y="6048682"/>
            <a:ext cx="500985" cy="48057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2186" y="7020054"/>
            <a:ext cx="1053494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h2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 bwMode="auto">
          <a:xfrm flipH="1" flipV="1">
            <a:off x="1688244" y="7204715"/>
            <a:ext cx="793942" cy="153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61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(1/7)</a:t>
            </a:r>
            <a:endParaRPr lang="ko-KR" altLang="en-US" sz="5500" dirty="0">
              <a:latin typeface="맑은 고딕" panose="020B0503020000020004" pitchFamily="50" charset="-127"/>
              <a:ea typeface="나눔고딕" panose="020D0604000000000000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텍스트는 특별한 태그 없이도 </a:t>
            </a:r>
            <a:r>
              <a:rPr lang="en-US" altLang="ko-KR" sz="3000" dirty="0"/>
              <a:t>&lt;body&gt;...&lt;/body&gt; </a:t>
            </a:r>
            <a:r>
              <a:rPr lang="ko-KR" altLang="en-US" sz="3000" dirty="0"/>
              <a:t>안에서 표시할 수 있다</a:t>
            </a:r>
            <a:r>
              <a:rPr lang="en-US" altLang="ko-KR" sz="3000" dirty="0"/>
              <a:t>. </a:t>
            </a:r>
            <a:endParaRPr lang="en-US" altLang="ko-KR" sz="3000" dirty="0" smtClean="0"/>
          </a:p>
          <a:p>
            <a:r>
              <a:rPr lang="ko-KR" altLang="en-US" sz="3000" dirty="0" smtClean="0"/>
              <a:t>하지만 단락을 </a:t>
            </a:r>
            <a:r>
              <a:rPr lang="ko-KR" altLang="en-US" sz="3000" dirty="0"/>
              <a:t>생성하지 않으면 모든 텍스트가 연결되어서 하나의 긴 줄로 표시된다</a:t>
            </a:r>
            <a:r>
              <a:rPr lang="en-US" altLang="ko-KR" sz="3000" dirty="0"/>
              <a:t>. </a:t>
            </a:r>
            <a:endParaRPr lang="ko-KR" altLang="en-US" sz="3000" dirty="0"/>
          </a:p>
          <a:p>
            <a:endParaRPr lang="ko-KR" altLang="en-US" sz="3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9497" y="3867599"/>
            <a:ext cx="10930277" cy="3589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안에 특별한 태그 없이 입력할 수 있지만 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단락을 사용하지 않으면 전체가 연결되어서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줄로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표시됩니다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5" name="_x258601968" descr="EMB00000700b1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894" y="6702205"/>
            <a:ext cx="6711855" cy="18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151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썸네일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46" y="1850701"/>
            <a:ext cx="10304987" cy="5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991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4191658"/>
          </a:xfrm>
        </p:spPr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smtClean="0"/>
              <a:t>table&gt; </a:t>
            </a:r>
            <a:r>
              <a:rPr lang="ko-KR" altLang="en-US" sz="3000" dirty="0" smtClean="0"/>
              <a:t>태그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표 </a:t>
            </a:r>
            <a:r>
              <a:rPr lang="ko-KR" altLang="en-US" sz="3000" dirty="0" smtClean="0"/>
              <a:t>형태의 데이터를 </a:t>
            </a:r>
            <a:r>
              <a:rPr lang="ko-KR" altLang="en-US" sz="3000" dirty="0" smtClean="0"/>
              <a:t>표시하는데 사용됨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초기의 웹 페이지에서는 전체 페이지의 레이아웃에 사용하였음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테이블은 일반 글자 또는 데이터를 표로 표현할 때만 사용하고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   화면의 레이아웃은 스타일시트를 이용해서 표현하도록 해야 함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tr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하나의 행 표현</a:t>
            </a:r>
            <a:r>
              <a:rPr lang="en-US" altLang="ko-KR" sz="2400" dirty="0"/>
              <a:t> (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 … &lt;/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&gt;) </a:t>
            </a:r>
            <a:endParaRPr lang="en-US" altLang="ko-KR" sz="2400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 smtClean="0"/>
              <a:t>td&gt;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data, </a:t>
            </a:r>
            <a:r>
              <a:rPr lang="ko-KR" altLang="en-US" sz="2400" dirty="0" smtClean="0"/>
              <a:t>하나의 데이터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표현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0000FF"/>
                </a:solidFill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</a:rPr>
              <a:t>td&gt; … &lt;/td</a:t>
            </a:r>
            <a:r>
              <a:rPr lang="en-US" altLang="ko-KR" sz="2400" dirty="0" smtClean="0">
                <a:solidFill>
                  <a:srgbClr val="0000FF"/>
                </a:solidFill>
              </a:rPr>
              <a:t>&gt;)</a:t>
            </a:r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th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rgbClr val="FF0000"/>
                </a:solidFill>
              </a:rPr>
              <a:t>table header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 </a:t>
            </a:r>
            <a:r>
              <a:rPr lang="ko-KR" altLang="en-US" sz="2400" dirty="0" smtClean="0"/>
              <a:t>열의 헤더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열의 제목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 있는 경우 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&gt;…&lt;/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</a:t>
            </a:r>
            <a:r>
              <a:rPr lang="ko-KR" altLang="en-US" sz="2400" dirty="0" smtClean="0"/>
              <a:t>로 행을 만들고 그 안에 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th</a:t>
            </a:r>
            <a:r>
              <a:rPr lang="en-US" altLang="ko-KR" sz="2400" dirty="0">
                <a:solidFill>
                  <a:srgbClr val="0000FF"/>
                </a:solidFill>
              </a:rPr>
              <a:t>&gt; … &lt;/</a:t>
            </a:r>
            <a:r>
              <a:rPr lang="en-US" altLang="ko-KR" sz="2400" dirty="0" err="1">
                <a:solidFill>
                  <a:srgbClr val="0000FF"/>
                </a:solidFill>
              </a:rPr>
              <a:t>th</a:t>
            </a:r>
            <a:r>
              <a:rPr lang="en-US" altLang="ko-KR" sz="2400" dirty="0">
                <a:solidFill>
                  <a:srgbClr val="0000FF"/>
                </a:solidFill>
              </a:rPr>
              <a:t>&gt;</a:t>
            </a:r>
            <a:r>
              <a:rPr lang="ko-KR" altLang="en-US" sz="2400" dirty="0" smtClean="0"/>
              <a:t>를 사용하여 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80688"/>
              </p:ext>
            </p:extLst>
          </p:nvPr>
        </p:nvGraphicFramePr>
        <p:xfrm>
          <a:off x="1847886" y="6461886"/>
          <a:ext cx="7919508" cy="1188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39836">
                  <a:extLst>
                    <a:ext uri="{9D8B030D-6E8A-4147-A177-3AD203B41FA5}">
                      <a16:colId xmlns:a16="http://schemas.microsoft.com/office/drawing/2014/main" val="905321438"/>
                    </a:ext>
                  </a:extLst>
                </a:gridCol>
                <a:gridCol w="2639836">
                  <a:extLst>
                    <a:ext uri="{9D8B030D-6E8A-4147-A177-3AD203B41FA5}">
                      <a16:colId xmlns:a16="http://schemas.microsoft.com/office/drawing/2014/main" val="147772325"/>
                    </a:ext>
                  </a:extLst>
                </a:gridCol>
                <a:gridCol w="2639836">
                  <a:extLst>
                    <a:ext uri="{9D8B030D-6E8A-4147-A177-3AD203B41FA5}">
                      <a16:colId xmlns:a16="http://schemas.microsoft.com/office/drawing/2014/main" val="186576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주소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6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대전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010-1234-5678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98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김철수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서울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010-1111-2222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15556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956941" y="6461886"/>
            <a:ext cx="8934034" cy="378530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847886" y="6312877"/>
            <a:ext cx="2636192" cy="1758461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&lt;td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956941" y="6914271"/>
            <a:ext cx="8934034" cy="378530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253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헤더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1034173" y="1880315"/>
            <a:ext cx="6912091" cy="604889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="1"&gt;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영화제목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라이프 오브 파이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td&gt;2013&lt;/td&gt;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  <a:r>
              <a:rPr lang="ko-KR" altLang="en-US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이안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기생충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td&gt;2019&lt;/td&gt;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봉준호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&lt;/table&gt;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10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9723" y="5139072"/>
            <a:ext cx="6775422" cy="230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 bwMode="auto">
          <a:xfrm>
            <a:off x="1414529" y="3090930"/>
            <a:ext cx="504423" cy="8886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1918952" y="3384998"/>
            <a:ext cx="212781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69723" y="320033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테이블 헤더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표 머리말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046768" y="5139072"/>
            <a:ext cx="6798377" cy="5472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6614009" y="3383464"/>
            <a:ext cx="336998" cy="15694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2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참고사항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4140"/>
            <a:ext cx="11262614" cy="4191658"/>
          </a:xfrm>
        </p:spPr>
        <p:txBody>
          <a:bodyPr/>
          <a:lstStyle/>
          <a:p>
            <a:r>
              <a:rPr lang="en-US" altLang="ko-KR" sz="3000" dirty="0"/>
              <a:t>&lt;table&gt; </a:t>
            </a:r>
            <a:r>
              <a:rPr lang="ko-KR" altLang="en-US" sz="3000" dirty="0"/>
              <a:t>태그의 </a:t>
            </a:r>
            <a:r>
              <a:rPr lang="ko-KR" altLang="en-US" sz="3000" dirty="0" smtClean="0"/>
              <a:t>속성</a:t>
            </a:r>
            <a:endParaRPr lang="en-US" altLang="ko-KR" sz="3000" dirty="0" smtClean="0"/>
          </a:p>
          <a:p>
            <a:endParaRPr lang="ko-KR" altLang="en-US" sz="3000" dirty="0"/>
          </a:p>
          <a:p>
            <a:pPr lvl="1"/>
            <a:r>
              <a:rPr lang="en-US" altLang="ko-KR" sz="2400" dirty="0" smtClean="0"/>
              <a:t>HTML </a:t>
            </a:r>
            <a:r>
              <a:rPr lang="en-US" altLang="ko-KR" sz="2400" dirty="0"/>
              <a:t>4.01</a:t>
            </a:r>
            <a:r>
              <a:rPr lang="ko-KR" altLang="en-US" sz="2400" dirty="0"/>
              <a:t>의 경우 테이블의 속성으로 </a:t>
            </a:r>
            <a:r>
              <a:rPr lang="en-US" altLang="ko-KR" sz="2400" dirty="0" smtClean="0"/>
              <a:t>border </a:t>
            </a:r>
            <a:r>
              <a:rPr lang="ko-KR" altLang="en-US" sz="2400" dirty="0"/>
              <a:t>이외에도 </a:t>
            </a:r>
            <a:r>
              <a:rPr lang="en-US" altLang="ko-KR" sz="2400" dirty="0" err="1" smtClean="0"/>
              <a:t>bgcolor</a:t>
            </a:r>
            <a:r>
              <a:rPr lang="en-US" altLang="ko-KR" sz="2400" dirty="0" smtClean="0"/>
              <a:t>, align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cellspacing</a:t>
            </a:r>
            <a:r>
              <a:rPr lang="en-US" altLang="ko-KR" sz="2400" dirty="0"/>
              <a:t>, frame, rules, </a:t>
            </a:r>
            <a:r>
              <a:rPr lang="en-US" altLang="ko-KR" sz="2400" dirty="0" err="1"/>
              <a:t>cellpadding</a:t>
            </a:r>
            <a:r>
              <a:rPr lang="ko-KR" altLang="en-US" sz="2400" dirty="0"/>
              <a:t>과 같은 많은 속성이 있었다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하지만 </a:t>
            </a:r>
            <a:r>
              <a:rPr lang="ko-KR" altLang="en-US" sz="2400" dirty="0"/>
              <a:t>이는 모두 </a:t>
            </a:r>
            <a:r>
              <a:rPr lang="en-US" altLang="ko-KR" sz="2400" dirty="0"/>
              <a:t>HTML5</a:t>
            </a:r>
            <a:r>
              <a:rPr lang="ko-KR" altLang="en-US" sz="2400" dirty="0"/>
              <a:t>에서는 권장하지 않는다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lvl="1"/>
            <a:r>
              <a:rPr lang="en-US" altLang="ko-KR" sz="2400" dirty="0" smtClean="0"/>
              <a:t>border</a:t>
            </a:r>
            <a:r>
              <a:rPr lang="ko-KR" altLang="en-US" sz="2400" dirty="0"/>
              <a:t>가 </a:t>
            </a:r>
            <a:r>
              <a:rPr lang="en-US" altLang="ko-KR" sz="2400" dirty="0"/>
              <a:t>"1"</a:t>
            </a:r>
            <a:r>
              <a:rPr lang="ko-KR" altLang="en-US" sz="2400" dirty="0"/>
              <a:t>이면 경계선이 있는 것이고 </a:t>
            </a:r>
            <a:r>
              <a:rPr lang="en-US" altLang="ko-KR" sz="2400" dirty="0"/>
              <a:t>""</a:t>
            </a:r>
            <a:r>
              <a:rPr lang="ko-KR" altLang="en-US" sz="2400" dirty="0"/>
              <a:t>이면 경계선이 없다는 것을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의미한다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HTML5 </a:t>
            </a:r>
            <a:r>
              <a:rPr lang="ko-KR" altLang="en-US" sz="2400" dirty="0"/>
              <a:t>에서 </a:t>
            </a:r>
            <a:r>
              <a:rPr lang="en-US" altLang="ko-KR" sz="2400" dirty="0"/>
              <a:t>border</a:t>
            </a:r>
            <a:r>
              <a:rPr lang="ko-KR" altLang="en-US" sz="2400" dirty="0"/>
              <a:t>를 포함한 스타일을 지정하는 작업은 </a:t>
            </a:r>
            <a:r>
              <a:rPr lang="en-US" altLang="ko-KR" sz="2400" dirty="0"/>
              <a:t>CSS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해야 </a:t>
            </a:r>
            <a:r>
              <a:rPr lang="ko-KR" altLang="en-US" sz="2400" dirty="0"/>
              <a:t>한다</a:t>
            </a:r>
            <a:r>
              <a:rPr lang="en-US" altLang="ko-KR" sz="2400" dirty="0"/>
              <a:t>. HTML5</a:t>
            </a:r>
            <a:r>
              <a:rPr lang="ko-KR" altLang="en-US" sz="2400" dirty="0"/>
              <a:t>에서는 태그로 요소의 스타일을 지정하지 않는다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7310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경계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7751" y="1867989"/>
            <a:ext cx="10390960" cy="535725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&lt;!DOCTYPE  html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&lt;table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434" y="4700523"/>
            <a:ext cx="6451495" cy="244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2454" y="1623447"/>
            <a:ext cx="6365475" cy="219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 bwMode="auto">
          <a:xfrm>
            <a:off x="3915177" y="4327943"/>
            <a:ext cx="107174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auto">
          <a:xfrm>
            <a:off x="2112135" y="4185634"/>
            <a:ext cx="1803042" cy="2961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925" y="4194803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테이블 경계를 표시하는 속성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27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병합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4140"/>
            <a:ext cx="11262614" cy="3380288"/>
          </a:xfrm>
        </p:spPr>
        <p:txBody>
          <a:bodyPr/>
          <a:lstStyle/>
          <a:p>
            <a:r>
              <a:rPr lang="ko-KR" altLang="en-US" sz="3000" dirty="0" smtClean="0"/>
              <a:t>행 병합</a:t>
            </a:r>
            <a:r>
              <a:rPr lang="en-US" altLang="ko-KR" sz="3000" dirty="0"/>
              <a:t>(row span) : </a:t>
            </a:r>
            <a:r>
              <a:rPr lang="ko-KR" altLang="en-US" sz="3000" dirty="0"/>
              <a:t>행이 병합되는 것 </a:t>
            </a:r>
            <a:r>
              <a:rPr lang="en-US" altLang="ko-KR" sz="3000" dirty="0" err="1">
                <a:solidFill>
                  <a:srgbClr val="FF0000"/>
                </a:solidFill>
              </a:rPr>
              <a:t>rowspan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lvl="1"/>
            <a:r>
              <a:rPr lang="en-US" altLang="ko-KR" sz="2400" dirty="0" err="1" smtClean="0"/>
              <a:t>rowspan</a:t>
            </a:r>
            <a:r>
              <a:rPr lang="ko-KR" altLang="en-US" sz="2400" dirty="0"/>
              <a:t>을 </a:t>
            </a:r>
            <a:r>
              <a:rPr lang="en-US" altLang="ko-KR" sz="2400" dirty="0"/>
              <a:t>2</a:t>
            </a:r>
            <a:r>
              <a:rPr lang="ko-KR" altLang="en-US" sz="2400" dirty="0"/>
              <a:t>라고 지정하면 현재 셀 위치에서 </a:t>
            </a:r>
            <a:r>
              <a:rPr lang="en-US" altLang="ko-KR" sz="2400" dirty="0"/>
              <a:t>2</a:t>
            </a:r>
            <a:r>
              <a:rPr lang="ko-KR" altLang="en-US" sz="2400" dirty="0"/>
              <a:t>개의 행을 </a:t>
            </a:r>
            <a:r>
              <a:rPr lang="ko-KR" altLang="en-US" sz="2400" dirty="0" smtClean="0"/>
              <a:t>병합하겠다는 의미</a:t>
            </a:r>
            <a:endParaRPr lang="en-US" altLang="ko-KR" sz="2400" dirty="0" smtClean="0"/>
          </a:p>
          <a:p>
            <a:pPr lvl="1"/>
            <a:endParaRPr lang="ko-KR" altLang="en-US" sz="2400" dirty="0"/>
          </a:p>
          <a:p>
            <a:r>
              <a:rPr lang="ko-KR" altLang="en-US" sz="3000" dirty="0" smtClean="0"/>
              <a:t>열 병합</a:t>
            </a:r>
            <a:r>
              <a:rPr lang="en-US" altLang="ko-KR" sz="3000" dirty="0"/>
              <a:t>(column span) : </a:t>
            </a:r>
            <a:r>
              <a:rPr lang="ko-KR" altLang="en-US" sz="3000" dirty="0"/>
              <a:t>열이 병합되는 것 </a:t>
            </a:r>
            <a:r>
              <a:rPr lang="en-US" altLang="ko-KR" sz="3000" dirty="0" err="1">
                <a:solidFill>
                  <a:srgbClr val="FF0000"/>
                </a:solidFill>
              </a:rPr>
              <a:t>colspan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lvl="1"/>
            <a:r>
              <a:rPr lang="en-US" altLang="ko-KR" sz="2400" dirty="0" err="1" smtClean="0"/>
              <a:t>colspan</a:t>
            </a:r>
            <a:r>
              <a:rPr lang="ko-KR" altLang="en-US" sz="2400" dirty="0"/>
              <a:t>을 </a:t>
            </a:r>
            <a:r>
              <a:rPr lang="en-US" altLang="ko-KR" sz="2400" dirty="0"/>
              <a:t>3</a:t>
            </a:r>
            <a:r>
              <a:rPr lang="ko-KR" altLang="en-US" sz="2400" dirty="0"/>
              <a:t>이라고 지정하면 현재 셀 위치에서 </a:t>
            </a:r>
            <a:r>
              <a:rPr lang="en-US" altLang="ko-KR" sz="2400" dirty="0"/>
              <a:t>3</a:t>
            </a:r>
            <a:r>
              <a:rPr lang="ko-KR" altLang="en-US" sz="2400" dirty="0"/>
              <a:t>개의 열을 </a:t>
            </a:r>
            <a:r>
              <a:rPr lang="ko-KR" altLang="en-US" sz="2400" dirty="0" smtClean="0"/>
              <a:t>병합하겠다는 </a:t>
            </a:r>
            <a:r>
              <a:rPr lang="ko-KR" altLang="en-US" sz="2400" dirty="0"/>
              <a:t>의미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7385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행 열 병합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8"/>
            <a:ext cx="5808862" cy="636120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&lt;td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rowspan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&lt;td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colspan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"3"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0647" y="2940853"/>
            <a:ext cx="5021105" cy="3081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1131194" y="4095481"/>
            <a:ext cx="2307465" cy="3606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3438659" y="4237149"/>
            <a:ext cx="2871988" cy="2361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auto">
          <a:xfrm>
            <a:off x="6393288" y="3773509"/>
            <a:ext cx="1540099" cy="135228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131194" y="6843130"/>
            <a:ext cx="2217314" cy="3323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3348508" y="5752386"/>
            <a:ext cx="2962139" cy="109074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 bwMode="auto">
          <a:xfrm>
            <a:off x="6393287" y="5241701"/>
            <a:ext cx="4772696" cy="6053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6000" dirty="0" smtClean="0">
                <a:latin typeface="맑은 고딕" panose="020B0503020000020004" pitchFamily="50" charset="-127"/>
                <a:ea typeface="나눔고딕" panose="020D0604000000000000"/>
              </a:rPr>
              <a:t>캡션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772242" y="1733128"/>
            <a:ext cx="4442945" cy="622981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&lt;caption&gt;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재밌는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영화</a:t>
            </a: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&lt;/caption&gt;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영화제목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&lt;/table&gt;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0489" y="3085909"/>
            <a:ext cx="5998612" cy="327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1208468" y="2905604"/>
            <a:ext cx="2075646" cy="11769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3284114" y="3309870"/>
            <a:ext cx="4224269" cy="515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40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1</a:t>
            </a:r>
            <a:endParaRPr lang="ko-KR" altLang="en-US" sz="55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38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217" y="1859235"/>
            <a:ext cx="9744892" cy="503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845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2</a:t>
            </a:r>
            <a:endParaRPr lang="ko-KR" altLang="en-US" sz="5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05" y="2220685"/>
            <a:ext cx="11364685" cy="406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3177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>
              <a:ea typeface="나눔고딕" panose="020D060400000000000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텍스트 입력 시 주의할 점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2400" dirty="0" smtClean="0"/>
              <a:t>   - HTML </a:t>
            </a:r>
            <a:r>
              <a:rPr lang="ko-KR" altLang="en-US" sz="2400" dirty="0"/>
              <a:t>코드에서 </a:t>
            </a:r>
            <a:r>
              <a:rPr lang="ko-KR" altLang="en-US" sz="2400" dirty="0" err="1" smtClean="0"/>
              <a:t>엔터키를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눌러서 줄을 바꾸었다고 해서 웹 </a:t>
            </a:r>
            <a:r>
              <a:rPr lang="ko-KR" altLang="en-US" sz="2400" dirty="0" smtClean="0"/>
              <a:t>브라우저에서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줄이 </a:t>
            </a:r>
            <a:r>
              <a:rPr lang="ko-KR" altLang="en-US" sz="2400" dirty="0"/>
              <a:t>바뀌는 것은 아니다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28391" y="3375211"/>
            <a:ext cx="10581382" cy="469386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아주 먼 옛날 바닷가 어느 왕국에</a:t>
            </a:r>
          </a:p>
          <a:p>
            <a:pPr marL="0" indent="0">
              <a:buNone/>
            </a:pP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애나벨리라는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이름을 가진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소녀가 살고 있었지요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소녀는 날 사랑했었지요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7" name="_x258601968" descr="EMB00000700b1b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40" y="5489875"/>
            <a:ext cx="6304328" cy="24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1159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875871"/>
          </a:xfrm>
        </p:spPr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연습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1</a:t>
            </a:r>
            <a:endParaRPr lang="ko-KR" altLang="en-US" sz="5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40</a:t>
            </a:fld>
            <a:endParaRPr lang="en-US" altLang="ko-KR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824" y="1463041"/>
            <a:ext cx="10698479" cy="468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776" y="6138137"/>
            <a:ext cx="949819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&lt;iframe&gt;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03834"/>
            <a:ext cx="11262614" cy="4320446"/>
          </a:xfrm>
        </p:spPr>
        <p:txBody>
          <a:bodyPr/>
          <a:lstStyle/>
          <a:p>
            <a:r>
              <a:rPr lang="en-US" altLang="ko-KR" sz="3000" dirty="0" smtClean="0"/>
              <a:t>&lt;iframe&gt; : Inline Frame</a:t>
            </a:r>
            <a:r>
              <a:rPr lang="ko-KR" altLang="en-US" sz="3000" dirty="0" smtClean="0"/>
              <a:t>의 약자</a:t>
            </a:r>
            <a:endParaRPr lang="en-US" altLang="ko-KR" sz="3000" dirty="0" smtClean="0"/>
          </a:p>
          <a:p>
            <a:r>
              <a:rPr lang="ko-KR" altLang="en-US" sz="3000" dirty="0" smtClean="0"/>
              <a:t>웹 </a:t>
            </a:r>
            <a:r>
              <a:rPr lang="ko-KR" altLang="en-US" sz="3000" dirty="0" smtClean="0"/>
              <a:t>페이지 안에서 다른 웹 페이지를 표시하고자 할 때 사용</a:t>
            </a:r>
            <a:endParaRPr lang="en-US" altLang="ko-KR" sz="3000" dirty="0" smtClean="0"/>
          </a:p>
          <a:p>
            <a:r>
              <a:rPr lang="ko-KR" altLang="en-US" sz="3000" dirty="0" smtClean="0"/>
              <a:t>익스플로러가 </a:t>
            </a:r>
            <a:r>
              <a:rPr lang="ko-KR" altLang="en-US" sz="3000" dirty="0" smtClean="0"/>
              <a:t>페이지 안에 프레임을 놓기 위해 사용하던 태그였고 </a:t>
            </a:r>
            <a:r>
              <a:rPr lang="en-US" altLang="ko-KR" sz="3000" dirty="0" smtClean="0"/>
              <a:t>w3c</a:t>
            </a:r>
            <a:r>
              <a:rPr lang="ko-KR" altLang="en-US" sz="3000" dirty="0" smtClean="0"/>
              <a:t>는 </a:t>
            </a:r>
            <a:r>
              <a:rPr lang="en-US" altLang="ko-KR" sz="3000" dirty="0" err="1" smtClean="0"/>
              <a:t>iframe</a:t>
            </a:r>
            <a:r>
              <a:rPr lang="ko-KR" altLang="en-US" sz="3000" dirty="0" smtClean="0"/>
              <a:t>을 </a:t>
            </a:r>
            <a:r>
              <a:rPr lang="en-US" altLang="ko-KR" sz="3000" dirty="0" smtClean="0"/>
              <a:t>HTML 4.01</a:t>
            </a:r>
            <a:r>
              <a:rPr lang="ko-KR" altLang="en-US" sz="3000" dirty="0" smtClean="0"/>
              <a:t>부터 도입하여 현재는 거의 모든 </a:t>
            </a:r>
            <a:r>
              <a:rPr lang="ko-KR" altLang="en-US" sz="3000" dirty="0" smtClean="0"/>
              <a:t>브라우저가 </a:t>
            </a:r>
            <a:r>
              <a:rPr lang="en-US" altLang="ko-KR" sz="3000" dirty="0" err="1" smtClean="0"/>
              <a:t>iframe</a:t>
            </a:r>
            <a:r>
              <a:rPr lang="ko-KR" altLang="en-US" sz="3000" dirty="0" smtClean="0"/>
              <a:t>을 지원</a:t>
            </a:r>
            <a:endParaRPr lang="en-US" altLang="ko-KR" sz="3000" dirty="0" smtClean="0"/>
          </a:p>
          <a:p>
            <a:r>
              <a:rPr lang="ko-KR" altLang="en-US" sz="3000" dirty="0" smtClean="0"/>
              <a:t>링크의 </a:t>
            </a:r>
            <a:r>
              <a:rPr lang="ko-KR" altLang="en-US" sz="3000" dirty="0" smtClean="0"/>
              <a:t>타겟 프레임으로 사용될 수 있음</a:t>
            </a:r>
            <a:endParaRPr lang="en-US" altLang="ko-KR" sz="3000" dirty="0"/>
          </a:p>
          <a:p>
            <a:r>
              <a:rPr lang="ko-KR" altLang="en-US" sz="3000" dirty="0" smtClean="0"/>
              <a:t>링크의 </a:t>
            </a:r>
            <a:r>
              <a:rPr lang="ko-KR" altLang="en-US" sz="3000" dirty="0" err="1" smtClean="0"/>
              <a:t>타겟</a:t>
            </a:r>
            <a:r>
              <a:rPr lang="ko-KR" altLang="en-US" sz="3000" dirty="0" smtClean="0"/>
              <a:t> 속성은 </a:t>
            </a:r>
            <a:r>
              <a:rPr lang="en-US" altLang="ko-KR" sz="3000" dirty="0" smtClean="0"/>
              <a:t>iframe</a:t>
            </a:r>
            <a:r>
              <a:rPr lang="ko-KR" altLang="en-US" sz="3000" dirty="0" smtClean="0"/>
              <a:t>에서 지정된 이름을 </a:t>
            </a:r>
            <a:r>
              <a:rPr lang="ko-KR" altLang="en-US" sz="3000" dirty="0" smtClean="0"/>
              <a:t>참조</a:t>
            </a:r>
            <a:endParaRPr lang="en-US" altLang="ko-KR" sz="3000" dirty="0" smtClean="0"/>
          </a:p>
          <a:p>
            <a:r>
              <a:rPr lang="en-US" altLang="ko-KR" sz="3000" dirty="0" smtClean="0"/>
              <a:t>title </a:t>
            </a:r>
            <a:r>
              <a:rPr lang="ko-KR" altLang="en-US" sz="3000" dirty="0" smtClean="0"/>
              <a:t>속성 항상 추가할 것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웹 접근성에 기여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1463023" y="5988676"/>
            <a:ext cx="8689233" cy="1785104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test.html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if_test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  <a:r>
              <a:rPr lang="ko-KR" altLang="en-US" sz="2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test2.html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if_test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frameborder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"&gt;&lt;/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3023" y="7951090"/>
            <a:ext cx="8689233" cy="43088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2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border:none</a:t>
            </a:r>
            <a:r>
              <a:rPr lang="en-US" altLang="ko-KR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;”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130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iframe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 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	1</a:t>
            </a:r>
            <a:endParaRPr lang="ko-KR" altLang="en-US" sz="5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609" y="2014955"/>
            <a:ext cx="7064062" cy="559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iframe</a:t>
            </a:r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 예제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2</a:t>
            </a:r>
            <a:endParaRPr lang="ko-KR" altLang="en-US" sz="5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316" y="2318197"/>
            <a:ext cx="6458647" cy="448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&lt;div&gt;</a:t>
            </a:r>
            <a:r>
              <a:rPr lang="ko-KR" altLang="en-US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&lt;span&gt;</a:t>
            </a:r>
            <a:endParaRPr lang="ko-KR" altLang="en-US" sz="5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요소는 </a:t>
            </a:r>
            <a:r>
              <a:rPr lang="en-US" altLang="ko-KR" sz="3000" dirty="0" smtClean="0"/>
              <a:t>&lt;div&gt;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&lt;span&gt;</a:t>
            </a:r>
            <a:r>
              <a:rPr lang="ko-KR" altLang="en-US" sz="3000" dirty="0" smtClean="0"/>
              <a:t>을 이용해 묶을 수 있음</a:t>
            </a:r>
            <a:endParaRPr lang="en-US" altLang="ko-KR" sz="3000" dirty="0" smtClean="0"/>
          </a:p>
          <a:p>
            <a:r>
              <a:rPr lang="en-US" altLang="ko-KR" sz="3000" dirty="0" smtClean="0"/>
              <a:t>&lt;div</a:t>
            </a:r>
            <a:r>
              <a:rPr lang="en-US" altLang="ko-KR" sz="3000" dirty="0" smtClean="0"/>
              <a:t>&gt; : </a:t>
            </a:r>
            <a:r>
              <a:rPr lang="en-US" altLang="ko-KR" sz="3000" dirty="0" smtClean="0"/>
              <a:t>divide</a:t>
            </a:r>
            <a:r>
              <a:rPr lang="ko-KR" altLang="en-US" sz="3000" dirty="0" smtClean="0"/>
              <a:t>의 약자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페이지를 논리적인 섹션으로 분리하는데 사용되는 태그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자체적으로 </a:t>
            </a:r>
            <a:r>
              <a:rPr lang="ko-KR" altLang="en-US" sz="2400" dirty="0" smtClean="0"/>
              <a:t>특별한 의미가 없으며 블록 </a:t>
            </a:r>
            <a:r>
              <a:rPr lang="ko-KR" altLang="en-US" sz="2400" dirty="0" smtClean="0"/>
              <a:t>수준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Block-level)</a:t>
            </a:r>
            <a:r>
              <a:rPr lang="ko-KR" altLang="en-US" sz="2400" dirty="0" smtClean="0"/>
              <a:t>의 요소로서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모든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요소를 묶는데 사용함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블록 </a:t>
            </a:r>
            <a:r>
              <a:rPr lang="ko-KR" altLang="en-US" sz="2400" dirty="0" smtClean="0"/>
              <a:t>수준의 </a:t>
            </a:r>
            <a:r>
              <a:rPr lang="ko-KR" altLang="en-US" sz="2400" dirty="0" smtClean="0"/>
              <a:t>요소</a:t>
            </a:r>
            <a:r>
              <a:rPr lang="ko-KR" altLang="en-US" sz="2400" dirty="0"/>
              <a:t>는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하나의 줄을 전부 차지함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주로 웹 페이지의 레이아웃을 작성하는데 사용한다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3000" dirty="0" smtClean="0"/>
              <a:t>&lt;</a:t>
            </a:r>
            <a:r>
              <a:rPr lang="en-US" altLang="ko-KR" sz="3000" dirty="0" smtClean="0"/>
              <a:t>span</a:t>
            </a:r>
            <a:r>
              <a:rPr lang="en-US" altLang="ko-KR" sz="3000" dirty="0" smtClean="0"/>
              <a:t>&gt;</a:t>
            </a:r>
          </a:p>
          <a:p>
            <a:pPr lvl="1"/>
            <a:r>
              <a:rPr lang="ko-KR" altLang="en-US" sz="2400" dirty="0" smtClean="0"/>
              <a:t>자체적으로 </a:t>
            </a:r>
            <a:r>
              <a:rPr lang="ko-KR" altLang="en-US" sz="2400" dirty="0" smtClean="0"/>
              <a:t>특별한 의미가 없으며 인라인 </a:t>
            </a:r>
            <a:r>
              <a:rPr lang="ko-KR" altLang="en-US" sz="2400" dirty="0" smtClean="0"/>
              <a:t>수준</a:t>
            </a:r>
            <a:r>
              <a:rPr lang="en-US" altLang="ko-KR" sz="2400" dirty="0" smtClean="0"/>
              <a:t>(inline-level)</a:t>
            </a:r>
            <a:r>
              <a:rPr lang="ko-KR" altLang="en-US" sz="2400" dirty="0" smtClean="0"/>
              <a:t>요소로서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텍스트를 </a:t>
            </a:r>
            <a:r>
              <a:rPr lang="ko-KR" altLang="en-US" sz="2400" dirty="0" smtClean="0"/>
              <a:t>묶어 스타일을 적용할 때 사용함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인라인 </a:t>
            </a:r>
            <a:r>
              <a:rPr lang="ko-KR" altLang="en-US" sz="2400" dirty="0" smtClean="0"/>
              <a:t>수준의 </a:t>
            </a:r>
            <a:r>
              <a:rPr lang="ko-KR" altLang="en-US" sz="2400" dirty="0" smtClean="0"/>
              <a:t>요소는 </a:t>
            </a:r>
            <a:r>
              <a:rPr lang="ko-KR" altLang="en-US" sz="2400" dirty="0" smtClean="0"/>
              <a:t>자신이 필요한 크기만 차지하는 요소임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인라인</a:t>
            </a:r>
            <a:r>
              <a:rPr lang="ko-KR" altLang="en-US" sz="2400" dirty="0" smtClean="0"/>
              <a:t> 요소는 크기를 지정할 수 없다</a:t>
            </a:r>
            <a:r>
              <a:rPr lang="en-US" altLang="ko-KR" sz="2400" dirty="0" smtClean="0"/>
              <a:t>(width, height</a:t>
            </a:r>
            <a:r>
              <a:rPr lang="ko-KR" altLang="en-US" sz="2400" dirty="0" smtClean="0"/>
              <a:t>가 적용되지 </a:t>
            </a:r>
            <a:r>
              <a:rPr lang="ko-KR" altLang="en-US" sz="2400" dirty="0" smtClean="0"/>
              <a:t>않는다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865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Block-Inline </a:t>
            </a:r>
            <a:r>
              <a:rPr lang="ko-KR" altLang="en-US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/>
              <a:t>Block-Inline </a:t>
            </a:r>
            <a:r>
              <a:rPr lang="ko-KR" altLang="en-US" sz="3000" dirty="0"/>
              <a:t>요소</a:t>
            </a:r>
          </a:p>
          <a:p>
            <a:pPr lvl="1"/>
            <a:r>
              <a:rPr lang="ko-KR" altLang="en-US" sz="2400" dirty="0" smtClean="0"/>
              <a:t>사용 </a:t>
            </a:r>
            <a:r>
              <a:rPr lang="ko-KR" altLang="en-US" sz="2400" dirty="0"/>
              <a:t>가능한 최대 가로 너비를 사용</a:t>
            </a:r>
          </a:p>
          <a:p>
            <a:pPr lvl="1"/>
            <a:r>
              <a:rPr lang="ko-KR" altLang="en-US" sz="2400" dirty="0" smtClean="0"/>
              <a:t>크기 </a:t>
            </a:r>
            <a:r>
              <a:rPr lang="ko-KR" altLang="en-US" sz="2400" dirty="0"/>
              <a:t>지정 가능</a:t>
            </a:r>
            <a:r>
              <a:rPr lang="en-US" altLang="ko-KR" sz="2400" dirty="0"/>
              <a:t>(</a:t>
            </a:r>
            <a:r>
              <a:rPr lang="ko-KR" altLang="en-US" sz="2400" dirty="0"/>
              <a:t>너비</a:t>
            </a:r>
            <a:r>
              <a:rPr lang="en-US" altLang="ko-KR" sz="2400" dirty="0"/>
              <a:t>, </a:t>
            </a:r>
            <a:r>
              <a:rPr lang="ko-KR" altLang="en-US" sz="2400" dirty="0"/>
              <a:t>높이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 smtClean="0"/>
              <a:t>margin</a:t>
            </a:r>
            <a:r>
              <a:rPr lang="en-US" altLang="ko-KR" sz="2400" dirty="0"/>
              <a:t>, padding </a:t>
            </a:r>
            <a:r>
              <a:rPr lang="ko-KR" altLang="en-US" sz="2400" dirty="0"/>
              <a:t>속성의 상하좌우 여백을 온전하게 사용 가능</a:t>
            </a:r>
          </a:p>
          <a:p>
            <a:pPr lvl="1"/>
            <a:r>
              <a:rPr lang="ko-KR" altLang="en-US" sz="2400" dirty="0" smtClean="0"/>
              <a:t>레이아웃을 </a:t>
            </a:r>
            <a:r>
              <a:rPr lang="ko-KR" altLang="en-US" sz="2400" dirty="0"/>
              <a:t>위한 용도로 사용</a:t>
            </a:r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/>
              <a:t>div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ul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ol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dl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dt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h1&gt;~&lt;h6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hr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li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p</a:t>
            </a:r>
            <a:r>
              <a:rPr lang="en-US" altLang="ko-KR" sz="2400" dirty="0" smtClean="0"/>
              <a:t>&gt;, &lt;table&gt; </a:t>
            </a:r>
            <a:r>
              <a:rPr lang="ko-KR" altLang="en-US" sz="2400" dirty="0" smtClean="0"/>
              <a:t>등</a:t>
            </a:r>
          </a:p>
          <a:p>
            <a:r>
              <a:rPr lang="en-US" altLang="ko-KR" sz="3000" dirty="0" smtClean="0"/>
              <a:t>Inline-level </a:t>
            </a:r>
            <a:r>
              <a:rPr lang="ko-KR" altLang="en-US" sz="3000" dirty="0" smtClean="0"/>
              <a:t>요소</a:t>
            </a:r>
          </a:p>
          <a:p>
            <a:pPr lvl="1"/>
            <a:r>
              <a:rPr lang="ko-KR" altLang="en-US" sz="2400" dirty="0" smtClean="0"/>
              <a:t>필요한 </a:t>
            </a:r>
            <a:r>
              <a:rPr lang="ko-KR" altLang="en-US" sz="2400" dirty="0"/>
              <a:t>만큼의 너비만 사용</a:t>
            </a:r>
          </a:p>
          <a:p>
            <a:pPr lvl="1"/>
            <a:r>
              <a:rPr lang="ko-KR" altLang="en-US" sz="2400" dirty="0" smtClean="0"/>
              <a:t>크기 </a:t>
            </a:r>
            <a:r>
              <a:rPr lang="ko-KR" altLang="en-US" sz="2400" dirty="0"/>
              <a:t>지정 불가</a:t>
            </a:r>
          </a:p>
          <a:p>
            <a:pPr lvl="1"/>
            <a:r>
              <a:rPr lang="en-US" altLang="ko-KR" sz="2400" dirty="0" smtClean="0"/>
              <a:t>margin</a:t>
            </a:r>
            <a:r>
              <a:rPr lang="en-US" altLang="ko-KR" sz="2400" dirty="0"/>
              <a:t>, padding </a:t>
            </a:r>
            <a:r>
              <a:rPr lang="ko-KR" altLang="en-US" sz="2400" dirty="0"/>
              <a:t>속성의 좌우 여백만 사용 가능</a:t>
            </a:r>
          </a:p>
          <a:p>
            <a:pPr lvl="1"/>
            <a:r>
              <a:rPr lang="ko-KR" altLang="en-US" sz="2400" dirty="0" smtClean="0"/>
              <a:t>텍스트를 </a:t>
            </a:r>
            <a:r>
              <a:rPr lang="ko-KR" altLang="en-US" sz="2400" dirty="0"/>
              <a:t>다루는 용도로 사용</a:t>
            </a:r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/>
              <a:t>a&gt;, 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&gt;, &lt;b&gt;, &lt;code&gt;, &lt;</a:t>
            </a:r>
            <a:r>
              <a:rPr lang="en-US" altLang="ko-KR" sz="2400" dirty="0" err="1"/>
              <a:t>em</a:t>
            </a:r>
            <a:r>
              <a:rPr lang="en-US" altLang="ko-KR" sz="2400" dirty="0"/>
              <a:t>&gt;, &lt;strong&gt;, &lt;</a:t>
            </a:r>
            <a:r>
              <a:rPr lang="en-US" altLang="ko-KR" sz="2400" dirty="0" err="1"/>
              <a:t>img</a:t>
            </a:r>
            <a:r>
              <a:rPr lang="en-US" altLang="ko-KR" sz="2400" dirty="0"/>
              <a:t>&gt;, &lt;span&gt; </a:t>
            </a:r>
            <a:r>
              <a:rPr lang="ko-KR" altLang="en-US" sz="2400" dirty="0"/>
              <a:t>등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8012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&lt;div&gt;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&lt;span&gt;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en-US" altLang="ko-KR" dirty="0" smtClean="0"/>
              <a:t>divide"</a:t>
            </a:r>
            <a:r>
              <a:rPr lang="ko-KR" altLang="en-US" dirty="0" smtClean="0"/>
              <a:t>의 </a:t>
            </a:r>
            <a:r>
              <a:rPr lang="ko-KR" altLang="en-US" dirty="0"/>
              <a:t>약자로서 페이지를 논리적인 섹션으로 분리하는데 사용되는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6366" y="3111026"/>
            <a:ext cx="11123838" cy="190478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3px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solid red"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사자는 아프리카에 살며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04" y="5106564"/>
            <a:ext cx="8947766" cy="29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1458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8" y="1571738"/>
            <a:ext cx="11217329" cy="61919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3px solid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사자는 아프리카에 살며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강한 다리와 턱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"color: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 송곳니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&lt;/span&gt;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지니고 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&lt;/div&gt;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361" name="_x442753696" descr="EMB00001a1c12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71" y="875211"/>
            <a:ext cx="5934236" cy="29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823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(3/7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br</a:t>
            </a:r>
            <a:r>
              <a:rPr lang="en-US" altLang="ko-KR" sz="3000" dirty="0" smtClean="0"/>
              <a:t>&gt;</a:t>
            </a:r>
            <a:r>
              <a:rPr lang="ko-KR" altLang="en-US" sz="3000" dirty="0" smtClean="0"/>
              <a:t>태그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강제 </a:t>
            </a:r>
            <a:r>
              <a:rPr lang="ko-KR" altLang="en-US" sz="3000" dirty="0" smtClean="0"/>
              <a:t>줄 바꿈</a:t>
            </a:r>
            <a:r>
              <a:rPr lang="en-US" altLang="ko-KR" sz="3000" dirty="0" smtClean="0"/>
              <a:t>(line break)</a:t>
            </a:r>
            <a:r>
              <a:rPr lang="ko-KR" altLang="en-US" sz="3000" dirty="0" smtClean="0"/>
              <a:t> 태그</a:t>
            </a:r>
            <a:endParaRPr lang="ko-KR" altLang="en-US" sz="3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3160" y="2550421"/>
            <a:ext cx="10688924" cy="28856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사용하여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줄을 바꾸었습니다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3" name="_x258603648" descr="EMB00000700b1a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89" y="4958608"/>
            <a:ext cx="8141463" cy="272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2483570" y="4042393"/>
            <a:ext cx="716831" cy="341348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625376" y="4042393"/>
            <a:ext cx="726141" cy="341348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56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(4/7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&lt;p&gt; </a:t>
            </a:r>
            <a:r>
              <a:rPr lang="ko-KR" altLang="en-US" sz="3000" dirty="0" smtClean="0"/>
              <a:t>태그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단락</a:t>
            </a:r>
            <a:r>
              <a:rPr lang="en-US" altLang="ko-KR" sz="3000" dirty="0"/>
              <a:t>(Paragraphs)</a:t>
            </a:r>
            <a:r>
              <a:rPr lang="ko-KR" altLang="en-US" sz="3000" dirty="0" smtClean="0"/>
              <a:t>이란 하나하나의 </a:t>
            </a:r>
            <a:r>
              <a:rPr lang="ko-KR" altLang="en-US" sz="3000" dirty="0"/>
              <a:t>짧은 이야기 </a:t>
            </a:r>
            <a:r>
              <a:rPr lang="ko-KR" altLang="en-US" sz="3000" dirty="0" smtClean="0"/>
              <a:t>토막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단락의 </a:t>
            </a:r>
            <a:r>
              <a:rPr lang="ko-KR" altLang="en-US" sz="2400" dirty="0"/>
              <a:t>전후에 빈 </a:t>
            </a:r>
            <a:r>
              <a:rPr lang="ko-KR" altLang="en-US" sz="2400" dirty="0" smtClean="0"/>
              <a:t>줄이 추가된다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4219" y="3404167"/>
            <a:ext cx="10939054" cy="35509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하나의 단락입니다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하나의 단락입니다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하나의 단락입니다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9" name="_x258602528" descr="EMB00000700b1a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61" y="5492990"/>
            <a:ext cx="7066407" cy="269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 bwMode="auto">
          <a:xfrm>
            <a:off x="956941" y="4814047"/>
            <a:ext cx="562578" cy="363071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899230" y="4814047"/>
            <a:ext cx="726141" cy="363071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84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(5/7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&lt;pre&gt; </a:t>
            </a:r>
            <a:r>
              <a:rPr lang="ko-KR" altLang="en-US" sz="3000" dirty="0" smtClean="0"/>
              <a:t>태그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프로그래머가 </a:t>
            </a:r>
            <a:r>
              <a:rPr lang="ko-KR" altLang="en-US" sz="3000" dirty="0"/>
              <a:t>입력한 그대로 </a:t>
            </a:r>
            <a:r>
              <a:rPr lang="ko-KR" altLang="en-US" sz="3000" dirty="0" smtClean="0"/>
              <a:t>화면에 표시하는 </a:t>
            </a:r>
            <a:r>
              <a:rPr lang="ko-KR" altLang="en-US" sz="3000" dirty="0" smtClean="0"/>
              <a:t>태그 </a:t>
            </a:r>
            <a:r>
              <a:rPr lang="en-US" altLang="ko-KR" sz="3000" dirty="0" smtClean="0"/>
              <a:t>(previously formatted text</a:t>
            </a:r>
            <a:r>
              <a:rPr lang="ko-KR" altLang="en-US" sz="3000" dirty="0" smtClean="0"/>
              <a:t>의 약자</a:t>
            </a:r>
            <a:r>
              <a:rPr lang="en-US" altLang="ko-KR" sz="3000" dirty="0" smtClean="0"/>
              <a:t>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89377"/>
            <a:ext cx="10581382" cy="53767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&lt;pre&gt;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아주 먼 옛날 바닷가 어느 왕국에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애나벨리라는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이름을 가진</a:t>
            </a:r>
          </a:p>
          <a:p>
            <a:pPr marL="0" indent="0">
              <a:buNone/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소녀가 살고 있었지요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소녀는 날 사랑했었지요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&lt;/pre&gt;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1" name="_x258602288" descr="EMB00000700b1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354" y="5278261"/>
            <a:ext cx="6593933" cy="271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 bwMode="auto">
          <a:xfrm>
            <a:off x="722003" y="4316505"/>
            <a:ext cx="878197" cy="371347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22003" y="7140387"/>
            <a:ext cx="1093350" cy="371347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2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(6/7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&lt;h1&gt; </a:t>
            </a:r>
            <a:r>
              <a:rPr lang="ko-KR" altLang="en-US" sz="3000" dirty="0" smtClean="0"/>
              <a:t>태그 </a:t>
            </a:r>
            <a:r>
              <a:rPr lang="en-US" altLang="ko-KR" sz="3000" dirty="0" smtClean="0"/>
              <a:t>: &lt;h1&gt;~&lt;h6&gt;, </a:t>
            </a:r>
            <a:r>
              <a:rPr lang="ko-KR" altLang="en-US" sz="3000" dirty="0" smtClean="0"/>
              <a:t>헤딩</a:t>
            </a:r>
            <a:r>
              <a:rPr lang="en-US" altLang="ko-KR" sz="3000" dirty="0"/>
              <a:t>(heading</a:t>
            </a:r>
            <a:r>
              <a:rPr lang="en-US" altLang="ko-KR" sz="30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웹 </a:t>
            </a:r>
            <a:r>
              <a:rPr lang="ko-KR" altLang="en-US" sz="2400" dirty="0"/>
              <a:t>페이지의 머리기사</a:t>
            </a:r>
            <a:r>
              <a:rPr lang="en-US" altLang="ko-KR" sz="2400" dirty="0"/>
              <a:t>(headline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09565"/>
            <a:ext cx="10581382" cy="5002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&lt;h1&gt;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1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2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h3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3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h3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h4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4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h4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h5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5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h5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h6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6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h6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5" name="_x257685696" descr="EMB00000700b1c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233" y="2417197"/>
            <a:ext cx="5557518" cy="372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 bwMode="auto">
          <a:xfrm>
            <a:off x="747197" y="6462857"/>
            <a:ext cx="726141" cy="341348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805103" y="6462857"/>
            <a:ext cx="842663" cy="341348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07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(7/7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&lt;!-- </a:t>
            </a:r>
            <a:r>
              <a:rPr lang="en-US" altLang="ko-KR" sz="3000" dirty="0" smtClean="0">
                <a:sym typeface="Wingdings" panose="05000000000000000000" pitchFamily="2" charset="2"/>
              </a:rPr>
              <a:t></a:t>
            </a:r>
            <a:r>
              <a:rPr lang="en-US" altLang="ko-KR" sz="3000" dirty="0" smtClean="0"/>
              <a:t> : </a:t>
            </a:r>
            <a:r>
              <a:rPr lang="ko-KR" altLang="en-US" sz="3000" dirty="0" smtClean="0"/>
              <a:t>주석</a:t>
            </a:r>
            <a:r>
              <a:rPr lang="en-US" altLang="ko-KR" sz="3000" dirty="0"/>
              <a:t>(comment</a:t>
            </a:r>
            <a:r>
              <a:rPr lang="en-US" altLang="ko-KR" sz="3000" dirty="0" smtClean="0"/>
              <a:t>), </a:t>
            </a:r>
            <a:r>
              <a:rPr lang="ko-KR" altLang="en-US" sz="3000" dirty="0" smtClean="0"/>
              <a:t>코드를 </a:t>
            </a:r>
            <a:r>
              <a:rPr lang="ko-KR" altLang="en-US" sz="3000" dirty="0"/>
              <a:t>설명하는 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7973" y="2565761"/>
            <a:ext cx="10808799" cy="38078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</a:t>
            </a:r>
            <a:r>
              <a:rPr lang="ko-KR" altLang="en-US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링크는 나의 배너임 </a:t>
            </a: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  <a:endParaRPr lang="ko-KR" altLang="en-US" sz="2200" b="1" dirty="0">
              <a:solidFill>
                <a:srgbClr val="009E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"http://www.company.com/pics/f.jpg"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"100"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"400"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&lt;input type="text" size="12"&gt; --&gt;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681666" y="4109621"/>
            <a:ext cx="595805" cy="341348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154726" y="4109621"/>
            <a:ext cx="546828" cy="341348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62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13991</TotalTime>
  <Words>3117</Words>
  <Application>Microsoft Office PowerPoint</Application>
  <PresentationFormat>사용자 지정</PresentationFormat>
  <Paragraphs>580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7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Wingdings</vt:lpstr>
      <vt:lpstr>1_Crayons</vt:lpstr>
      <vt:lpstr>HTML – 02  HTML 기본 요소</vt:lpstr>
      <vt:lpstr>이번 장의 목표</vt:lpstr>
      <vt:lpstr>텍스트 표시(1/7)</vt:lpstr>
      <vt:lpstr>텍스트 표시(2/7)</vt:lpstr>
      <vt:lpstr>텍스트 표시(3/7)</vt:lpstr>
      <vt:lpstr>텍스트 표시(4/7)</vt:lpstr>
      <vt:lpstr>텍스트 표시(5/7)</vt:lpstr>
      <vt:lpstr>텍스트 표시(6/7)</vt:lpstr>
      <vt:lpstr>텍스트 표시(7/7)</vt:lpstr>
      <vt:lpstr>텍스트 서식(1/3)</vt:lpstr>
      <vt:lpstr>텍스트 서식(2/3)</vt:lpstr>
      <vt:lpstr>텍스트 서식(3/3)</vt:lpstr>
      <vt:lpstr>특수문자</vt:lpstr>
      <vt:lpstr>예제1 (1/2)</vt:lpstr>
      <vt:lpstr>예제1 (2/2)</vt:lpstr>
      <vt:lpstr>목록표시 (1/4)</vt:lpstr>
      <vt:lpstr>목록표시 (2/4)</vt:lpstr>
      <vt:lpstr>목록표시 (3/4)</vt:lpstr>
      <vt:lpstr>목록표시 (4/4)</vt:lpstr>
      <vt:lpstr>하이퍼링크(링크)</vt:lpstr>
      <vt:lpstr>예제2(1/2)</vt:lpstr>
      <vt:lpstr>예제2(2/2)</vt:lpstr>
      <vt:lpstr>수평선 표현</vt:lpstr>
      <vt:lpstr>지정된 id영역으로 이동</vt:lpstr>
      <vt:lpstr>이미지 표현</vt:lpstr>
      <vt:lpstr>예제3</vt:lpstr>
      <vt:lpstr>이미지 처리 방법</vt:lpstr>
      <vt:lpstr>이미지의 종류</vt:lpstr>
      <vt:lpstr>예제4(1/2)</vt:lpstr>
      <vt:lpstr>썸네일 예제</vt:lpstr>
      <vt:lpstr>테이블</vt:lpstr>
      <vt:lpstr>테이블 헤더</vt:lpstr>
      <vt:lpstr>테이블 참고사항</vt:lpstr>
      <vt:lpstr>테이블 경계</vt:lpstr>
      <vt:lpstr>테이블 병합</vt:lpstr>
      <vt:lpstr>테이블 행 열 병합</vt:lpstr>
      <vt:lpstr>테이블 캡션</vt:lpstr>
      <vt:lpstr>테이블 예제1</vt:lpstr>
      <vt:lpstr>테이블 예제2</vt:lpstr>
      <vt:lpstr>연습1</vt:lpstr>
      <vt:lpstr>&lt;iframe&gt;</vt:lpstr>
      <vt:lpstr>iframe 예제 1</vt:lpstr>
      <vt:lpstr>iframe 예제2</vt:lpstr>
      <vt:lpstr>&lt;div&gt;와 &lt;span&gt;</vt:lpstr>
      <vt:lpstr>Block-Inline 요소</vt:lpstr>
      <vt:lpstr>&lt;div&gt;와 &lt;span&gt;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1235</cp:revision>
  <cp:lastPrinted>2015-02-24T08:02:21Z</cp:lastPrinted>
  <dcterms:created xsi:type="dcterms:W3CDTF">2007-06-29T06:43:39Z</dcterms:created>
  <dcterms:modified xsi:type="dcterms:W3CDTF">2021-05-06T09:11:02Z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