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72"/>
  </p:notesMasterIdLst>
  <p:handoutMasterIdLst>
    <p:handoutMasterId r:id="rId7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8" r:id="rId18"/>
    <p:sldId id="281" r:id="rId19"/>
    <p:sldId id="275" r:id="rId20"/>
    <p:sldId id="339" r:id="rId21"/>
    <p:sldId id="282" r:id="rId22"/>
    <p:sldId id="283" r:id="rId23"/>
    <p:sldId id="285" r:id="rId24"/>
    <p:sldId id="286" r:id="rId25"/>
    <p:sldId id="289" r:id="rId26"/>
    <p:sldId id="292" r:id="rId27"/>
    <p:sldId id="291" r:id="rId28"/>
    <p:sldId id="290" r:id="rId29"/>
    <p:sldId id="340" r:id="rId30"/>
    <p:sldId id="277" r:id="rId31"/>
    <p:sldId id="316" r:id="rId32"/>
    <p:sldId id="317" r:id="rId33"/>
    <p:sldId id="318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7" r:id="rId46"/>
    <p:sldId id="342" r:id="rId47"/>
    <p:sldId id="312" r:id="rId48"/>
    <p:sldId id="305" r:id="rId49"/>
    <p:sldId id="311" r:id="rId50"/>
    <p:sldId id="313" r:id="rId51"/>
    <p:sldId id="314" r:id="rId52"/>
    <p:sldId id="315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30" r:id="rId63"/>
    <p:sldId id="328" r:id="rId64"/>
    <p:sldId id="329" r:id="rId65"/>
    <p:sldId id="331" r:id="rId66"/>
    <p:sldId id="333" r:id="rId67"/>
    <p:sldId id="335" r:id="rId68"/>
    <p:sldId id="341" r:id="rId69"/>
    <p:sldId id="337" r:id="rId70"/>
    <p:sldId id="338" r:id="rId7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93560"/>
  </p:normalViewPr>
  <p:slideViewPr>
    <p:cSldViewPr snapToGrid="0">
      <p:cViewPr varScale="1">
        <p:scale>
          <a:sx n="70" d="100"/>
          <a:sy n="70" d="100"/>
        </p:scale>
        <p:origin x="66" y="258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08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자바스크립트 기초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18866" y="1842448"/>
            <a:ext cx="10085696" cy="6342138"/>
          </a:xfrm>
        </p:spPr>
        <p:txBody>
          <a:bodyPr/>
          <a:lstStyle/>
          <a:p>
            <a:pPr lvl="0"/>
            <a:r>
              <a:rPr lang="ko-KR" altLang="en-US" sz="3000" dirty="0" smtClean="0"/>
              <a:t>외부 </a:t>
            </a:r>
            <a:r>
              <a:rPr lang="en-US" altLang="ko-KR" sz="3000" dirty="0" err="1" smtClean="0"/>
              <a:t>javascript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- &lt;head&gt;,&lt;body&gt; </a:t>
            </a:r>
            <a:r>
              <a:rPr lang="ko-KR" altLang="en-US" sz="3000" dirty="0" smtClean="0"/>
              <a:t>양쪽 배치 가능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장점</a:t>
            </a:r>
            <a:endParaRPr lang="en-US" altLang="ko-KR" sz="3000" dirty="0" smtClean="0"/>
          </a:p>
          <a:p>
            <a:pPr lvl="1"/>
            <a:r>
              <a:rPr lang="en-US" altLang="ko-KR" sz="2480" dirty="0" smtClean="0"/>
              <a:t>HTML</a:t>
            </a:r>
            <a:r>
              <a:rPr lang="ko-KR" altLang="en-US" sz="2480" dirty="0" smtClean="0"/>
              <a:t>과 코드 분리</a:t>
            </a:r>
            <a:endParaRPr lang="en-US" altLang="ko-KR" sz="2480" dirty="0" smtClean="0"/>
          </a:p>
          <a:p>
            <a:pPr lvl="1"/>
            <a:r>
              <a:rPr lang="en-US" altLang="ko-KR" sz="2480" dirty="0" smtClean="0"/>
              <a:t>HTML</a:t>
            </a:r>
            <a:r>
              <a:rPr lang="ko-KR" altLang="en-US" sz="2480" dirty="0" smtClean="0"/>
              <a:t>과 </a:t>
            </a:r>
            <a:r>
              <a:rPr lang="en-US" altLang="ko-KR" sz="2480" dirty="0" smtClean="0"/>
              <a:t>JavaScript </a:t>
            </a:r>
            <a:r>
              <a:rPr lang="ko-KR" altLang="en-US" sz="2480" dirty="0" smtClean="0"/>
              <a:t>유지보수에 용이하며 </a:t>
            </a:r>
            <a:r>
              <a:rPr lang="ko-KR" altLang="en-US" sz="2480" dirty="0" err="1" smtClean="0"/>
              <a:t>가독성이</a:t>
            </a:r>
            <a:r>
              <a:rPr lang="ko-KR" altLang="en-US" sz="2480" dirty="0" smtClean="0"/>
              <a:t> 높아짐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캐시 된 </a:t>
            </a:r>
            <a:r>
              <a:rPr lang="en-US" altLang="ko-KR" sz="2480" dirty="0" smtClean="0"/>
              <a:t>JavaScript </a:t>
            </a:r>
            <a:r>
              <a:rPr lang="ko-KR" altLang="en-US" sz="2480" dirty="0" smtClean="0"/>
              <a:t>파일로 인해 페이지 로드 속도가 </a:t>
            </a:r>
            <a:r>
              <a:rPr lang="ko-KR" altLang="en-US" sz="2480" dirty="0" err="1" smtClean="0"/>
              <a:t>빨라짐</a:t>
            </a:r>
            <a:endParaRPr lang="en-US" altLang="ko-KR" sz="2480" dirty="0" smtClean="0"/>
          </a:p>
          <a:p>
            <a:pPr lvl="0"/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18866" y="4503764"/>
            <a:ext cx="10085696" cy="27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    &lt;script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cs typeface="+mj-cs"/>
              </a:rPr>
              <a:t>src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  <a:cs typeface="+mj-cs"/>
              </a:rPr>
              <a:t>“commonScript.js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cs typeface="+mj-cs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&gt;&lt;/script&gt;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	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</a:rPr>
              <a:t>src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</a:rPr>
              <a:t>myScript.js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&gt;&lt;/script&gt;</a:t>
            </a:r>
            <a:endParaRPr lang="en-US" altLang="ko-KR" sz="2200" b="1" dirty="0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18866" y="7620849"/>
            <a:ext cx="10085696" cy="569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8866" y="7219732"/>
            <a:ext cx="1419081" cy="399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ko-KR" sz="2000" i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myscript.js</a:t>
            </a:r>
            <a:endParaRPr lang="ko-KR" altLang="en-US" sz="2000" i="1" dirty="0">
              <a:solidFill>
                <a:srgbClr val="FF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431809" y="6736296"/>
            <a:ext cx="5226094" cy="1249568"/>
          </a:xfrm>
          <a:prstGeom prst="rect">
            <a:avLst/>
          </a:prstGeom>
          <a:noFill/>
        </p:spPr>
      </p:pic>
      <p:sp>
        <p:nvSpPr>
          <p:cNvPr id="11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위치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865777" y="2568974"/>
            <a:ext cx="9991873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"alert('</a:t>
            </a:r>
            <a:r>
              <a:rPr lang="ko-KR" altLang="en-US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반갑습니다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.')"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button&gt;</a:t>
            </a:r>
            <a:endParaRPr lang="en-US" altLang="ko-KR" sz="2200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281576" y="5770371"/>
            <a:ext cx="3619394" cy="182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6272364" y="5656877"/>
            <a:ext cx="2182632" cy="2050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18866" y="1842448"/>
            <a:ext cx="10085696" cy="6342138"/>
          </a:xfrm>
        </p:spPr>
        <p:txBody>
          <a:bodyPr/>
          <a:lstStyle/>
          <a:p>
            <a:pPr lvl="0"/>
            <a:r>
              <a:rPr lang="ko-KR" altLang="en-US" sz="3000" dirty="0" smtClean="0"/>
              <a:t>인라인 </a:t>
            </a:r>
            <a:r>
              <a:rPr lang="en-US" altLang="ko-KR" sz="3000" dirty="0" err="1" smtClean="0"/>
              <a:t>javascript</a:t>
            </a:r>
            <a:endParaRPr lang="ko-KR" altLang="en-US" sz="3000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위치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출력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화면에 표시되는 데이터 변경 시 용이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document.write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테스트 용도로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window.alert</a:t>
            </a:r>
            <a:r>
              <a:rPr lang="en-US" altLang="ko-KR" dirty="0" smtClean="0"/>
              <a:t>() – window</a:t>
            </a:r>
            <a:r>
              <a:rPr lang="ko-KR" altLang="en-US" dirty="0" smtClean="0"/>
              <a:t>는 생략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경고 상자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console.log() – </a:t>
            </a:r>
            <a:r>
              <a:rPr lang="ko-KR" altLang="en-US" dirty="0" smtClean="0"/>
              <a:t>디버깅 시 사용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smtClean="0"/>
              <a:t>자바스크립트 </a:t>
            </a:r>
            <a:r>
              <a:rPr lang="ko-KR" altLang="en-US" dirty="0"/>
              <a:t>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내리는 명령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01464" y="5954947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출력 및 문장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구문</a:t>
            </a:r>
            <a:r>
              <a:rPr lang="en-US" altLang="ko-KR" sz="3000" dirty="0" smtClean="0"/>
              <a:t>(syntax) – JavaScript </a:t>
            </a:r>
            <a:r>
              <a:rPr lang="ko-KR" altLang="en-US" sz="3000" dirty="0" smtClean="0"/>
              <a:t>구조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문법 의미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s</a:t>
            </a:r>
            <a:r>
              <a:rPr lang="en-US" altLang="ko-KR" sz="2400" dirty="0" smtClean="0"/>
              <a:t>yntax</a:t>
            </a:r>
            <a:r>
              <a:rPr lang="ko-KR" altLang="en-US" sz="2400" dirty="0" smtClean="0"/>
              <a:t>유형 </a:t>
            </a:r>
            <a:r>
              <a:rPr lang="en-US" altLang="ko-KR" sz="2400" dirty="0" smtClean="0"/>
              <a:t>-  </a:t>
            </a:r>
            <a:r>
              <a:rPr lang="ko-KR" altLang="en-US" sz="2400" dirty="0" smtClean="0"/>
              <a:t>고정 값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숫자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문자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변수 값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문자는 </a:t>
            </a:r>
            <a:r>
              <a:rPr lang="en-US" altLang="ko-KR" sz="2400" dirty="0" smtClean="0"/>
              <a:t>“(</a:t>
            </a:r>
            <a:r>
              <a:rPr lang="ko-KR" altLang="en-US" sz="2400" dirty="0" smtClean="0"/>
              <a:t>쌍 따옴표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‘(</a:t>
            </a:r>
            <a:r>
              <a:rPr lang="ko-KR" altLang="en-US" sz="2400" dirty="0" smtClean="0"/>
              <a:t>홑 따옴표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감싸서 표현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변수는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키워드를 사용하여 선언</a:t>
            </a:r>
            <a:endParaRPr lang="en-US" altLang="ko-KR" sz="2400" dirty="0" smtClean="0"/>
          </a:p>
          <a:p>
            <a:pPr lvl="0"/>
            <a:r>
              <a:rPr lang="ko-KR" altLang="en-US" sz="3000" dirty="0" err="1" smtClean="0"/>
              <a:t>식별자는</a:t>
            </a:r>
            <a:r>
              <a:rPr lang="ko-KR" altLang="en-US" sz="3000" dirty="0" smtClean="0"/>
              <a:t> 숫자로 시작할 수 없으며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대소문자 구분</a:t>
            </a:r>
            <a:endParaRPr lang="en-US" altLang="ko-KR" sz="3000" dirty="0" smtClean="0"/>
          </a:p>
          <a:p>
            <a:pPr lvl="0"/>
            <a:endParaRPr lang="en-US" altLang="ko-KR" sz="1400" dirty="0"/>
          </a:p>
          <a:p>
            <a:pPr lvl="0"/>
            <a:r>
              <a:rPr lang="en-US" altLang="ko-KR" sz="3000" dirty="0" smtClean="0"/>
              <a:t>// </a:t>
            </a:r>
            <a:r>
              <a:rPr lang="en-US" altLang="ko-KR" sz="3000" dirty="0"/>
              <a:t>- </a:t>
            </a:r>
            <a:r>
              <a:rPr lang="ko-KR" altLang="en-US" sz="3000" dirty="0" smtClean="0"/>
              <a:t>단일 문장 </a:t>
            </a:r>
            <a:r>
              <a:rPr lang="ko-KR" altLang="en-US" sz="3000" dirty="0"/>
              <a:t>주석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sz="3000" dirty="0" smtClean="0"/>
              <a:t>/*  </a:t>
            </a:r>
            <a:r>
              <a:rPr lang="en-US" altLang="ko-KR" sz="3000" dirty="0"/>
              <a:t>*/ - </a:t>
            </a:r>
            <a:r>
              <a:rPr lang="ko-KR" altLang="en-US" sz="3000" dirty="0"/>
              <a:t>다중 문장 주석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472585" y="5036030"/>
            <a:ext cx="10670077" cy="900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</a:t>
            </a:r>
            <a:r>
              <a:rPr lang="ko-KR" altLang="en-US" sz="2200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헤딩요소를</a:t>
            </a:r>
            <a:r>
              <a:rPr lang="ko-KR" altLang="en-US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찾아서 내용을 바꾼다</a:t>
            </a: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6782938"/>
            <a:ext cx="10670077" cy="1471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구문 및 주석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b="1" dirty="0"/>
              <a:t>변수</a:t>
            </a:r>
            <a:r>
              <a:rPr lang="en-US" altLang="ko-KR" sz="3000" b="1" dirty="0"/>
              <a:t>(variable</a:t>
            </a:r>
            <a:r>
              <a:rPr lang="en-US" altLang="ko-KR" sz="3000" b="1" dirty="0" smtClean="0"/>
              <a:t>)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데이터를 저장하는 상자</a:t>
            </a:r>
          </a:p>
          <a:p>
            <a:pPr lvl="0"/>
            <a:r>
              <a:rPr lang="en-US" altLang="ko-KR" sz="3000" dirty="0" err="1"/>
              <a:t>var</a:t>
            </a:r>
            <a:r>
              <a:rPr lang="en-US" altLang="ko-KR" sz="3000" dirty="0"/>
              <a:t> </a:t>
            </a:r>
            <a:r>
              <a:rPr lang="ko-KR" altLang="en-US" sz="3000" dirty="0"/>
              <a:t>키워드를 </a:t>
            </a:r>
            <a:r>
              <a:rPr lang="ko-KR" altLang="en-US" sz="3000" dirty="0" smtClean="0"/>
              <a:t>사용해서 </a:t>
            </a:r>
            <a:r>
              <a:rPr lang="ko-KR" altLang="en-US" sz="3000" dirty="0"/>
              <a:t>선언</a:t>
            </a:r>
            <a:r>
              <a:rPr lang="en-US" altLang="ko-KR" sz="3000" dirty="0"/>
              <a:t>(declare)</a:t>
            </a:r>
            <a:r>
              <a:rPr lang="ko-KR" altLang="en-US" sz="3000" dirty="0"/>
              <a:t>한다</a:t>
            </a:r>
            <a:r>
              <a:rPr lang="en-US" altLang="ko-KR" sz="3000" dirty="0"/>
              <a:t>. </a:t>
            </a:r>
          </a:p>
          <a:p>
            <a:pPr lvl="0"/>
            <a:r>
              <a:rPr lang="en-US" altLang="ko-KR" sz="3000" dirty="0" smtClean="0"/>
              <a:t>Es6 :  </a:t>
            </a:r>
          </a:p>
          <a:p>
            <a:pPr lvl="1"/>
            <a:r>
              <a:rPr lang="en-US" altLang="ko-KR" sz="2400" dirty="0" smtClean="0"/>
              <a:t>let  x : </a:t>
            </a:r>
            <a:r>
              <a:rPr lang="ko-KR" altLang="en-US" sz="2400" dirty="0" smtClean="0"/>
              <a:t>블록 영역 변수 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y :  </a:t>
            </a:r>
            <a:r>
              <a:rPr lang="ko-KR" altLang="en-US" sz="2400" dirty="0" smtClean="0"/>
              <a:t>함수 영역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const</a:t>
            </a:r>
            <a:r>
              <a:rPr lang="en-US" altLang="ko-KR" sz="2400" dirty="0" smtClean="0"/>
              <a:t>  a =  10; </a:t>
            </a:r>
            <a:r>
              <a:rPr lang="ko-KR" altLang="en-US" sz="2400" dirty="0" smtClean="0"/>
              <a:t>상수로</a:t>
            </a:r>
            <a:r>
              <a:rPr lang="en-US" altLang="ko-KR" sz="2400" dirty="0" smtClean="0"/>
              <a:t> a</a:t>
            </a:r>
            <a:r>
              <a:rPr lang="ko-KR" altLang="en-US" sz="2400" dirty="0" smtClean="0"/>
              <a:t>값을 변경 할 수 없다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Math.PI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66770" y="4390461"/>
            <a:ext cx="9923040" cy="186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956941" y="6438513"/>
            <a:ext cx="9923038" cy="174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alert(x);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7" name="_x255492200" descr="EMB00001afc695e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145990" y="6519868"/>
            <a:ext cx="4734270" cy="158672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801966" y="7680023"/>
            <a:ext cx="2688609" cy="39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 smtClean="0"/>
              <a:t>등호</a:t>
            </a:r>
            <a:r>
              <a:rPr lang="en-US" altLang="ko-KR" sz="2000" dirty="0" smtClean="0"/>
              <a:t>(=)</a:t>
            </a:r>
            <a:r>
              <a:rPr lang="ko-KR" altLang="en-US" sz="2000" dirty="0" smtClean="0"/>
              <a:t>는 할당 연산자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6913" y="7181044"/>
            <a:ext cx="300250" cy="2296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0" name="직선 화살표 연결선 9"/>
          <p:cNvCxnSpPr>
            <a:stCxn id="5" idx="1"/>
          </p:cNvCxnSpPr>
          <p:nvPr/>
        </p:nvCxnSpPr>
        <p:spPr>
          <a:xfrm flipH="1" flipV="1">
            <a:off x="2047163" y="7417152"/>
            <a:ext cx="754803" cy="460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변수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변수 명명 규칙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변수 </a:t>
            </a:r>
            <a:r>
              <a:rPr lang="ko-KR" altLang="en-US" sz="2400" dirty="0"/>
              <a:t>이름은 문자로 시작해야 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숫자로 </a:t>
            </a:r>
            <a:r>
              <a:rPr lang="ko-KR" altLang="en-US" sz="2400" dirty="0"/>
              <a:t>시작하면 </a:t>
            </a:r>
            <a:r>
              <a:rPr lang="ko-KR" altLang="en-US" sz="2400" dirty="0" smtClean="0"/>
              <a:t>안됨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ko-KR" altLang="en-US" sz="2400" dirty="0"/>
              <a:t>변수 이름은 </a:t>
            </a:r>
            <a:r>
              <a:rPr lang="en-US" altLang="ko-KR" sz="2400" dirty="0"/>
              <a:t>$</a:t>
            </a:r>
            <a:r>
              <a:rPr lang="ko-KR" altLang="en-US" sz="2400" dirty="0"/>
              <a:t>나 </a:t>
            </a:r>
            <a:r>
              <a:rPr lang="en-US" altLang="ko-KR" sz="2400" dirty="0"/>
              <a:t>_</a:t>
            </a:r>
            <a:r>
              <a:rPr lang="ko-KR" altLang="en-US" sz="2400" dirty="0"/>
              <a:t>로 시작할 수 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변수 이름은 대소문자를 구별한다</a:t>
            </a:r>
            <a:r>
              <a:rPr lang="en-US" altLang="ko-KR" sz="2400" dirty="0" smtClean="0"/>
              <a:t>. (count</a:t>
            </a:r>
            <a:r>
              <a:rPr lang="ko-KR" altLang="en-US" sz="2400" dirty="0"/>
              <a:t>와 </a:t>
            </a:r>
            <a:r>
              <a:rPr lang="en-US" altLang="ko-KR" sz="2400" dirty="0"/>
              <a:t>Count</a:t>
            </a:r>
            <a:r>
              <a:rPr lang="ko-KR" altLang="en-US" sz="2400" dirty="0"/>
              <a:t>는 서로 다른 </a:t>
            </a:r>
            <a:r>
              <a:rPr lang="ko-KR" altLang="en-US" sz="2400" dirty="0" smtClean="0"/>
              <a:t>변수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예약어는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변수 명으로 </a:t>
            </a:r>
            <a:r>
              <a:rPr lang="ko-KR" altLang="en-US" sz="2400" dirty="0"/>
              <a:t>사용할 수 없다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67" y="4222644"/>
            <a:ext cx="6955675" cy="432019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변수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0086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err="1" smtClean="0"/>
              <a:t>수치형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(Number) – </a:t>
            </a:r>
            <a:r>
              <a:rPr lang="ko-KR" altLang="en-US" sz="3000" dirty="0" smtClean="0"/>
              <a:t>정수나 </a:t>
            </a:r>
            <a:r>
              <a:rPr lang="ko-KR" altLang="en-US" sz="3000" dirty="0"/>
              <a:t>실수</a:t>
            </a:r>
          </a:p>
          <a:p>
            <a:pPr lvl="0"/>
            <a:r>
              <a:rPr lang="ko-KR" altLang="en-US" sz="3000" dirty="0" smtClean="0"/>
              <a:t>문자열 </a:t>
            </a:r>
            <a:r>
              <a:rPr lang="en-US" altLang="ko-KR" sz="3000" dirty="0" smtClean="0"/>
              <a:t>(String) – </a:t>
            </a:r>
            <a:r>
              <a:rPr lang="ko-KR" altLang="en-US" sz="3000" dirty="0"/>
              <a:t>문자가 연결된 것</a:t>
            </a:r>
            <a:r>
              <a:rPr lang="en-US" altLang="ko-KR" sz="3000" dirty="0"/>
              <a:t>, </a:t>
            </a:r>
            <a:r>
              <a:rPr lang="en-US" altLang="ko-KR" sz="3000" dirty="0" smtClean="0"/>
              <a:t>“”</a:t>
            </a:r>
            <a:r>
              <a:rPr lang="ko-KR" altLang="en-US" sz="3000" dirty="0" smtClean="0"/>
              <a:t>나</a:t>
            </a:r>
            <a:r>
              <a:rPr lang="en-US" altLang="ko-KR" sz="3000" dirty="0" smtClean="0"/>
              <a:t> </a:t>
            </a:r>
            <a:r>
              <a:rPr lang="en-US" altLang="ko-KR" sz="3000" dirty="0"/>
              <a:t>‘’</a:t>
            </a:r>
            <a:r>
              <a:rPr lang="ko-KR" altLang="en-US" sz="3000" dirty="0"/>
              <a:t>로 표현</a:t>
            </a:r>
          </a:p>
          <a:p>
            <a:pPr lvl="0"/>
            <a:r>
              <a:rPr lang="ko-KR" altLang="en-US" sz="3000" dirty="0" err="1" smtClean="0"/>
              <a:t>부울형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(Boolean)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– </a:t>
            </a:r>
            <a:r>
              <a:rPr lang="en-US" altLang="ko-KR" sz="3000" dirty="0"/>
              <a:t>true </a:t>
            </a:r>
            <a:r>
              <a:rPr lang="ko-KR" altLang="en-US" sz="3000" dirty="0"/>
              <a:t>또는 </a:t>
            </a:r>
            <a:r>
              <a:rPr lang="en-US" altLang="ko-KR" sz="3000" dirty="0"/>
              <a:t>false</a:t>
            </a:r>
          </a:p>
          <a:p>
            <a:pPr lvl="0"/>
            <a:r>
              <a:rPr lang="ko-KR" altLang="en-US" sz="3000" dirty="0" smtClean="0"/>
              <a:t>배열 </a:t>
            </a:r>
            <a:r>
              <a:rPr lang="en-US" altLang="ko-KR" sz="3000" dirty="0" smtClean="0"/>
              <a:t>(Array) – []</a:t>
            </a:r>
            <a:r>
              <a:rPr lang="ko-KR" altLang="en-US" sz="3000" dirty="0" smtClean="0"/>
              <a:t>를 사용해서 정의</a:t>
            </a:r>
            <a:endParaRPr lang="en-US" altLang="ko-KR" sz="3000" dirty="0" smtClean="0"/>
          </a:p>
          <a:p>
            <a:pPr lvl="0"/>
            <a:r>
              <a:rPr lang="ko-KR" altLang="en-US" sz="3000" dirty="0" err="1" smtClean="0"/>
              <a:t>객체형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object) </a:t>
            </a:r>
            <a:r>
              <a:rPr lang="en-US" altLang="ko-KR" sz="3000" dirty="0" smtClean="0"/>
              <a:t>- </a:t>
            </a:r>
            <a:r>
              <a:rPr lang="ko-KR" altLang="en-US" sz="3000" dirty="0"/>
              <a:t>객체를 나타내는 </a:t>
            </a:r>
            <a:r>
              <a:rPr lang="ko-KR" altLang="en-US" sz="3000" dirty="0" smtClean="0"/>
              <a:t>타입 </a:t>
            </a:r>
            <a:r>
              <a:rPr lang="en-US" altLang="ko-KR" sz="3000" dirty="0" smtClean="0"/>
              <a:t>{}</a:t>
            </a:r>
            <a:r>
              <a:rPr lang="ko-KR" altLang="en-US" sz="3000" dirty="0" smtClean="0"/>
              <a:t>를 사용해 정의</a:t>
            </a:r>
            <a:endParaRPr lang="en-US" altLang="ko-KR" sz="3000" dirty="0" smtClean="0"/>
          </a:p>
          <a:p>
            <a:pPr lvl="0"/>
            <a:endParaRPr lang="en-US" altLang="ko-KR" sz="3000" dirty="0" smtClean="0"/>
          </a:p>
          <a:p>
            <a:r>
              <a:rPr lang="en-US" altLang="ko-KR" sz="3000" dirty="0" err="1" smtClean="0"/>
              <a:t>typeof</a:t>
            </a:r>
            <a:r>
              <a:rPr lang="en-US" altLang="ko-KR" sz="3000" dirty="0" smtClean="0"/>
              <a:t> </a:t>
            </a:r>
            <a:r>
              <a:rPr lang="ko-KR" altLang="en-US" sz="3000" dirty="0"/>
              <a:t>연산자를 이용해서 </a:t>
            </a:r>
            <a:r>
              <a:rPr lang="en-US" altLang="ko-KR" sz="3000" dirty="0"/>
              <a:t>JavaScript </a:t>
            </a:r>
            <a:r>
              <a:rPr lang="ko-KR" altLang="en-US" sz="3000" dirty="0"/>
              <a:t>변수의 유형을 찾음</a:t>
            </a:r>
          </a:p>
          <a:p>
            <a:r>
              <a:rPr lang="en-US" altLang="ko-KR" sz="3000" dirty="0"/>
              <a:t>Undefined - </a:t>
            </a:r>
            <a:r>
              <a:rPr lang="ko-KR" altLang="en-US" sz="3000" dirty="0"/>
              <a:t>값이 정해지지 않은 상태</a:t>
            </a:r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</a:t>
            </a:r>
            <a:r>
              <a:rPr lang="ko-KR" altLang="en-US" sz="5500" kern="0" dirty="0" err="1" smtClean="0">
                <a:latin typeface="+mj-lt"/>
              </a:rPr>
              <a:t>자료형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06580" y="1828162"/>
            <a:ext cx="5257241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산술 연산자</a:t>
            </a:r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1"/>
            <a:r>
              <a:rPr lang="en-US" altLang="ko-KR" sz="2000" dirty="0" smtClean="0"/>
              <a:t>X=5</a:t>
            </a:r>
            <a:r>
              <a:rPr lang="ko-KR" altLang="en-US" sz="2000" dirty="0"/>
              <a:t>**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Math.pow</a:t>
            </a:r>
            <a:r>
              <a:rPr lang="en-US" altLang="ko-KR" sz="2000" dirty="0"/>
              <a:t>(5,2)</a:t>
            </a:r>
            <a:r>
              <a:rPr lang="ko-KR" altLang="en-US" sz="2000" dirty="0"/>
              <a:t>와 동일</a:t>
            </a:r>
          </a:p>
          <a:p>
            <a:pPr lvl="0"/>
            <a:endParaRPr lang="en-US" altLang="ko-KR" sz="30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47305"/>
              </p:ext>
            </p:extLst>
          </p:nvPr>
        </p:nvGraphicFramePr>
        <p:xfrm>
          <a:off x="956941" y="2594344"/>
          <a:ext cx="4416324" cy="34073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덧셈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+ 2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뺄셈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–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곱셈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*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나눗셈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/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나머지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3 %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증가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감소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지수화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5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2101708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15810" y="1828162"/>
            <a:ext cx="5257241" cy="6451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대입 연산자</a:t>
            </a:r>
            <a:endParaRPr lang="en-US" altLang="ko-KR" sz="300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1000" kern="0" dirty="0" smtClean="0"/>
          </a:p>
          <a:p>
            <a:pPr eaLnBrk="1" hangingPunct="1"/>
            <a:r>
              <a:rPr lang="ko-KR" altLang="en-US" sz="3000" kern="0" dirty="0" err="1" smtClean="0"/>
              <a:t>복합대입</a:t>
            </a:r>
            <a:r>
              <a:rPr lang="ko-KR" altLang="en-US" sz="3000" kern="0" dirty="0" smtClean="0"/>
              <a:t> 연산자</a:t>
            </a:r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lvl="1" eaLnBrk="1" hangingPunct="1"/>
            <a:r>
              <a:rPr lang="ko-KR" altLang="en-US" sz="2000" kern="0" dirty="0" smtClean="0"/>
              <a:t>변수에 값을 할당</a:t>
            </a:r>
            <a:endParaRPr lang="en-US" altLang="ko-KR" sz="2000" kern="0" dirty="0" smtClean="0"/>
          </a:p>
          <a:p>
            <a:pPr lvl="1" eaLnBrk="1" hangingPunct="1"/>
            <a:r>
              <a:rPr lang="en-US" altLang="ko-KR" sz="2000" kern="0" dirty="0" smtClean="0"/>
              <a:t>'=‘ </a:t>
            </a:r>
            <a:r>
              <a:rPr lang="ko-KR" altLang="en-US" sz="2000" kern="0" dirty="0" smtClean="0"/>
              <a:t>는 오른쪽 값을 왼쪽 변수에 저장한다는 의미</a:t>
            </a:r>
            <a:endParaRPr lang="en-US" altLang="ko-KR" sz="2000" kern="0" dirty="0" smtClean="0"/>
          </a:p>
          <a:p>
            <a:pPr lvl="1" eaLnBrk="1" hangingPunct="1"/>
            <a:r>
              <a:rPr lang="en-US" altLang="ko-KR" sz="2000" kern="0" dirty="0" smtClean="0"/>
              <a:t>'</a:t>
            </a:r>
            <a:r>
              <a:rPr lang="ko-KR" altLang="en-US" sz="2000" kern="0" dirty="0" smtClean="0"/>
              <a:t>같다</a:t>
            </a:r>
            <a:r>
              <a:rPr lang="en-US" altLang="ko-KR" sz="2000" kern="0" dirty="0" smtClean="0"/>
              <a:t>'</a:t>
            </a:r>
            <a:r>
              <a:rPr lang="ko-KR" altLang="en-US" sz="2000" kern="0" dirty="0" smtClean="0"/>
              <a:t>의 의미는 </a:t>
            </a:r>
            <a:r>
              <a:rPr lang="en-US" altLang="ko-KR" sz="2000" kern="0" dirty="0" smtClean="0"/>
              <a:t>‘==‘</a:t>
            </a:r>
            <a:r>
              <a:rPr lang="ko-KR" altLang="en-US" sz="2000" kern="0" dirty="0" smtClean="0"/>
              <a:t>를 사용</a:t>
            </a:r>
            <a:endParaRPr lang="en-US" altLang="ko-KR" sz="2000" kern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91541"/>
              </p:ext>
            </p:extLst>
          </p:nvPr>
        </p:nvGraphicFramePr>
        <p:xfrm>
          <a:off x="6227307" y="4442874"/>
          <a:ext cx="4431033" cy="24492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+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+=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–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-=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*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*=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/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/=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%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%=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70384"/>
              </p:ext>
            </p:extLst>
          </p:nvPr>
        </p:nvGraphicFramePr>
        <p:xfrm>
          <a:off x="6227307" y="2594344"/>
          <a:ext cx="4431033" cy="8164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(1/8)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문자열에서의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연결 연산자</a:t>
            </a:r>
            <a:r>
              <a:rPr lang="en-US" altLang="ko-KR" sz="3000" dirty="0" smtClean="0"/>
              <a:t>)</a:t>
            </a:r>
          </a:p>
          <a:p>
            <a:pPr lvl="1"/>
            <a:r>
              <a:rPr lang="ko-KR" altLang="en-US" sz="2400" dirty="0" smtClean="0"/>
              <a:t>문자열을 </a:t>
            </a:r>
            <a:r>
              <a:rPr lang="ko-KR" altLang="en-US" sz="2400" dirty="0"/>
              <a:t>결합하는 용도로도 사용된다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즉 </a:t>
            </a:r>
            <a:r>
              <a:rPr lang="en-US" altLang="ko-KR" sz="2400" dirty="0"/>
              <a:t>+ </a:t>
            </a:r>
            <a:r>
              <a:rPr lang="ko-KR" altLang="en-US" sz="2400" dirty="0"/>
              <a:t>연산자가 문자열에서 사용되면 문자열 결합의 의미가 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sz="3000" dirty="0"/>
              <a:t>숫자와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문자열을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연산자로 </a:t>
            </a:r>
            <a:r>
              <a:rPr lang="ko-KR" altLang="en-US" sz="3000" dirty="0"/>
              <a:t>합하면 숫자를 </a:t>
            </a:r>
            <a:r>
              <a:rPr lang="ko-KR" altLang="en-US" sz="3000" dirty="0" smtClean="0"/>
              <a:t>문자열로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   </a:t>
            </a:r>
            <a:r>
              <a:rPr lang="ko-KR" altLang="en-US" sz="3000" dirty="0" smtClean="0"/>
              <a:t>변환하여</a:t>
            </a:r>
            <a:r>
              <a:rPr lang="en-US" altLang="ko-KR" sz="3000" dirty="0"/>
              <a:t>, </a:t>
            </a:r>
            <a:r>
              <a:rPr lang="ko-KR" altLang="en-US" sz="3000" dirty="0"/>
              <a:t>결합된 문자열을 반환한다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944769" y="3443683"/>
            <a:ext cx="9967035" cy="1319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s1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Welcom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to 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s2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s3 = s1 + s2;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956941" y="6388952"/>
            <a:ext cx="9967036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x = 1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y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"Car"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document.write(x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(2/8)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757532"/>
            <a:ext cx="11264119" cy="6451961"/>
          </a:xfrm>
        </p:spPr>
        <p:txBody>
          <a:bodyPr/>
          <a:lstStyle/>
          <a:p>
            <a:pPr lvl="0"/>
            <a:r>
              <a:rPr lang="ko-KR" altLang="en-US" sz="300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375272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400799" y="2807582"/>
            <a:ext cx="4479353" cy="199119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606153" y="5331378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"How are you"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today?"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s.toUpperCase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0" name="_x255492840" descr="EMB00001afc696a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0799" y="5470523"/>
            <a:ext cx="4521261" cy="2009005"/>
          </a:xfrm>
          <a:prstGeom prst="rect">
            <a:avLst/>
          </a:prstGeom>
          <a:noFill/>
        </p:spPr>
      </p:pic>
      <p:sp>
        <p:nvSpPr>
          <p:cNvPr id="11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(3/8)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28160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자바스크립트</a:t>
            </a:r>
            <a:r>
              <a:rPr lang="en-US" altLang="ko-KR" dirty="0" smtClean="0"/>
              <a:t>(JavaScript</a:t>
            </a:r>
            <a:r>
              <a:rPr lang="en-US" altLang="ko-KR" dirty="0"/>
              <a:t>): </a:t>
            </a:r>
            <a:r>
              <a:rPr lang="ko-KR" altLang="en-US" dirty="0"/>
              <a:t>동적인 웹 페이지를 작성하기 위하여 사용되는 언어</a:t>
            </a:r>
          </a:p>
          <a:p>
            <a:pPr lvl="0"/>
            <a:r>
              <a:rPr lang="ko-KR" altLang="en-US" dirty="0"/>
              <a:t>웹의 표준 프로그래밍 언어</a:t>
            </a:r>
          </a:p>
          <a:p>
            <a:pPr lvl="0"/>
            <a:r>
              <a:rPr lang="ko-KR" altLang="en-US" dirty="0"/>
              <a:t>모든 웹브라우저들은 자바스크립트를 지원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29821" y="4052837"/>
            <a:ext cx="8828518" cy="43132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소개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457160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str1 = 16 + 4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 </a:t>
            </a: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</a:rPr>
              <a:t>   </a:t>
            </a:r>
            <a:r>
              <a:rPr lang="en-US" altLang="ko-KR" sz="22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str2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"Hello“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+ 16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4;</a:t>
            </a:r>
            <a:endParaRPr lang="en-US" altLang="ko-KR" sz="2200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(str1);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 smtClean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&lt;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&gt;</a:t>
            </a:r>
            <a:r>
              <a:rPr lang="en-US" altLang="ko-KR" sz="2200" b="1" dirty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);</a:t>
            </a:r>
            <a:endParaRPr lang="en-US" altLang="ko-KR" sz="2200" b="1" dirty="0" smtClean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(str2);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4763070" y="4445482"/>
            <a:ext cx="5950422" cy="6141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덧셈 연산자는 왼쪽에서 오른쪽으로 결합한다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/>
              <a:t>문자 형에 숫자 형을 결합하면 문자 형으로 취급한다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755" y="2880519"/>
            <a:ext cx="1806570" cy="131162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4995081" y="2988859"/>
            <a:ext cx="545910" cy="43672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(4/8)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209258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855455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문장에서 값들을 비교하는 용도로 사용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25229"/>
              </p:ext>
            </p:extLst>
          </p:nvPr>
        </p:nvGraphicFramePr>
        <p:xfrm>
          <a:off x="813510" y="2678062"/>
          <a:ext cx="10404950" cy="516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같으면 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1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===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같고 유형도 같으면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=== 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691234009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!==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다르거나 유형이 다르면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780322737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(5/8)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1808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연산자는 </a:t>
            </a:r>
            <a:r>
              <a:rPr lang="ko-KR" altLang="en-US" dirty="0"/>
              <a:t>다음과 같이 </a:t>
            </a:r>
            <a:r>
              <a:rPr lang="ko-KR" altLang="en-US" dirty="0" err="1"/>
              <a:t>조건문에서</a:t>
            </a:r>
            <a:r>
              <a:rPr lang="ko-KR" altLang="en-US" dirty="0"/>
              <a:t> 많이 사용된다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다음의 결과를 확인해보자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0499" y="4833651"/>
            <a:ext cx="10310240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&gt;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&lt;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==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!=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27197" y="2512114"/>
            <a:ext cx="10283542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(age &gt;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입장하실 수 있습니다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(6/8)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논리 연산자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여러 </a:t>
            </a:r>
            <a:r>
              <a:rPr lang="ko-KR" altLang="en-US" sz="2400" dirty="0"/>
              <a:t>개의 조건을 조합하여 참인지 거짓인지를 따질 때 사용</a:t>
            </a:r>
          </a:p>
          <a:p>
            <a:pPr lvl="1"/>
            <a:r>
              <a:rPr lang="ko-KR" altLang="en-US" sz="2400" dirty="0"/>
              <a:t>예를 들어 </a:t>
            </a:r>
            <a:r>
              <a:rPr lang="en-US" altLang="ko-KR" sz="2400" dirty="0"/>
              <a:t>"</a:t>
            </a:r>
            <a:r>
              <a:rPr lang="ko-KR" altLang="en-US" sz="2400" dirty="0"/>
              <a:t>비가 오지 않고 휴일이면 테니스를 친다</a:t>
            </a:r>
            <a:r>
              <a:rPr lang="en-US" altLang="ko-KR" sz="2400" dirty="0"/>
              <a:t>."</a:t>
            </a:r>
            <a:r>
              <a:rPr lang="ko-KR" altLang="en-US" sz="2400" dirty="0"/>
              <a:t>라는 문장에는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 smtClean="0"/>
              <a:t>	"</a:t>
            </a:r>
            <a:r>
              <a:rPr lang="ko-KR" altLang="en-US" sz="2400" dirty="0"/>
              <a:t>비가 오지 않는다</a:t>
            </a:r>
            <a:r>
              <a:rPr lang="en-US" altLang="ko-KR" sz="2400" dirty="0"/>
              <a:t>＂</a:t>
            </a:r>
            <a:r>
              <a:rPr lang="ko-KR" altLang="en-US" sz="2400" dirty="0"/>
              <a:t>라는 조건과 </a:t>
            </a:r>
            <a:r>
              <a:rPr lang="en-US" altLang="ko-KR" sz="2400" dirty="0"/>
              <a:t>"</a:t>
            </a:r>
            <a:r>
              <a:rPr lang="ko-KR" altLang="en-US" sz="2400" dirty="0" smtClean="0"/>
              <a:t>휴일이다</a:t>
            </a:r>
            <a:r>
              <a:rPr lang="en-US" altLang="ko-KR" sz="2400" dirty="0" smtClean="0"/>
              <a:t>＂</a:t>
            </a:r>
            <a:r>
              <a:rPr lang="ko-KR" altLang="en-US" sz="2400" dirty="0" smtClean="0"/>
              <a:t>라는 </a:t>
            </a:r>
            <a:r>
              <a:rPr lang="ko-KR" altLang="en-US" sz="2400" dirty="0"/>
              <a:t>조건이 동시에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만족이 </a:t>
            </a:r>
            <a:r>
              <a:rPr lang="ko-KR" altLang="en-US" sz="2400" dirty="0"/>
              <a:t>되면 테니스를 친다는 의미가 포함되어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22365"/>
              </p:ext>
            </p:extLst>
          </p:nvPr>
        </p:nvGraphicFramePr>
        <p:xfrm>
          <a:off x="627798" y="4341130"/>
          <a:ext cx="10454184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7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8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사용 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&amp;&amp; y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AND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와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모두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그렇지 않으면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|| y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OR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중에서 하나만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모두 거짓이면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!x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NOT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참이면 거짓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거짓이면 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(7/8)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조건 연산자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x </a:t>
            </a:r>
            <a:r>
              <a:rPr lang="en-US" altLang="ko-KR" dirty="0"/>
              <a:t>&gt; y </a:t>
            </a:r>
            <a:r>
              <a:rPr lang="ko-KR" altLang="en-US" dirty="0"/>
              <a:t>가 참이면 </a:t>
            </a:r>
            <a:r>
              <a:rPr lang="en-US" altLang="ko-KR" dirty="0" smtClean="0"/>
              <a:t>x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&gt; y </a:t>
            </a:r>
            <a:r>
              <a:rPr lang="ko-KR" altLang="en-US" dirty="0"/>
              <a:t>가 거짓이면 </a:t>
            </a:r>
            <a:r>
              <a:rPr lang="en-US" altLang="ko-KR" dirty="0"/>
              <a:t>y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86506" y="2509041"/>
            <a:ext cx="9790510" cy="7601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3119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maxValue = (x &gt; y) ? x : y;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(8/8)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96035" y="1947513"/>
            <a:ext cx="10263117" cy="368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x, y;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input;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</a:t>
            </a:r>
            <a:r>
              <a:rPr lang="ko-KR" altLang="en-US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입력하시오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</a:t>
            </a:r>
            <a:r>
              <a:rPr lang="ko-KR" altLang="en-US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입력하시오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y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(x + y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덧셈 예제</a:t>
            </a:r>
            <a:r>
              <a:rPr lang="en-US" altLang="ko-KR" sz="5500" kern="0" dirty="0" smtClean="0">
                <a:latin typeface="+mj-lt"/>
              </a:rPr>
              <a:t>1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ID</a:t>
            </a:r>
            <a:r>
              <a:rPr lang="ko-KR" altLang="en-US" sz="3000" dirty="0" smtClean="0"/>
              <a:t>로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 찾기 </a:t>
            </a:r>
            <a:r>
              <a:rPr lang="en-US" altLang="ko-KR" sz="3000" dirty="0" smtClean="0"/>
              <a:t>- </a:t>
            </a:r>
            <a:r>
              <a:rPr lang="en-US" altLang="ko-KR" sz="3000" dirty="0" err="1" smtClean="0"/>
              <a:t>document.getElementById</a:t>
            </a:r>
            <a:r>
              <a:rPr lang="en-US" altLang="ko-KR" sz="3000" dirty="0" smtClean="0"/>
              <a:t>(“~”)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값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가져오기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v =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 smtClean="0"/>
              <a:t>(“~”).value;</a:t>
            </a:r>
            <a:endParaRPr lang="en-US" altLang="ko-KR" sz="2400" dirty="0"/>
          </a:p>
          <a:p>
            <a:pPr lvl="1"/>
            <a:r>
              <a:rPr lang="ko-KR" altLang="en-US" sz="2400" dirty="0"/>
              <a:t>값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넣어주기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 smtClean="0"/>
              <a:t>(“~”).value = ＂</a:t>
            </a:r>
            <a:r>
              <a:rPr lang="ko-KR" altLang="en-US" sz="2400" dirty="0" smtClean="0"/>
              <a:t>홍길동</a:t>
            </a:r>
            <a:r>
              <a:rPr lang="en-US" altLang="ko-KR" sz="2400" dirty="0" smtClean="0"/>
              <a:t>“;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HTML </a:t>
            </a:r>
            <a:r>
              <a:rPr lang="ko-KR" altLang="en-US">
                <a:latin typeface="Arial"/>
                <a:ea typeface="+mn-ea"/>
                <a:cs typeface="+mj-cs"/>
              </a:rPr>
              <a:t>요소에 접근하기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709683" y="3289110"/>
            <a:ext cx="10543687" cy="4596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&lt;h1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This is a heading.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&lt;/h1&gt;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func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e =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e.style.color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"red"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func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클릭하세요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790484" y="3439542"/>
            <a:ext cx="4258170" cy="185274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6384" y="1906575"/>
            <a:ext cx="11109212" cy="480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&lt;h3&gt;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덧셈 계산기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&lt;/h3&gt;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&lt;form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name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myform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action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"..."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method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"POST"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정수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</a:t>
            </a:r>
            <a:r>
              <a:rPr lang="en-US" altLang="ko-KR" sz="2338" b="1" dirty="0" err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두번째 정수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</a:t>
            </a:r>
            <a:r>
              <a:rPr lang="en-US" altLang="ko-KR" sz="2338" b="1" dirty="0" err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합계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</a:t>
            </a:r>
            <a:r>
              <a:rPr lang="en-US" altLang="ko-KR" sz="2338" b="1" dirty="0" err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value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계산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calc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();"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&lt;/form&gt;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609312" y="5805807"/>
            <a:ext cx="4738816" cy="267585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덧셈 예제</a:t>
            </a:r>
            <a:r>
              <a:rPr lang="en-US" altLang="ko-KR" sz="5500" kern="0" dirty="0" smtClean="0">
                <a:latin typeface="+mj-lt"/>
              </a:rPr>
              <a:t>2(1/2)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887105" y="1901499"/>
            <a:ext cx="9937282" cy="4989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Calculator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calc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sum;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sum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(x) +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(y);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 = sum;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덧셈 예제</a:t>
            </a:r>
            <a:r>
              <a:rPr lang="en-US" altLang="ko-KR" sz="5500" kern="0" dirty="0" smtClean="0">
                <a:latin typeface="+mj-lt"/>
              </a:rPr>
              <a:t>2(2/2)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 내용 찾기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바꾸기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get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 smtClean="0"/>
              <a:t>(“~”).</a:t>
            </a:r>
            <a:r>
              <a:rPr lang="en-US" altLang="ko-KR" sz="2400" dirty="0" err="1" smtClean="0"/>
              <a:t>innerHTML</a:t>
            </a:r>
            <a:r>
              <a:rPr lang="en-US" altLang="ko-KR" sz="2400" dirty="0" smtClean="0"/>
              <a:t>;</a:t>
            </a:r>
          </a:p>
          <a:p>
            <a:pPr lvl="1"/>
            <a:r>
              <a:rPr lang="en-US" altLang="ko-KR" sz="2400" dirty="0" smtClean="0"/>
              <a:t>Set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 smtClean="0"/>
              <a:t>(“~</a:t>
            </a:r>
            <a:r>
              <a:rPr lang="ko-KR" altLang="en-US" sz="2400" dirty="0" smtClean="0"/>
              <a:t>”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innerHTML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= “</a:t>
            </a:r>
            <a:r>
              <a:rPr lang="ko-KR" altLang="en-US" sz="2400" dirty="0" smtClean="0"/>
              <a:t>하이</a:t>
            </a:r>
            <a:r>
              <a:rPr lang="en-US" altLang="ko-KR" sz="2400" dirty="0" smtClean="0"/>
              <a:t>“;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09683" y="3289110"/>
            <a:ext cx="10543687" cy="4596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&lt;h1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This is a heading.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&lt;/h1&gt;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func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cs typeface="+mj-cs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"test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“test”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).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innerHTML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“</a:t>
            </a:r>
            <a:r>
              <a:rPr lang="ko-KR" altLang="en-US" sz="2200" b="1" dirty="0" smtClean="0">
                <a:solidFill>
                  <a:srgbClr val="CC9900"/>
                </a:solidFill>
                <a:latin typeface="Arial"/>
              </a:rPr>
              <a:t>헤딩입니다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.”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func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클릭하세요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dirty="0" smtClean="0">
                <a:latin typeface="Arial"/>
                <a:ea typeface="+mn-ea"/>
                <a:cs typeface="+mj-cs"/>
              </a:rPr>
              <a:t>HTML </a:t>
            </a:r>
            <a:r>
              <a:rPr lang="ko-KR" altLang="en-US" dirty="0" smtClean="0">
                <a:latin typeface="Arial"/>
                <a:ea typeface="+mn-ea"/>
                <a:cs typeface="+mj-cs"/>
              </a:rPr>
              <a:t>요소 내용 바꾸기</a:t>
            </a:r>
            <a:endParaRPr lang="ko-KR" altLang="en-US" dirty="0">
              <a:latin typeface="Arial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54618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010868" y="1927772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HTML5 </a:t>
            </a:r>
            <a:r>
              <a:rPr lang="ko-KR" altLang="en-US" sz="5500" kern="0" dirty="0" smtClean="0">
                <a:latin typeface="+mj-lt"/>
              </a:rPr>
              <a:t>기술의 핵심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41810"/>
            <a:ext cx="11264119" cy="6496974"/>
          </a:xfrm>
        </p:spPr>
        <p:txBody>
          <a:bodyPr/>
          <a:lstStyle/>
          <a:p>
            <a:pPr lvl="0"/>
            <a:r>
              <a:rPr lang="ko-KR" altLang="en-US" sz="3000" b="1" dirty="0"/>
              <a:t>객체</a:t>
            </a:r>
            <a:r>
              <a:rPr lang="en-US" altLang="ko-KR" sz="3000" b="1" dirty="0"/>
              <a:t>(object)</a:t>
            </a:r>
            <a:r>
              <a:rPr lang="ko-KR" altLang="en-US" sz="3000" dirty="0"/>
              <a:t>는 사물의 속성과 동작을 묶어서 표현하는 </a:t>
            </a:r>
            <a:r>
              <a:rPr lang="ko-KR" altLang="en-US" sz="3000" dirty="0" smtClean="0"/>
              <a:t>기법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자동차는 메이커</a:t>
            </a:r>
            <a:r>
              <a:rPr lang="en-US" altLang="ko-KR" sz="2400" dirty="0"/>
              <a:t>, </a:t>
            </a:r>
            <a:r>
              <a:rPr lang="ko-KR" altLang="en-US" sz="2400" dirty="0"/>
              <a:t>모델</a:t>
            </a:r>
            <a:r>
              <a:rPr lang="en-US" altLang="ko-KR" sz="2400" dirty="0"/>
              <a:t>, </a:t>
            </a:r>
            <a:r>
              <a:rPr lang="ko-KR" altLang="en-US" sz="2400" dirty="0"/>
              <a:t>색상</a:t>
            </a:r>
            <a:r>
              <a:rPr lang="en-US" altLang="ko-KR" sz="2400" dirty="0"/>
              <a:t>, </a:t>
            </a:r>
            <a:r>
              <a:rPr lang="ko-KR" altLang="en-US" sz="2400" dirty="0"/>
              <a:t>마력과 같은 속성도 있고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출발하기</a:t>
            </a:r>
            <a:r>
              <a:rPr lang="en-US" altLang="ko-KR" sz="2400" dirty="0"/>
              <a:t>, </a:t>
            </a:r>
            <a:r>
              <a:rPr lang="ko-KR" altLang="en-US" sz="2400" dirty="0"/>
              <a:t>정지하기 등의 동작도 가지고 있다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endParaRPr lang="en-US" altLang="ko-KR" sz="700" dirty="0"/>
          </a:p>
          <a:p>
            <a:pPr lvl="0"/>
            <a:r>
              <a:rPr lang="ko-KR" altLang="en-US" sz="3000" dirty="0" err="1" smtClean="0"/>
              <a:t>사용예시</a:t>
            </a:r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1"/>
            <a:endParaRPr lang="en-US" altLang="ko-KR" sz="1000" dirty="0" smtClean="0"/>
          </a:p>
          <a:p>
            <a:pPr lvl="1"/>
            <a:r>
              <a:rPr lang="ko-KR" altLang="en-US" sz="2400" dirty="0" smtClean="0"/>
              <a:t>객체의 속성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함수 액세스 방법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속성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myCar.model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[“model”]</a:t>
            </a:r>
          </a:p>
          <a:p>
            <a:pPr lvl="2"/>
            <a:r>
              <a:rPr lang="ko-KR" altLang="en-US" sz="2000" dirty="0" smtClean="0"/>
              <a:t>함수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myCar.fullName</a:t>
            </a:r>
            <a:r>
              <a:rPr lang="en-US" altLang="ko-KR" sz="2000" dirty="0" smtClean="0"/>
              <a:t>()</a:t>
            </a:r>
            <a:endParaRPr lang="ko-KR" altLang="en-US" sz="2000" dirty="0"/>
          </a:p>
          <a:p>
            <a:pPr marL="594067" lvl="1" indent="0">
              <a:buNone/>
            </a:pPr>
            <a:endParaRPr lang="en-US" altLang="ko-KR" sz="2480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638763" y="4069590"/>
            <a:ext cx="10670077" cy="2578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myCar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{model: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bmw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color: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"red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hp: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myCar.model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myCar.color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myCar.hp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271512" y="4614495"/>
            <a:ext cx="2929997" cy="1774505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객체형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많은 값을 저장할 수 있는 공간이 필요할 때 배열을 </a:t>
            </a:r>
            <a:r>
              <a:rPr lang="ko-KR" altLang="en-US" sz="3000" dirty="0" smtClean="0"/>
              <a:t>사용한다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lvl="0"/>
            <a:r>
              <a:rPr lang="ko-KR" altLang="en-US" sz="3000" dirty="0"/>
              <a:t>서로 관련된 데이터를 차례로 </a:t>
            </a:r>
            <a:r>
              <a:rPr lang="ko-KR" altLang="en-US" sz="3000" dirty="0" smtClean="0"/>
              <a:t>접근하여 </a:t>
            </a:r>
            <a:r>
              <a:rPr lang="ko-KR" altLang="en-US" sz="3000" dirty="0"/>
              <a:t>처리할 수 있다</a:t>
            </a:r>
            <a:r>
              <a:rPr lang="en-US" altLang="ko-KR" sz="3000" dirty="0"/>
              <a:t>.</a:t>
            </a:r>
          </a:p>
          <a:p>
            <a:pPr lvl="0"/>
            <a:endParaRPr lang="ko-KR" altLang="en-US" sz="3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371741" y="3025333"/>
            <a:ext cx="6913014" cy="49722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000" dirty="0" smtClean="0"/>
              <a:t>배열 생성 방법</a:t>
            </a:r>
            <a:endParaRPr lang="en-US" altLang="ko-KR" sz="3000" dirty="0" smtClean="0"/>
          </a:p>
          <a:p>
            <a:pPr marL="0" lvl="2" indent="0">
              <a:buClr>
                <a:schemeClr val="folHlink"/>
              </a:buClr>
              <a:buNone/>
            </a:pPr>
            <a:r>
              <a:rPr lang="en-US" altLang="ko-KR" sz="2800" dirty="0" smtClean="0"/>
              <a:t>    1) </a:t>
            </a:r>
            <a:r>
              <a:rPr lang="ko-KR" altLang="en-US" sz="2800" dirty="0" err="1" smtClean="0"/>
              <a:t>리터럴로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["apple", "banana", "peach"];</a:t>
            </a:r>
          </a:p>
          <a:p>
            <a:pPr marL="594068" lvl="3" indent="0">
              <a:buClr>
                <a:schemeClr val="folHlink"/>
              </a:buClr>
              <a:buNone/>
            </a:pPr>
            <a:endParaRPr lang="en-US" altLang="ko-KR" dirty="0"/>
          </a:p>
          <a:p>
            <a:pPr marL="594068" lvl="3" indent="0">
              <a:buClr>
                <a:schemeClr val="folHlink"/>
              </a:buClr>
              <a:buNone/>
            </a:pPr>
            <a:r>
              <a:rPr lang="en-US" altLang="ko-KR" sz="2800" dirty="0" smtClean="0"/>
              <a:t>2) Array </a:t>
            </a:r>
            <a:r>
              <a:rPr lang="ko-KR" altLang="en-US" sz="2800" dirty="0"/>
              <a:t>객체로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new Array("</a:t>
            </a:r>
            <a:r>
              <a:rPr lang="en-US" altLang="ko-KR" dirty="0" err="1"/>
              <a:t>apple","banana","orange</a:t>
            </a:r>
            <a:r>
              <a:rPr lang="en-US" altLang="ko-KR" dirty="0" smtClean="0"/>
              <a:t>");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new Array();</a:t>
            </a:r>
          </a:p>
          <a:p>
            <a:pPr marL="0" lvl="0" indent="0">
              <a:buNone/>
            </a:pPr>
            <a:r>
              <a:rPr lang="en-US" altLang="ko-KR" sz="2600" b="1" dirty="0" smtClean="0">
                <a:latin typeface="Arial"/>
                <a:ea typeface="+mn-ea"/>
                <a:cs typeface="+mj-cs"/>
              </a:rPr>
              <a:t>	    </a:t>
            </a:r>
            <a:r>
              <a:rPr lang="en-US" altLang="ko-KR" sz="2600" dirty="0" smtClean="0">
                <a:latin typeface="Arial"/>
                <a:ea typeface="+mn-ea"/>
                <a:cs typeface="+mj-cs"/>
              </a:rPr>
              <a:t>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600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600" b="1" dirty="0">
                <a:latin typeface="Arial"/>
                <a:ea typeface="+mn-ea"/>
                <a:cs typeface="+mj-c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 smtClean="0">
                <a:latin typeface="Arial"/>
                <a:ea typeface="+mn-ea"/>
                <a:cs typeface="+mj-cs"/>
              </a:rPr>
              <a:t>	    </a:t>
            </a:r>
            <a:r>
              <a:rPr lang="en-US" altLang="ko-KR" sz="2600" dirty="0">
                <a:latin typeface="Arial"/>
                <a:ea typeface="+mn-ea"/>
                <a:cs typeface="+mj-cs"/>
              </a:rPr>
              <a:t>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600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600" b="1" dirty="0">
                <a:latin typeface="Arial"/>
                <a:ea typeface="+mn-ea"/>
                <a:cs typeface="+mj-c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  <a:ea typeface="+mn-ea"/>
                <a:cs typeface="+mj-cs"/>
              </a:rPr>
              <a:t>	</a:t>
            </a:r>
            <a:r>
              <a:rPr lang="en-US" altLang="ko-KR" sz="2600" dirty="0" smtClean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600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6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15777" y="1853641"/>
            <a:ext cx="10670077" cy="6421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fruits =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Array();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fruits.length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(fruits[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] +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for(x in fruits ){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(fruits[x] +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197334" y="2347415"/>
            <a:ext cx="4638426" cy="204031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09342" y="1867978"/>
            <a:ext cx="9723054" cy="59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제어문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if </a:t>
            </a:r>
            <a:r>
              <a:rPr lang="en-US" altLang="ko-KR" dirty="0"/>
              <a:t>else </a:t>
            </a:r>
            <a:r>
              <a:rPr lang="ko-KR" altLang="en-US" dirty="0"/>
              <a:t>문 </a:t>
            </a:r>
          </a:p>
          <a:p>
            <a:pPr lvl="0"/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조건문의</a:t>
            </a:r>
            <a:r>
              <a:rPr lang="ko-KR" altLang="en-US" sz="5500" kern="0" dirty="0" smtClean="0">
                <a:latin typeface="+mj-lt"/>
              </a:rPr>
              <a:t> 종류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1918" y="6609532"/>
            <a:ext cx="10136244" cy="120149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/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greeting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if(1/3)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8464" y="6008849"/>
            <a:ext cx="11033010" cy="1968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Afternoon!"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}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44019"/>
              </p:ext>
            </p:extLst>
          </p:nvPr>
        </p:nvGraphicFramePr>
        <p:xfrm>
          <a:off x="346511" y="2397808"/>
          <a:ext cx="11112883" cy="3377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if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 (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조건식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} </a:t>
                      </a:r>
                      <a:r>
                        <a:rPr lang="en-US" altLang="ko-KR" sz="23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else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만약 조건식이 참이면 </a:t>
                      </a:r>
                      <a:r>
                        <a:rPr lang="ko-KR" altLang="en-US" sz="2300" dirty="0" smtClean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 dirty="0" smtClean="0"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이 실행된다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. </a:t>
                      </a:r>
                      <a:endParaRPr lang="en-US" altLang="ko-KR" sz="2300" dirty="0" smtClean="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ko-KR" altLang="en-US" sz="2300" dirty="0" smtClean="0">
                          <a:latin typeface="Arial"/>
                          <a:ea typeface="+mn-ea"/>
                          <a:cs typeface="+mj-cs"/>
                        </a:rPr>
                        <a:t>그렇지 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않으면 </a:t>
                      </a:r>
                      <a:r>
                        <a:rPr lang="ko-KR" altLang="en-US" sz="2300" dirty="0" smtClean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 dirty="0" smtClean="0"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가 실행된다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.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if(2/3)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79776"/>
            <a:ext cx="11149259" cy="4433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time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Date().getHours();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12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 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{	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그렇지 않으면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이후이면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)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evening"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alert(msg);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94726" y="5753922"/>
            <a:ext cx="3317914" cy="231811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if(3/3)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연속적인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개와 연산자 </a:t>
            </a:r>
            <a:r>
              <a:rPr lang="en-US" altLang="ko-KR" dirty="0"/>
              <a:t>1</a:t>
            </a:r>
            <a:r>
              <a:rPr lang="ko-KR" altLang="en-US" dirty="0"/>
              <a:t>개를 입력 받아 연산자에 맞는 계산결과를 출력하는 프로그램을 작성하시오</a:t>
            </a:r>
            <a:r>
              <a:rPr lang="en-US" altLang="ko-KR" dirty="0"/>
              <a:t>.</a:t>
            </a:r>
          </a:p>
          <a:p>
            <a:pPr marL="1113876" lvl="1" indent="-594068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31244" y="2983265"/>
            <a:ext cx="5465803" cy="17776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66193" y="3668240"/>
            <a:ext cx="5435192" cy="17582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662485" y="4353894"/>
            <a:ext cx="5461800" cy="17575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7042245" y="5880742"/>
            <a:ext cx="3930555" cy="2062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3948" y="295596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2245" y="58629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④결과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1541" y="43200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5664" y="36265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If</a:t>
            </a:r>
            <a:r>
              <a:rPr lang="ko-KR" altLang="en-US" sz="5500" kern="0" dirty="0" smtClean="0">
                <a:latin typeface="+mj-lt"/>
              </a:rPr>
              <a:t>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문제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37339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err="1"/>
              <a:t>넷스케이프의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브렌던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아이크</a:t>
            </a:r>
            <a:r>
              <a:rPr lang="en-US" altLang="ko-KR" sz="3000" dirty="0"/>
              <a:t>(Brendan </a:t>
            </a:r>
            <a:r>
              <a:rPr lang="en-US" altLang="ko-KR" sz="3000" dirty="0" err="1"/>
              <a:t>Eich</a:t>
            </a:r>
            <a:r>
              <a:rPr lang="en-US" altLang="ko-KR" sz="3000" dirty="0"/>
              <a:t>)</a:t>
            </a:r>
            <a:r>
              <a:rPr lang="ko-KR" altLang="en-US" sz="3000" dirty="0"/>
              <a:t>가 개발</a:t>
            </a:r>
          </a:p>
          <a:p>
            <a:pPr lvl="0"/>
            <a:r>
              <a:rPr lang="ko-KR" altLang="en-US" sz="3000" dirty="0"/>
              <a:t>처음에는 라이브스크립트</a:t>
            </a:r>
            <a:r>
              <a:rPr lang="en-US" altLang="ko-KR" sz="3000" dirty="0"/>
              <a:t>(</a:t>
            </a:r>
            <a:r>
              <a:rPr lang="en-US" altLang="ko-KR" sz="3000" dirty="0" err="1"/>
              <a:t>LiveScript</a:t>
            </a:r>
            <a:r>
              <a:rPr lang="en-US" altLang="ko-KR" sz="3000" dirty="0"/>
              <a:t>)</a:t>
            </a:r>
          </a:p>
          <a:p>
            <a:pPr lvl="0"/>
            <a:r>
              <a:rPr lang="ko-KR" altLang="en-US" sz="3000" dirty="0"/>
              <a:t>최신 버전은 자바스크립트 </a:t>
            </a:r>
            <a:r>
              <a:rPr lang="en-US" altLang="ko-KR" sz="3000" dirty="0"/>
              <a:t>1.8.5</a:t>
            </a:r>
          </a:p>
          <a:p>
            <a:pPr lvl="0"/>
            <a:r>
              <a:rPr lang="en-US" altLang="ko-KR" sz="3000" dirty="0"/>
              <a:t>ECMA(European Computer Manufacturer’s Association)</a:t>
            </a:r>
            <a:r>
              <a:rPr lang="ko-KR" altLang="en-US" sz="3000" dirty="0"/>
              <a:t>이 </a:t>
            </a:r>
            <a:r>
              <a:rPr lang="en-US" altLang="ko-KR" sz="3000" dirty="0"/>
              <a:t>ECMAScript</a:t>
            </a:r>
            <a:r>
              <a:rPr lang="ko-KR" altLang="en-US" sz="3000" dirty="0"/>
              <a:t>라는 이름으로 표준을 </a:t>
            </a:r>
            <a:r>
              <a:rPr lang="ko-KR" altLang="en-US" sz="3000" dirty="0" smtClean="0"/>
              <a:t>제정 →</a:t>
            </a:r>
            <a:r>
              <a:rPr lang="en-US" altLang="ko-KR" sz="3000" dirty="0" smtClean="0"/>
              <a:t> </a:t>
            </a:r>
            <a:r>
              <a:rPr lang="en-US" altLang="ko-KR" sz="3000" dirty="0"/>
              <a:t>ECMA-262</a:t>
            </a:r>
            <a:endParaRPr lang="ko-KR" altLang="en-US" sz="3000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688639" y="4932641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역사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/>
              <a:t>if</a:t>
            </a:r>
            <a:r>
              <a:rPr lang="ko-KR" altLang="en-US" sz="3000" dirty="0"/>
              <a:t>문과 비슷하게 조건에 따라 프로그램의 흐름을 </a:t>
            </a:r>
            <a:r>
              <a:rPr lang="ko-KR" altLang="en-US" sz="3000" dirty="0" err="1"/>
              <a:t>분기시키기</a:t>
            </a:r>
            <a:r>
              <a:rPr lang="ko-KR" altLang="en-US" sz="3000" dirty="0"/>
              <a:t> 위해 사용된다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/>
              <a:t>if</a:t>
            </a:r>
            <a:r>
              <a:rPr lang="ko-KR" altLang="en-US" sz="3000" dirty="0"/>
              <a:t>문의 경우 조건식이 참이냐 </a:t>
            </a:r>
            <a:r>
              <a:rPr lang="ko-KR" altLang="en-US" sz="3000" dirty="0" err="1"/>
              <a:t>거짓이냐에</a:t>
            </a:r>
            <a:r>
              <a:rPr lang="ko-KR" altLang="en-US" sz="3000" dirty="0"/>
              <a:t> 따라서 실행할 문장이 둘 중의 하나로 결정되기 때문에 연속적인 </a:t>
            </a:r>
            <a:r>
              <a:rPr lang="en-US" altLang="ko-KR" sz="3000" dirty="0"/>
              <a:t>if</a:t>
            </a:r>
            <a:r>
              <a:rPr lang="ko-KR" altLang="en-US" sz="3000" dirty="0"/>
              <a:t>문을 쓸 경우에는 </a:t>
            </a:r>
            <a:r>
              <a:rPr lang="en-US" altLang="ko-KR" sz="3000" dirty="0"/>
              <a:t>switch</a:t>
            </a:r>
            <a:r>
              <a:rPr lang="ko-KR" altLang="en-US" sz="3000" dirty="0"/>
              <a:t>문을 사용하는 것이 좋다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/>
              <a:t>switch</a:t>
            </a:r>
            <a:r>
              <a:rPr lang="ko-KR" altLang="en-US" sz="3000" dirty="0"/>
              <a:t>문은 </a:t>
            </a:r>
            <a:r>
              <a:rPr lang="ko-KR" altLang="en-US" sz="3000" dirty="0" err="1"/>
              <a:t>제어식의</a:t>
            </a:r>
            <a:r>
              <a:rPr lang="ko-KR" altLang="en-US" sz="3000" dirty="0"/>
              <a:t> 값에 따라 다음에 실행할 문장을 결정하게 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09076"/>
              </p:ext>
            </p:extLst>
          </p:nvPr>
        </p:nvGraphicFramePr>
        <p:xfrm>
          <a:off x="537626" y="5366409"/>
          <a:ext cx="10674967" cy="32212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switch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(</a:t>
                      </a:r>
                      <a:r>
                        <a:rPr lang="ko-KR" altLang="en-US" sz="1800" dirty="0" err="1">
                          <a:latin typeface="Arial"/>
                          <a:ea typeface="+mn-ea"/>
                          <a:cs typeface="+mj-cs"/>
                        </a:rPr>
                        <a:t>제어식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c1: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c2;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default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d;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18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switch(1/2)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19589" y="1924335"/>
            <a:ext cx="11216006" cy="622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grade = prompt(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성적을 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입력하시오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:"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"A-F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사이의 문자로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endParaRPr lang="en-US" altLang="ko-KR" sz="2200" b="1" dirty="0" smtClean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switch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(grade)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'A'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잘했어요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'B'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좋은 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점수군요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'C'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괜찮은 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점수군요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'D'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좀더 노력하세요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'F'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다음학기 수강하세요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default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알수없는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학점입니다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276727" y="3049906"/>
            <a:ext cx="6101020" cy="1628112"/>
          </a:xfrm>
          <a:prstGeom prst="rect">
            <a:avLst/>
          </a:prstGeom>
          <a:noFill/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814367" y="5036024"/>
            <a:ext cx="2382222" cy="239621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switch(2/2)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4750060"/>
          </a:xfrm>
        </p:spPr>
        <p:txBody>
          <a:bodyPr/>
          <a:lstStyle/>
          <a:p>
            <a:pPr lvl="0"/>
            <a:r>
              <a:rPr lang="ko-KR" altLang="en-US" sz="3000" dirty="0"/>
              <a:t>점수를 </a:t>
            </a:r>
            <a:r>
              <a:rPr lang="ko-KR" altLang="en-US" sz="3000" dirty="0" smtClean="0"/>
              <a:t>입력 받아 </a:t>
            </a:r>
            <a:r>
              <a:rPr lang="ko-KR" altLang="en-US" sz="3000" dirty="0"/>
              <a:t>학점을 </a:t>
            </a:r>
            <a:r>
              <a:rPr lang="ko-KR" altLang="en-US" sz="3000" dirty="0" err="1"/>
              <a:t>출력하시오</a:t>
            </a:r>
            <a:r>
              <a:rPr lang="en-US" altLang="ko-KR" sz="3000" dirty="0" smtClean="0"/>
              <a:t>.</a:t>
            </a:r>
          </a:p>
          <a:p>
            <a:pPr lvl="1"/>
            <a:r>
              <a:rPr lang="ko-KR" altLang="en-US" dirty="0" smtClean="0"/>
              <a:t>점수가 </a:t>
            </a:r>
            <a:r>
              <a:rPr lang="en-US" altLang="ko-KR" dirty="0"/>
              <a:t>90 ~ 100</a:t>
            </a:r>
            <a:r>
              <a:rPr lang="ko-KR" altLang="en-US" dirty="0"/>
              <a:t>이면 </a:t>
            </a:r>
            <a:r>
              <a:rPr lang="en-US" altLang="ko-KR" dirty="0"/>
              <a:t>‘A’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80 ~ 89</a:t>
            </a:r>
            <a:r>
              <a:rPr lang="ko-KR" altLang="en-US" dirty="0"/>
              <a:t>이면 </a:t>
            </a:r>
            <a:r>
              <a:rPr lang="en-US" altLang="ko-KR" dirty="0"/>
              <a:t>‘B’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70 ~ 79</a:t>
            </a:r>
            <a:r>
              <a:rPr lang="ko-KR" altLang="en-US" dirty="0"/>
              <a:t>이면 </a:t>
            </a:r>
            <a:r>
              <a:rPr lang="en-US" altLang="ko-KR" dirty="0"/>
              <a:t>‘C’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60 ~ 69</a:t>
            </a:r>
            <a:r>
              <a:rPr lang="ko-KR" altLang="en-US" dirty="0"/>
              <a:t>이면 </a:t>
            </a:r>
            <a:r>
              <a:rPr lang="en-US" altLang="ko-KR" dirty="0"/>
              <a:t>‘D’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0 ~ 59</a:t>
            </a:r>
            <a:r>
              <a:rPr lang="ko-KR" altLang="en-US" dirty="0"/>
              <a:t>이면 </a:t>
            </a:r>
            <a:r>
              <a:rPr lang="en-US" altLang="ko-KR" dirty="0"/>
              <a:t>‘F’</a:t>
            </a:r>
          </a:p>
          <a:p>
            <a:pPr lvl="1"/>
            <a:r>
              <a:rPr lang="ko-KR" altLang="en-US" dirty="0"/>
              <a:t>출력은 </a:t>
            </a:r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를 이용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Switch</a:t>
            </a:r>
            <a:r>
              <a:rPr lang="ko-KR" altLang="en-US" sz="5500" kern="0" dirty="0" smtClean="0">
                <a:latin typeface="+mj-lt"/>
              </a:rPr>
              <a:t>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문제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0086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두 사람의 가위</a:t>
            </a:r>
            <a:r>
              <a:rPr lang="en-US" altLang="ko-KR" sz="3000" dirty="0"/>
              <a:t>,</a:t>
            </a:r>
            <a:r>
              <a:rPr lang="ko-KR" altLang="en-US" sz="3000" dirty="0"/>
              <a:t> 바위</a:t>
            </a:r>
            <a:r>
              <a:rPr lang="en-US" altLang="ko-KR" sz="3000" dirty="0"/>
              <a:t>,</a:t>
            </a:r>
            <a:r>
              <a:rPr lang="ko-KR" altLang="en-US" sz="3000" dirty="0"/>
              <a:t> 보를 입력 받아 승자를 출력하는 프로그램을 작성하시오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6229" y="3419139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19190" y="3419139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053341" y="517337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문제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같은 처리 과정을 여러 번 되풀이하는 것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/>
              <a:t>f</a:t>
            </a:r>
            <a:r>
              <a:rPr lang="en-US" altLang="ko-KR" dirty="0" smtClean="0"/>
              <a:t>or - </a:t>
            </a:r>
            <a:r>
              <a:rPr lang="ko-KR" altLang="en-US" dirty="0" smtClean="0"/>
              <a:t>주로 정해진 횟수 동안 코드를 반복 실행한다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while - </a:t>
            </a:r>
            <a:r>
              <a:rPr lang="ko-KR" altLang="en-US" dirty="0" smtClean="0"/>
              <a:t>지정된 조건이 참이면 반복 실행한다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64154" y="2311649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for(1/3)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736979" y="5518770"/>
            <a:ext cx="10399594" cy="2038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    for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/&gt;"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9" name="_x10039016" descr="EMB00001afc69f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774741" y="5877571"/>
            <a:ext cx="2583909" cy="243958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중첩</a:t>
            </a:r>
            <a:r>
              <a:rPr lang="en-US" altLang="ko-KR" sz="3000" dirty="0" smtClean="0"/>
              <a:t> </a:t>
            </a:r>
            <a:r>
              <a:rPr lang="ko-KR" altLang="en-US" sz="3000" dirty="0" err="1" smtClean="0"/>
              <a:t>반복문</a:t>
            </a:r>
            <a:endParaRPr lang="en-US" altLang="ko-KR" sz="3000" dirty="0" smtClean="0"/>
          </a:p>
          <a:p>
            <a:pPr lvl="1"/>
            <a:r>
              <a:rPr lang="ko-KR" altLang="en-US" sz="2400" dirty="0"/>
              <a:t>하나의 </a:t>
            </a:r>
            <a:r>
              <a:rPr lang="en-US" altLang="ko-KR" sz="2400" dirty="0"/>
              <a:t>for</a:t>
            </a:r>
            <a:r>
              <a:rPr lang="ko-KR" altLang="en-US" sz="2400" dirty="0"/>
              <a:t>문 안에 다른 </a:t>
            </a:r>
            <a:r>
              <a:rPr lang="en-US" altLang="ko-KR" sz="2400" dirty="0"/>
              <a:t>for</a:t>
            </a:r>
            <a:r>
              <a:rPr lang="ko-KR" altLang="en-US" sz="2400" dirty="0"/>
              <a:t>문이 내장될 수 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 err="1"/>
              <a:t>반복문이</a:t>
            </a:r>
            <a:r>
              <a:rPr lang="ko-KR" altLang="en-US" sz="2400" dirty="0"/>
              <a:t> 중첩될 </a:t>
            </a:r>
            <a:r>
              <a:rPr lang="ko-KR" altLang="en-US" sz="2400" dirty="0" smtClean="0"/>
              <a:t>때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제어 </a:t>
            </a:r>
            <a:r>
              <a:rPr lang="ko-KR" altLang="en-US" sz="2400" dirty="0" smtClean="0"/>
              <a:t>변수는 </a:t>
            </a:r>
            <a:r>
              <a:rPr lang="ko-KR" altLang="en-US" sz="2400" dirty="0"/>
              <a:t>서로 </a:t>
            </a:r>
            <a:r>
              <a:rPr lang="ko-KR" altLang="en-US" sz="2400" dirty="0" smtClean="0"/>
              <a:t>다르게 </a:t>
            </a:r>
            <a:r>
              <a:rPr lang="ko-KR" altLang="en-US" sz="2400" dirty="0"/>
              <a:t>사용해야 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for(2/3)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 txBox="1"/>
          <p:nvPr/>
        </p:nvSpPr>
        <p:spPr>
          <a:xfrm>
            <a:off x="941691" y="3370997"/>
            <a:ext cx="10153940" cy="4955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style&gt;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table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, td {border:1px solid black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;}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style&gt;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"&lt;h1&gt;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구구단표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&lt;/h1&gt;"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"&lt;table&gt;"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++) {  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j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j &lt;=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j++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 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* j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"&lt;/table&gt;"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2" name="_x10039016" descr="EMB00001afc69f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872493" y="3698990"/>
            <a:ext cx="2938246" cy="4299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391981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for/in </a:t>
            </a:r>
            <a:r>
              <a:rPr lang="ko-KR" altLang="en-US" sz="3000" dirty="0" err="1" smtClean="0"/>
              <a:t>반복문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객체 </a:t>
            </a:r>
            <a:r>
              <a:rPr lang="ko-KR" altLang="en-US" sz="2400" dirty="0"/>
              <a:t>안의 속성들에 대하여 어떤 처리를 반복할 수 있는 구조</a:t>
            </a:r>
          </a:p>
          <a:p>
            <a:pPr lvl="1"/>
            <a:r>
              <a:rPr lang="en-US" altLang="ko-KR" sz="2400" dirty="0"/>
              <a:t>for/in 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이용하면 객체 안의 모든 속성에 대하여 어떤 연산을 실행할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myCar = { make: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"BMW"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, model: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"X5"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, year: 2013 };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txt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x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myCar)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	txt += myCar[x]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document.write(txt);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for(3/3)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while </a:t>
            </a:r>
            <a:r>
              <a:rPr lang="ko-KR" altLang="en-US" sz="3000" dirty="0" err="1" smtClean="0"/>
              <a:t>반복문</a:t>
            </a:r>
            <a:endParaRPr lang="ko-KR" altLang="en-US" sz="24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05069" y="2317110"/>
            <a:ext cx="10846442" cy="3536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while(1/2)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641445" y="5853188"/>
            <a:ext cx="10604310" cy="2419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/&gt;"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9" name="_x10039016" descr="EMB00001afc69f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724633" y="5071347"/>
            <a:ext cx="2799304" cy="273265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do/while </a:t>
            </a:r>
            <a:r>
              <a:rPr lang="ko-KR" altLang="en-US" sz="3000" dirty="0" smtClean="0"/>
              <a:t>문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while</a:t>
            </a:r>
            <a:r>
              <a:rPr lang="ko-KR" altLang="en-US" sz="2400" dirty="0"/>
              <a:t>문과 비슷하나 반복 조건을 처음이 아니라 끝에서 검사한다는 점이 다르다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do/while</a:t>
            </a:r>
            <a:r>
              <a:rPr lang="ko-KR" altLang="en-US" sz="2400" dirty="0"/>
              <a:t>문은 일단 문장을 한 번 실행하고 나서 조건을 검사하고 싶을 때 사용한다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64275" y="4052434"/>
            <a:ext cx="10577015" cy="2665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do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 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while(2/2)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5"/>
            <a:ext cx="11262614" cy="6769931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000" dirty="0" err="1"/>
              <a:t>인터프리트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언어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/>
              <a:t>컴파일 과정을 거치지 않고 바로 실행시킬 수 있는 언어</a:t>
            </a:r>
          </a:p>
          <a:p>
            <a:pPr lvl="0">
              <a:lnSpc>
                <a:spcPct val="90000"/>
              </a:lnSpc>
            </a:pPr>
            <a:r>
              <a:rPr lang="ko-KR" altLang="en-US" sz="3000" dirty="0"/>
              <a:t>동적 타이핑</a:t>
            </a:r>
            <a:r>
              <a:rPr lang="en-US" altLang="ko-KR" sz="3000" dirty="0"/>
              <a:t>(dynamic typing) 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/>
              <a:t>변수의 </a:t>
            </a:r>
            <a:r>
              <a:rPr lang="ko-KR" altLang="en-US" sz="2400" dirty="0" smtClean="0"/>
              <a:t>자료 형을 </a:t>
            </a:r>
            <a:r>
              <a:rPr lang="ko-KR" altLang="en-US" sz="2400" dirty="0"/>
              <a:t>선언하지 않고도 변수를 사용할 수 있는 특징</a:t>
            </a:r>
            <a:endParaRPr lang="ko-KR" altLang="en-US" sz="2800" dirty="0"/>
          </a:p>
          <a:p>
            <a:pPr lvl="0">
              <a:lnSpc>
                <a:spcPct val="90000"/>
              </a:lnSpc>
            </a:pPr>
            <a:r>
              <a:rPr lang="ko-KR" altLang="en-US" sz="3000" dirty="0"/>
              <a:t>구조적 프로그래밍 </a:t>
            </a:r>
            <a:r>
              <a:rPr lang="ko-KR" altLang="en-US" sz="3000" dirty="0" smtClean="0"/>
              <a:t>지원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800" dirty="0" smtClean="0"/>
              <a:t>  </a:t>
            </a:r>
            <a:r>
              <a:rPr lang="en-US" altLang="ko-KR" sz="2400" dirty="0" smtClean="0"/>
              <a:t>- </a:t>
            </a:r>
            <a:r>
              <a:rPr lang="en-US" altLang="ko-KR" sz="2400" dirty="0"/>
              <a:t>C</a:t>
            </a:r>
            <a:r>
              <a:rPr lang="ko-KR" altLang="en-US" sz="2400" dirty="0"/>
              <a:t>언어의 구조적 </a:t>
            </a:r>
            <a:r>
              <a:rPr lang="ko-KR" altLang="en-US" sz="2400" dirty="0" smtClean="0"/>
              <a:t>프로그래밍 지원</a:t>
            </a:r>
            <a:r>
              <a:rPr lang="en-US" altLang="ko-KR" sz="2400" dirty="0" smtClean="0"/>
              <a:t>.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즉 </a:t>
            </a:r>
            <a:r>
              <a:rPr lang="en-US" altLang="ko-KR" sz="2400" dirty="0"/>
              <a:t>if else, while, for</a:t>
            </a:r>
            <a:r>
              <a:rPr lang="ko-KR" altLang="en-US" sz="2400" dirty="0"/>
              <a:t>등의 제어 구조를 완벽 지원</a:t>
            </a:r>
          </a:p>
          <a:p>
            <a:pPr lvl="0">
              <a:lnSpc>
                <a:spcPct val="90000"/>
              </a:lnSpc>
            </a:pPr>
            <a:r>
              <a:rPr lang="ko-KR" altLang="en-US" sz="3000" dirty="0" smtClean="0"/>
              <a:t>객체 </a:t>
            </a:r>
            <a:r>
              <a:rPr lang="ko-KR" altLang="en-US" sz="3000" dirty="0"/>
              <a:t>기반 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/>
              <a:t>전적으로 </a:t>
            </a:r>
            <a:r>
              <a:rPr lang="ko-KR" altLang="en-US" sz="2400" dirty="0" smtClean="0"/>
              <a:t>객체지향언어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javascript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객체는 </a:t>
            </a:r>
            <a:r>
              <a:rPr lang="ko-KR" altLang="en-US" sz="2400" dirty="0" smtClean="0"/>
              <a:t>연관 배열</a:t>
            </a:r>
            <a:r>
              <a:rPr lang="en-US" altLang="ko-KR" sz="2400" dirty="0"/>
              <a:t>(associative arrays)</a:t>
            </a:r>
          </a:p>
          <a:p>
            <a:pPr lvl="0">
              <a:lnSpc>
                <a:spcPct val="90000"/>
              </a:lnSpc>
            </a:pPr>
            <a:r>
              <a:rPr lang="ko-KR" altLang="en-US" sz="3000" dirty="0"/>
              <a:t>함수형 프로그래밍 </a:t>
            </a:r>
            <a:r>
              <a:rPr lang="ko-KR" altLang="en-US" sz="3000" dirty="0" smtClean="0"/>
              <a:t>지원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</a:t>
            </a: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javascript</a:t>
            </a:r>
            <a:r>
              <a:rPr lang="ko-KR" altLang="en-US" sz="2400" dirty="0" smtClean="0"/>
              <a:t>에서 </a:t>
            </a:r>
            <a:r>
              <a:rPr lang="ko-KR" altLang="en-US" sz="2400" dirty="0"/>
              <a:t>함수는 일급 객체</a:t>
            </a:r>
            <a:r>
              <a:rPr lang="en-US" altLang="ko-KR" sz="2400" dirty="0"/>
              <a:t>(first-class object</a:t>
            </a:r>
            <a:r>
              <a:rPr lang="en-US" altLang="ko-KR" sz="2400" dirty="0" smtClean="0"/>
              <a:t>).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즉 </a:t>
            </a:r>
            <a:r>
              <a:rPr lang="ko-KR" altLang="en-US" sz="2400" dirty="0"/>
              <a:t>함수는 그 자체로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함수는 속성과 </a:t>
            </a:r>
            <a:r>
              <a:rPr lang="en-US" altLang="ko-KR" sz="2400" dirty="0"/>
              <a:t>.call()</a:t>
            </a:r>
            <a:r>
              <a:rPr lang="ko-KR" altLang="en-US" sz="2400" dirty="0"/>
              <a:t>과 같은 메서드를 </a:t>
            </a:r>
            <a:r>
              <a:rPr lang="ko-KR" altLang="en-US" sz="2400" dirty="0" smtClean="0"/>
              <a:t>갖는다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0">
              <a:lnSpc>
                <a:spcPct val="90000"/>
              </a:lnSpc>
            </a:pPr>
            <a:r>
              <a:rPr lang="ko-KR" altLang="en-US" sz="3000" dirty="0" err="1" smtClean="0"/>
              <a:t>프로토타입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기반</a:t>
            </a:r>
            <a:r>
              <a:rPr lang="en-US" altLang="ko-KR" sz="2400" dirty="0"/>
              <a:t>(prototype-based) </a:t>
            </a:r>
            <a:r>
              <a:rPr lang="en-US" altLang="ko-KR" sz="2400" dirty="0" smtClean="0"/>
              <a:t>–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상속을 위해 클래스 개념 </a:t>
            </a:r>
            <a:r>
              <a:rPr lang="ko-KR" altLang="en-US" sz="2400" dirty="0" smtClean="0"/>
              <a:t>대신 </a:t>
            </a:r>
            <a:r>
              <a:rPr lang="ko-KR" altLang="en-US" sz="2400" dirty="0" err="1" smtClean="0"/>
              <a:t>프로토타입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특징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err="1"/>
              <a:t>반복문을</a:t>
            </a:r>
            <a:r>
              <a:rPr lang="ko-KR" altLang="en-US" dirty="0"/>
              <a:t> 벗어나기 위해 사용</a:t>
            </a:r>
          </a:p>
          <a:p>
            <a:pPr lvl="0"/>
            <a:r>
              <a:rPr lang="ko-KR" altLang="en-US" dirty="0" err="1"/>
              <a:t>반복문</a:t>
            </a:r>
            <a:r>
              <a:rPr lang="ko-KR" altLang="en-US" dirty="0"/>
              <a:t> 안에서 </a:t>
            </a:r>
            <a:r>
              <a:rPr lang="en-US" altLang="ko-KR" dirty="0"/>
              <a:t>break </a:t>
            </a:r>
            <a:r>
              <a:rPr lang="ko-KR" altLang="en-US" dirty="0"/>
              <a:t>문이 실행되면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빠져나오게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77921" y="3588547"/>
            <a:ext cx="10249470" cy="3654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break </a:t>
            </a:r>
            <a:r>
              <a:rPr lang="ko-KR" altLang="en-US" sz="5500" kern="0" dirty="0" smtClean="0">
                <a:latin typeface="+mj-lt"/>
              </a:rPr>
              <a:t>문장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현재 실행하고 있는 반복 과정의 나머지를 생략하고 다음 </a:t>
            </a:r>
            <a:r>
              <a:rPr lang="ko-KR" altLang="en-US" sz="3000" dirty="0" err="1"/>
              <a:t>반복문을</a:t>
            </a:r>
            <a:r>
              <a:rPr lang="ko-KR" altLang="en-US" sz="3000" dirty="0"/>
              <a:t> 시작하게 만든다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예를 들어 </a:t>
            </a:r>
            <a:r>
              <a:rPr lang="en-US" altLang="ko-KR" sz="3000" dirty="0"/>
              <a:t>0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정수 중에서 </a:t>
            </a:r>
            <a:r>
              <a:rPr lang="en-US" altLang="ko-KR" sz="3000" dirty="0"/>
              <a:t>3</a:t>
            </a:r>
            <a:r>
              <a:rPr lang="ko-KR" altLang="en-US" sz="3000" dirty="0"/>
              <a:t>만 제외하고 출력하는 예제를 보면 </a:t>
            </a:r>
            <a:r>
              <a:rPr lang="en-US" altLang="ko-KR" sz="3000" dirty="0"/>
              <a:t>0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 정수를 하나씩 조사하다가 현재 정수가 </a:t>
            </a:r>
            <a:r>
              <a:rPr lang="en-US" altLang="ko-KR" sz="3000" dirty="0"/>
              <a:t>3</a:t>
            </a:r>
            <a:r>
              <a:rPr lang="ko-KR" altLang="en-US" sz="3000" dirty="0"/>
              <a:t>이면 </a:t>
            </a:r>
            <a:r>
              <a:rPr lang="en-US" altLang="ko-KR" sz="3000" dirty="0"/>
              <a:t>continue</a:t>
            </a:r>
            <a:r>
              <a:rPr lang="ko-KR" altLang="en-US" sz="3000" dirty="0"/>
              <a:t>를 실행해서 현재 반복을 중지하고 다음 반복을 시작한다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05217" y="4815536"/>
            <a:ext cx="10005521" cy="3501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continue;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continue </a:t>
            </a:r>
            <a:r>
              <a:rPr lang="ko-KR" altLang="en-US" sz="5500" kern="0" dirty="0" smtClean="0">
                <a:latin typeface="+mj-lt"/>
              </a:rPr>
              <a:t>문장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1808"/>
            <a:ext cx="11262614" cy="6451962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합을 구하는 프로그램을 작성하시오</a:t>
            </a:r>
            <a:r>
              <a:rPr lang="en-US" altLang="ko-KR" sz="3000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1000" dirty="0"/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200</a:t>
            </a:r>
            <a:r>
              <a:rPr lang="ko-KR" altLang="en-US" sz="3000" dirty="0"/>
              <a:t>까지의 짝수의 합을 구하는 프로그램을 작성하시오</a:t>
            </a:r>
            <a:r>
              <a:rPr lang="en-US" altLang="ko-KR" sz="3000" dirty="0"/>
              <a:t>.(</a:t>
            </a:r>
            <a:r>
              <a:rPr lang="en-US" altLang="ko-KR" sz="3000" dirty="0" smtClean="0"/>
              <a:t>continue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이용</a:t>
            </a:r>
            <a:r>
              <a:rPr lang="en-US" altLang="ko-KR" sz="3000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1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사용자가 입력한 값을 계속 더하고</a:t>
            </a:r>
            <a:r>
              <a:rPr lang="en-US" altLang="ko-KR" sz="3000" dirty="0"/>
              <a:t>, </a:t>
            </a:r>
            <a:r>
              <a:rPr lang="ko-KR" altLang="en-US" sz="3000" dirty="0"/>
              <a:t>사용자가 </a:t>
            </a:r>
            <a:r>
              <a:rPr lang="en-US" altLang="ko-KR" sz="3000" dirty="0"/>
              <a:t>0</a:t>
            </a:r>
            <a:r>
              <a:rPr lang="ko-KR" altLang="en-US" sz="3000" dirty="0"/>
              <a:t>을 입력하면 그때까지 누적된 값을 출력하는 프로그램을 작성하시오</a:t>
            </a:r>
            <a:r>
              <a:rPr lang="en-US" altLang="ko-KR" sz="3000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1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다중 </a:t>
            </a:r>
            <a:r>
              <a:rPr lang="en-US" altLang="ko-KR" sz="3000" dirty="0"/>
              <a:t>for</a:t>
            </a:r>
            <a:r>
              <a:rPr lang="ko-KR" altLang="en-US" sz="3000" dirty="0"/>
              <a:t>문을 이용해서 </a:t>
            </a:r>
            <a:r>
              <a:rPr lang="en-US" altLang="ko-KR" sz="3000" dirty="0" smtClean="0"/>
              <a:t>1~10</a:t>
            </a:r>
            <a:r>
              <a:rPr lang="ko-KR" altLang="en-US" sz="3000" dirty="0" smtClean="0"/>
              <a:t>까지 중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      </a:t>
            </a:r>
            <a:r>
              <a:rPr lang="en-US" altLang="ko-KR" sz="3000" dirty="0" err="1"/>
              <a:t>i</a:t>
            </a:r>
            <a:r>
              <a:rPr lang="ko-KR" altLang="en-US" sz="3000" dirty="0"/>
              <a:t>와 </a:t>
            </a:r>
            <a:r>
              <a:rPr lang="en-US" altLang="ko-KR" sz="3000" dirty="0"/>
              <a:t>k</a:t>
            </a:r>
            <a:r>
              <a:rPr lang="ko-KR" altLang="en-US" sz="3000" dirty="0"/>
              <a:t>의 더한 합이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배수일 때만 </a:t>
            </a:r>
            <a:r>
              <a:rPr lang="ko-KR" altLang="en-US" sz="3000" dirty="0"/>
              <a:t>출력 </a:t>
            </a:r>
            <a:r>
              <a:rPr lang="en-US" altLang="ko-KR" sz="3000" dirty="0" smtClean="0"/>
              <a:t>(continue</a:t>
            </a:r>
            <a:r>
              <a:rPr lang="ko-KR" altLang="en-US" sz="3000" dirty="0" smtClean="0"/>
              <a:t> 이용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514350" indent="-514350">
              <a:buAutoNum type="arabicPeriod" startAt="5"/>
            </a:pPr>
            <a:r>
              <a:rPr lang="en-US" altLang="ko-KR" sz="3000" dirty="0" smtClean="0"/>
              <a:t>1~100</a:t>
            </a:r>
            <a:r>
              <a:rPr lang="ko-KR" altLang="en-US" sz="3000" dirty="0" smtClean="0"/>
              <a:t>까지 </a:t>
            </a:r>
            <a:r>
              <a:rPr lang="ko-KR" altLang="en-US" sz="3000" dirty="0"/>
              <a:t>중 </a:t>
            </a:r>
            <a:r>
              <a:rPr lang="en-US" altLang="ko-KR" sz="3000" dirty="0"/>
              <a:t>2</a:t>
            </a:r>
            <a:r>
              <a:rPr lang="ko-KR" altLang="en-US" sz="3000" dirty="0"/>
              <a:t>의 배수이면서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배수인 것만 출력</a:t>
            </a:r>
            <a:endParaRPr lang="en-US" altLang="ko-KR" sz="3000" dirty="0" smtClean="0"/>
          </a:p>
          <a:p>
            <a:pPr marL="514350" indent="-514350">
              <a:buAutoNum type="arabicPeriod" startAt="5"/>
            </a:pPr>
            <a:endParaRPr lang="en-US" altLang="ko-KR" sz="1000" dirty="0" smtClean="0"/>
          </a:p>
          <a:p>
            <a:pPr marL="514350" indent="-514350">
              <a:buAutoNum type="arabicPeriod" startAt="5"/>
            </a:pPr>
            <a:r>
              <a:rPr lang="ko-KR" altLang="en-US" sz="3000" dirty="0" smtClean="0"/>
              <a:t>두 </a:t>
            </a:r>
            <a:r>
              <a:rPr lang="ko-KR" altLang="en-US" sz="3000" dirty="0"/>
              <a:t>수를 입력</a:t>
            </a:r>
            <a:r>
              <a:rPr lang="en-US" altLang="ko-KR" sz="3000" dirty="0"/>
              <a:t>(prompt) </a:t>
            </a:r>
            <a:r>
              <a:rPr lang="ko-KR" altLang="en-US" sz="3000" dirty="0"/>
              <a:t>두수의 합이 </a:t>
            </a:r>
            <a:r>
              <a:rPr lang="en-US" altLang="ko-KR" sz="3000" dirty="0"/>
              <a:t>100</a:t>
            </a:r>
            <a:r>
              <a:rPr lang="ko-KR" altLang="en-US" sz="3000" dirty="0" smtClean="0"/>
              <a:t>이상일 때만 </a:t>
            </a:r>
            <a:r>
              <a:rPr lang="ko-KR" altLang="en-US" sz="3000" dirty="0"/>
              <a:t>출력 </a:t>
            </a:r>
          </a:p>
          <a:p>
            <a:pPr marL="0" indent="0">
              <a:buNone/>
            </a:pPr>
            <a:r>
              <a:rPr lang="en-US" altLang="ko-KR" sz="3000" dirty="0"/>
              <a:t>     </a:t>
            </a:r>
            <a:r>
              <a:rPr lang="en-US" altLang="ko-KR" sz="3000" dirty="0" smtClean="0"/>
              <a:t>(continue</a:t>
            </a:r>
            <a:r>
              <a:rPr lang="ko-KR" altLang="en-US" sz="3000" dirty="0" smtClean="0"/>
              <a:t> 이용</a:t>
            </a:r>
            <a:r>
              <a:rPr lang="en-US" altLang="ko-KR" sz="3000" dirty="0" smtClean="0"/>
              <a:t>, </a:t>
            </a:r>
            <a:r>
              <a:rPr lang="ko-KR" altLang="en-US" sz="3000" dirty="0"/>
              <a:t>두수 모두 </a:t>
            </a:r>
            <a:r>
              <a:rPr lang="en-US" altLang="ko-KR" sz="3000" dirty="0" smtClean="0"/>
              <a:t>0</a:t>
            </a:r>
            <a:r>
              <a:rPr lang="ko-KR" altLang="en-US" sz="3000" dirty="0" smtClean="0"/>
              <a:t>이 </a:t>
            </a:r>
            <a:r>
              <a:rPr lang="ko-KR" altLang="en-US" sz="3000" dirty="0"/>
              <a:t>입력되면 </a:t>
            </a:r>
            <a:r>
              <a:rPr lang="ko-KR" altLang="en-US" sz="3000" dirty="0" smtClean="0"/>
              <a:t>종료</a:t>
            </a:r>
            <a:r>
              <a:rPr lang="en-US" altLang="ko-KR" sz="3000" dirty="0" smtClean="0"/>
              <a:t>)</a:t>
            </a:r>
            <a:endParaRPr lang="ko-KR" altLang="en-US" sz="3000" dirty="0"/>
          </a:p>
          <a:p>
            <a:pPr marL="0" indent="0">
              <a:buNone/>
            </a:pPr>
            <a:endParaRPr lang="en-US" altLang="ko-KR" sz="3000" dirty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문제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입력을 </a:t>
            </a:r>
            <a:r>
              <a:rPr lang="ko-KR" altLang="en-US" dirty="0"/>
              <a:t>받아서 특정한 작업을 수행하여서 결과를 반환하는 블랙 박스</a:t>
            </a:r>
          </a:p>
          <a:p>
            <a:pPr lvl="0"/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714347"/>
            <a:ext cx="11264119" cy="6829155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있고 반환 값도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있고 반환 값은 없는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없고 반환 값은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없고 반환 값도 없는 함수</a:t>
            </a:r>
            <a:endParaRPr lang="en-US" altLang="ko-KR" sz="30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956274" y="2235321"/>
            <a:ext cx="9948288" cy="1152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956272" y="3899612"/>
            <a:ext cx="9948288" cy="1119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952057" y="5563900"/>
            <a:ext cx="9948288" cy="1106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952057" y="7214545"/>
            <a:ext cx="9948288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만들기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75743" cy="6583971"/>
          </a:xfrm>
        </p:spPr>
        <p:txBody>
          <a:bodyPr/>
          <a:lstStyle/>
          <a:p>
            <a:pPr lvl="0"/>
            <a:r>
              <a:rPr lang="ko-KR" altLang="en-US" sz="3000" dirty="0"/>
              <a:t>함수는 호출에 의해서 실행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r>
              <a:rPr lang="ko-KR" altLang="en-US" sz="3000" dirty="0"/>
              <a:t>인수</a:t>
            </a:r>
            <a:r>
              <a:rPr lang="en-US" altLang="ko-KR" sz="3000" dirty="0"/>
              <a:t>(argument) : </a:t>
            </a:r>
            <a:r>
              <a:rPr lang="ko-KR" altLang="en-US" sz="3000" dirty="0"/>
              <a:t>함수를 호출할 </a:t>
            </a:r>
            <a:r>
              <a:rPr lang="ko-KR" altLang="en-US" sz="3000" dirty="0" smtClean="0"/>
              <a:t>때 </a:t>
            </a:r>
            <a:r>
              <a:rPr lang="ko-KR" altLang="en-US" sz="3000" dirty="0"/>
              <a:t>어떤 값을 함수로 전달하는 값</a:t>
            </a:r>
          </a:p>
          <a:p>
            <a:pPr lvl="0"/>
            <a:r>
              <a:rPr lang="ko-KR" altLang="en-US" sz="3000" dirty="0"/>
              <a:t>인수는 데이터 타입이 없을 뿐만 아니라 개수에도 제약이 없다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실 인수가 남으면 무시되고</a:t>
            </a:r>
            <a:r>
              <a:rPr lang="en-US" altLang="ko-KR" sz="3000" dirty="0"/>
              <a:t>, </a:t>
            </a:r>
            <a:r>
              <a:rPr lang="ko-KR" altLang="en-US" sz="3000" dirty="0"/>
              <a:t>모자라는 인수는 </a:t>
            </a:r>
            <a:r>
              <a:rPr lang="en-US" altLang="ko-KR" sz="3000" dirty="0"/>
              <a:t>undefined</a:t>
            </a:r>
            <a:r>
              <a:rPr lang="ko-KR" altLang="en-US" sz="3000" dirty="0"/>
              <a:t>가 된다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매개변수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parameter) : </a:t>
            </a:r>
            <a:r>
              <a:rPr lang="ko-KR" altLang="en-US" sz="3000" dirty="0"/>
              <a:t>함수를 만들 때 인수로 받을 변수를 선언하는 것</a:t>
            </a:r>
          </a:p>
          <a:p>
            <a:pPr lvl="0"/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32512" y="2379257"/>
            <a:ext cx="9918594" cy="1823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cs typeface="+mj-cs"/>
              </a:rPr>
              <a:t>showDialog</a:t>
            </a:r>
            <a:r>
              <a:rPr lang="en-US" altLang="ko-KR" sz="2200" b="1" dirty="0">
                <a:latin typeface="Arial"/>
                <a:cs typeface="+mj-cs"/>
              </a:rPr>
              <a:t>(para1, </a:t>
            </a:r>
            <a:r>
              <a:rPr lang="en-US" altLang="ko-KR" sz="2200" b="1" dirty="0" smtClean="0">
                <a:latin typeface="Arial"/>
                <a:cs typeface="+mj-cs"/>
              </a:rPr>
              <a:t>para2, para3, para4 ) </a:t>
            </a:r>
            <a:r>
              <a:rPr lang="en-US" altLang="ko-KR" sz="2200" b="1" dirty="0">
                <a:latin typeface="Arial"/>
                <a:cs typeface="+mj-c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cs typeface="+mj-cs"/>
              </a:rPr>
              <a:t>    </a:t>
            </a:r>
            <a:r>
              <a:rPr lang="ko-KR" altLang="en-US" sz="2200" b="1" dirty="0">
                <a:latin typeface="Arial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cs typeface="+mj-cs"/>
              </a:rPr>
              <a:t>1;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cs typeface="+mj-cs"/>
              </a:rPr>
              <a:t>    </a:t>
            </a:r>
            <a:r>
              <a:rPr lang="ko-KR" altLang="en-US" sz="2200" b="1" dirty="0">
                <a:latin typeface="Arial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cs typeface="+mj-cs"/>
              </a:rPr>
              <a:t>2;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err="1" smtClean="0">
                <a:solidFill>
                  <a:srgbClr val="0000FF"/>
                </a:solidFill>
                <a:latin typeface="Arial"/>
                <a:cs typeface="+mj-cs"/>
              </a:rPr>
              <a:t>showDialog</a:t>
            </a:r>
            <a:r>
              <a:rPr lang="en-US" altLang="ko-KR" sz="2200" b="1" dirty="0" smtClean="0">
                <a:latin typeface="Arial"/>
                <a:cs typeface="+mj-cs"/>
              </a:rPr>
              <a:t>(arg1</a:t>
            </a:r>
            <a:r>
              <a:rPr lang="en-US" altLang="ko-KR" sz="2200" b="1" dirty="0">
                <a:latin typeface="Arial"/>
                <a:cs typeface="+mj-cs"/>
              </a:rPr>
              <a:t>, </a:t>
            </a:r>
            <a:r>
              <a:rPr lang="en-US" altLang="ko-KR" sz="2200" b="1" dirty="0" smtClean="0">
                <a:latin typeface="Arial"/>
                <a:cs typeface="+mj-cs"/>
              </a:rPr>
              <a:t>arg2’);</a:t>
            </a:r>
            <a:endParaRPr lang="en-US" altLang="ko-KR" sz="2200" b="1" dirty="0">
              <a:latin typeface="Arial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070746" y="2811958"/>
            <a:ext cx="1187128" cy="986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807725" y="2837238"/>
            <a:ext cx="1323833" cy="979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347676" y="2837238"/>
            <a:ext cx="11568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latin typeface="Arial"/>
                <a:ea typeface="+mn-ea"/>
                <a:cs typeface="+mj-cs"/>
              </a:rPr>
              <a:t>매개변수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71793" y="3780167"/>
            <a:ext cx="6458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latin typeface="Arial"/>
                <a:ea typeface="+mn-ea"/>
                <a:cs typeface="+mj-cs"/>
              </a:rPr>
              <a:t>인수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호출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72585" y="1869743"/>
            <a:ext cx="10820105" cy="4451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alert("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?");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&lt;button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대화상자오픈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46292" y="6576376"/>
            <a:ext cx="4572646" cy="1948841"/>
          </a:xfrm>
          <a:prstGeom prst="rect">
            <a:avLst/>
          </a:prstGeom>
          <a:noFill/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778741" y="6576376"/>
            <a:ext cx="2119462" cy="1948844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794079" y="7550796"/>
            <a:ext cx="3343700" cy="337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1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909" y="1937288"/>
            <a:ext cx="9973830" cy="6428814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 &lt;form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&lt;h1&gt;</a:t>
            </a:r>
            <a:r>
              <a:rPr lang="ko-KR" altLang="en-US" sz="2400" dirty="0" smtClean="0"/>
              <a:t>덧셈 계산기</a:t>
            </a:r>
            <a:r>
              <a:rPr lang="en-US" altLang="ko-KR" sz="2400" dirty="0" smtClean="0"/>
              <a:t>&lt;/h1&gt;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첫번째 </a:t>
            </a:r>
            <a:r>
              <a:rPr lang="en-US" altLang="ko-KR" sz="2400" dirty="0" smtClean="0"/>
              <a:t>: &lt;</a:t>
            </a:r>
            <a:r>
              <a:rPr lang="en-US" altLang="ko-KR" sz="2400" dirty="0"/>
              <a:t>input type</a:t>
            </a:r>
            <a:r>
              <a:rPr lang="en-US" altLang="ko-KR" sz="2400" dirty="0" smtClean="0"/>
              <a:t>=“text</a:t>
            </a:r>
            <a:r>
              <a:rPr lang="en-US" altLang="ko-KR" sz="2400" dirty="0"/>
              <a:t>" id="x"&gt;&lt;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두번째 </a:t>
            </a:r>
            <a:r>
              <a:rPr lang="en-US" altLang="ko-KR" sz="2400" dirty="0" smtClean="0"/>
              <a:t>: &lt;</a:t>
            </a:r>
            <a:r>
              <a:rPr lang="en-US" altLang="ko-KR" sz="2400" dirty="0"/>
              <a:t>input type="text" id="y"&gt;&lt;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결과 </a:t>
            </a:r>
            <a:r>
              <a:rPr lang="en-US" altLang="ko-KR" sz="2400" dirty="0" smtClean="0"/>
              <a:t>: &lt;</a:t>
            </a:r>
            <a:r>
              <a:rPr lang="en-US" altLang="ko-KR" sz="2400" dirty="0"/>
              <a:t>input type="text" id</a:t>
            </a:r>
            <a:r>
              <a:rPr lang="en-US" altLang="ko-KR" sz="2400" dirty="0" smtClean="0"/>
              <a:t>=“res"&gt;&lt;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input type="button" </a:t>
            </a:r>
            <a:r>
              <a:rPr lang="en-US" altLang="ko-KR" sz="2400" dirty="0" err="1" smtClean="0"/>
              <a:t>onclick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calc</a:t>
            </a:r>
            <a:r>
              <a:rPr lang="en-US" altLang="ko-KR" sz="2400" dirty="0"/>
              <a:t>()" value</a:t>
            </a:r>
            <a:r>
              <a:rPr lang="en-US" altLang="ko-KR" sz="2400" dirty="0" smtClean="0"/>
              <a:t>=＂</a:t>
            </a:r>
            <a:r>
              <a:rPr lang="ko-KR" altLang="en-US" sz="2400" dirty="0" smtClean="0"/>
              <a:t>계산</a:t>
            </a:r>
            <a:r>
              <a:rPr lang="en-US" altLang="ko-KR" sz="2400" dirty="0" smtClean="0"/>
              <a:t>＂&gt;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 smtClean="0"/>
              <a:t>      </a:t>
            </a:r>
            <a:r>
              <a:rPr lang="en-US" altLang="ko-KR" sz="2400" dirty="0"/>
              <a:t>&lt;p&gt;</a:t>
            </a:r>
            <a:r>
              <a:rPr lang="ko-KR" altLang="en-US" sz="2400" dirty="0"/>
              <a:t>첫번째 값 </a:t>
            </a:r>
            <a:r>
              <a:rPr lang="en-US" altLang="ko-KR" sz="2400" dirty="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&lt;p&gt;</a:t>
            </a:r>
            <a:r>
              <a:rPr lang="ko-KR" altLang="en-US" sz="2400" dirty="0"/>
              <a:t>두번째 값 </a:t>
            </a:r>
            <a:r>
              <a:rPr lang="en-US" altLang="ko-KR" sz="2400" dirty="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&lt;p&gt;</a:t>
            </a:r>
            <a:r>
              <a:rPr lang="ko-KR" altLang="en-US" sz="2400" dirty="0"/>
              <a:t>결과 </a:t>
            </a:r>
            <a:r>
              <a:rPr lang="en-US" altLang="ko-KR" sz="2400" dirty="0"/>
              <a:t>:&lt;span id="sp3"&gt;&lt;/span&gt; &lt;/p&gt;	  </a:t>
            </a:r>
          </a:p>
          <a:p>
            <a:pPr marL="0" indent="0"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/>
              <a:t>form&gt;</a:t>
            </a:r>
          </a:p>
          <a:p>
            <a:pPr marL="0" indent="0">
              <a:buNone/>
            </a:pPr>
            <a:r>
              <a:rPr lang="en-US" altLang="ko-KR" sz="2400" dirty="0"/>
              <a:t>  &lt;/body&gt;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2(1/2)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424" y="1890145"/>
            <a:ext cx="10113315" cy="6289326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&lt;script&gt;</a:t>
            </a:r>
          </a:p>
          <a:p>
            <a:pPr marL="0" indent="0">
              <a:buNone/>
            </a:pPr>
            <a:r>
              <a:rPr lang="en-US" altLang="ko-KR" sz="2400" dirty="0" smtClean="0"/>
              <a:t>function </a:t>
            </a:r>
            <a:r>
              <a:rPr lang="en-US" altLang="ko-KR" sz="2400" dirty="0" err="1"/>
              <a:t>calc</a:t>
            </a:r>
            <a:r>
              <a:rPr lang="en-US" altLang="ko-KR" sz="2400" dirty="0" smtClean="0"/>
              <a:t>(){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smtClean="0">
                <a:solidFill>
                  <a:srgbClr val="FF0000"/>
                </a:solidFill>
              </a:rPr>
              <a:t>//value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input&gt;</a:t>
            </a:r>
            <a:r>
              <a:rPr lang="ko-KR" altLang="en-US" sz="2400" dirty="0"/>
              <a:t>태그에서 값을 </a:t>
            </a:r>
            <a:r>
              <a:rPr lang="ko-KR" altLang="en-US" sz="2400" dirty="0" smtClean="0"/>
              <a:t>가져오거나 </a:t>
            </a:r>
            <a:r>
              <a:rPr lang="ko-KR" altLang="en-US" sz="2400" dirty="0"/>
              <a:t>대입</a:t>
            </a:r>
            <a:r>
              <a:rPr lang="en-US" altLang="ko-KR" sz="2400" dirty="0"/>
              <a:t>(</a:t>
            </a:r>
            <a:r>
              <a:rPr lang="ko-KR" altLang="en-US" sz="2400" dirty="0"/>
              <a:t>출력</a:t>
            </a:r>
            <a:r>
              <a:rPr lang="en-US" altLang="ko-KR" sz="2400" dirty="0"/>
              <a:t>)</a:t>
            </a:r>
            <a:r>
              <a:rPr lang="ko-KR" altLang="en-US" sz="2400" dirty="0" err="1"/>
              <a:t>할때</a:t>
            </a:r>
            <a:r>
              <a:rPr lang="ko-KR" altLang="en-US" sz="2400" dirty="0"/>
              <a:t> 사용</a:t>
            </a:r>
          </a:p>
          <a:p>
            <a:pPr marL="0" indent="0">
              <a:buNone/>
            </a:pPr>
            <a:r>
              <a:rPr lang="ko-KR" altLang="en-US" sz="2400" dirty="0"/>
              <a:t>	 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a =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/>
              <a:t>('x').value;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b = 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('y').value;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res = </a:t>
            </a:r>
            <a:r>
              <a:rPr lang="en-US" altLang="ko-KR" sz="2400" dirty="0" err="1"/>
              <a:t>parseInt</a:t>
            </a:r>
            <a:r>
              <a:rPr lang="en-US" altLang="ko-KR" sz="2400" dirty="0"/>
              <a:t>(a) + </a:t>
            </a:r>
            <a:r>
              <a:rPr lang="en-US" altLang="ko-KR" sz="2400" dirty="0" err="1"/>
              <a:t>parseInt</a:t>
            </a:r>
            <a:r>
              <a:rPr lang="en-US" altLang="ko-KR" sz="2400" dirty="0"/>
              <a:t>(b);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/>
              <a:t>('sum').value = res;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 //</a:t>
            </a:r>
            <a:r>
              <a:rPr lang="en-US" altLang="ko-KR" sz="2400" dirty="0" err="1">
                <a:solidFill>
                  <a:srgbClr val="FF0000"/>
                </a:solidFill>
              </a:rPr>
              <a:t>innerHtml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입력 태그가 </a:t>
            </a:r>
            <a:r>
              <a:rPr lang="ko-KR" altLang="en-US" sz="2400" dirty="0"/>
              <a:t>아닌 다른 태그에 출력 </a:t>
            </a:r>
          </a:p>
          <a:p>
            <a:pPr marL="0" indent="0">
              <a:buNone/>
            </a:pPr>
            <a:r>
              <a:rPr lang="ko-KR" altLang="en-US" sz="2400" dirty="0"/>
              <a:t>	  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('sp1').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 a;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('sp2').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 b;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('sp3').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 res;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  &lt;/script&gt;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2(2/2)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55938" y="6515625"/>
            <a:ext cx="5435246" cy="1801020"/>
          </a:xfrm>
          <a:prstGeom prst="rect">
            <a:avLst/>
          </a:prstGeom>
          <a:noFill/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164559" y="6515625"/>
            <a:ext cx="2866214" cy="1801020"/>
          </a:xfrm>
          <a:prstGeom prst="rect">
            <a:avLst/>
          </a:prstGeom>
          <a:noFill/>
        </p:spPr>
      </p:pic>
      <p:sp>
        <p:nvSpPr>
          <p:cNvPr id="4" name="내용 개체 틀 2"/>
          <p:cNvSpPr txBox="1"/>
          <p:nvPr/>
        </p:nvSpPr>
        <p:spPr>
          <a:xfrm>
            <a:off x="409779" y="1719619"/>
            <a:ext cx="11059709" cy="4549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greeting(name, position)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alert(name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position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님을 환영합니다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"greeting('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', '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부장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눌러보세요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!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275463" y="7550796"/>
            <a:ext cx="4353636" cy="337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smtClean="0"/>
              <a:t>인수와 매개변수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841807"/>
            <a:ext cx="11262614" cy="6769931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000" dirty="0" smtClean="0"/>
              <a:t>자바스크립트 </a:t>
            </a:r>
            <a:r>
              <a:rPr lang="en-US" altLang="ko-KR" sz="3000" dirty="0" smtClean="0"/>
              <a:t>Date() </a:t>
            </a:r>
            <a:r>
              <a:rPr lang="ko-KR" altLang="en-US" sz="3000" dirty="0" smtClean="0"/>
              <a:t>객체 </a:t>
            </a:r>
            <a:endParaRPr lang="ko-KR" altLang="en-US" sz="24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40963" y="2479164"/>
            <a:ext cx="10670077" cy="433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now =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(now);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681183" y="4741566"/>
            <a:ext cx="6174254" cy="146530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예제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무명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1714361"/>
            <a:ext cx="11264119" cy="6451961"/>
          </a:xfrm>
        </p:spPr>
        <p:txBody>
          <a:bodyPr/>
          <a:lstStyle/>
          <a:p>
            <a:pPr lvl="0"/>
            <a:r>
              <a:rPr lang="ko-KR" altLang="en-US" dirty="0"/>
              <a:t>함수를 만들어서 한번만 사용할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</a:t>
            </a:r>
          </a:p>
          <a:p>
            <a:pPr lvl="0"/>
            <a:r>
              <a:rPr lang="ko-KR" altLang="en-US" dirty="0" smtClean="0"/>
              <a:t>이름을 </a:t>
            </a:r>
            <a:r>
              <a:rPr lang="ko-KR" altLang="en-US" dirty="0"/>
              <a:t>주지 않고 한번만 사용하는 </a:t>
            </a:r>
            <a:r>
              <a:rPr lang="ko-KR" altLang="en-US" dirty="0" smtClean="0"/>
              <a:t>경우를 </a:t>
            </a:r>
            <a:r>
              <a:rPr lang="ko-KR" altLang="en-US" dirty="0" err="1" smtClean="0"/>
              <a:t>무명함수</a:t>
            </a:r>
            <a:r>
              <a:rPr lang="en-US" altLang="ko-KR" dirty="0"/>
              <a:t>(anonymous function)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961798" y="3608686"/>
            <a:ext cx="4866330" cy="2751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8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 err="1"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59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598" b="1" dirty="0" smtClean="0"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6729413" y="3608686"/>
            <a:ext cx="4467605" cy="2751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598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무명함수의</a:t>
            </a:r>
            <a:r>
              <a:rPr lang="ko-KR" altLang="en-US" sz="259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실행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598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})(</a:t>
            </a:r>
            <a:r>
              <a:rPr lang="en-US" altLang="ko-KR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878294" y="4723961"/>
            <a:ext cx="800954" cy="5206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함수의 </a:t>
            </a:r>
            <a:r>
              <a:rPr lang="ko-KR" altLang="en-US" dirty="0" smtClean="0"/>
              <a:t>반환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1" y="1787089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/>
              <a:t>return </a:t>
            </a:r>
            <a:r>
              <a:rPr lang="ko-KR" altLang="en-US" sz="3000" dirty="0"/>
              <a:t>문장을 사용하여 외부로 값을 반환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r>
              <a:rPr lang="ko-KR" altLang="en-US" sz="3000" dirty="0"/>
              <a:t>반환된 값을 어디에 저장하기 않고 바로 수식에 사용해도 된다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 err="1"/>
              <a:t>window.onload</a:t>
            </a:r>
            <a:r>
              <a:rPr lang="en-US" altLang="ko-KR" sz="3000" dirty="0"/>
              <a:t> = function(){</a:t>
            </a:r>
          </a:p>
          <a:p>
            <a:pPr lvl="0"/>
            <a:endParaRPr lang="en-US" altLang="ko-KR" sz="3000" dirty="0"/>
          </a:p>
          <a:p>
            <a:pPr marL="0" lvl="0" indent="0">
              <a:buNone/>
            </a:pPr>
            <a:r>
              <a:rPr lang="en-US" altLang="ko-KR" sz="3000" dirty="0" smtClean="0"/>
              <a:t>    }</a:t>
            </a:r>
            <a:endParaRPr lang="en-US" altLang="ko-KR" sz="3000" dirty="0"/>
          </a:p>
          <a:p>
            <a:pPr lvl="0"/>
            <a:endParaRPr lang="en-US" altLang="ko-KR" sz="30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7425" y="2355376"/>
            <a:ext cx="10461726" cy="26576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2"/>
          <p:cNvSpPr txBox="1"/>
          <p:nvPr/>
        </p:nvSpPr>
        <p:spPr>
          <a:xfrm>
            <a:off x="1146875" y="6186056"/>
            <a:ext cx="8679050" cy="57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"para1"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).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innerHTML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sub();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함수의 </a:t>
            </a:r>
            <a:r>
              <a:rPr lang="ko-KR" altLang="en-US" dirty="0" smtClean="0"/>
              <a:t>반환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63620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단순히 함수를 종료하고 싶은 경우에도 사용할 수 있다</a:t>
            </a:r>
            <a:r>
              <a:rPr lang="en-US" altLang="ko-KR" dirty="0"/>
              <a:t>.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2591126"/>
            <a:ext cx="10670077" cy="264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divide(a, b)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(b == 0)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 / b;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339527" y="3099664"/>
            <a:ext cx="3735092" cy="1317355"/>
          </a:xfrm>
          <a:prstGeom prst="wedgeRoundRectCallout">
            <a:avLst>
              <a:gd name="adj1" fmla="val -89442"/>
              <a:gd name="adj2" fmla="val -28784"/>
              <a:gd name="adj3" fmla="val 1666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만약 분모가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0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이면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나눗셈을 할 수 없으므로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함수를 종료한다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함수의 반환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915" y="1732624"/>
            <a:ext cx="10259878" cy="5985532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&lt;script&gt;</a:t>
            </a:r>
          </a:p>
          <a:p>
            <a:pPr marL="0" indent="0">
              <a:buNone/>
            </a:pPr>
            <a:r>
              <a:rPr lang="en-US" altLang="ko-KR" sz="2400" dirty="0" smtClean="0"/>
              <a:t>  function </a:t>
            </a:r>
            <a:r>
              <a:rPr lang="en-US" altLang="ko-KR" sz="2400" dirty="0"/>
              <a:t>sub(</a:t>
            </a:r>
            <a:r>
              <a:rPr lang="en-US" altLang="ko-KR" sz="2400" dirty="0" err="1"/>
              <a:t>a,b</a:t>
            </a:r>
            <a:r>
              <a:rPr lang="en-US" altLang="ko-KR" sz="2400" dirty="0"/>
              <a:t>){</a:t>
            </a:r>
          </a:p>
          <a:p>
            <a:pPr marL="0" indent="0">
              <a:buNone/>
            </a:pPr>
            <a:r>
              <a:rPr lang="en-US" altLang="ko-KR" sz="2400" dirty="0"/>
              <a:t>     return </a:t>
            </a:r>
            <a:r>
              <a:rPr lang="en-US" altLang="ko-KR" sz="2400" dirty="0" err="1"/>
              <a:t>a+b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}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window.onload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function(){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  //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res =  sub(4,5);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  //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("aa").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 res;</a:t>
            </a:r>
          </a:p>
          <a:p>
            <a:pPr marL="0" indent="0">
              <a:buNone/>
            </a:pPr>
            <a:r>
              <a:rPr lang="en-US" altLang="ko-KR" sz="2400" dirty="0" smtClean="0"/>
              <a:t>    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/>
              <a:t>("aa").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=sub(4,5);</a:t>
            </a:r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&lt;/script&gt;</a:t>
            </a:r>
          </a:p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&lt;p id="aa"&gt;&lt;/p&gt;</a:t>
            </a:r>
          </a:p>
          <a:p>
            <a:pPr marL="0" indent="0">
              <a:buNone/>
            </a:pPr>
            <a:r>
              <a:rPr lang="en-US" altLang="ko-KR" sz="2400" dirty="0"/>
              <a:t>&lt;/body&gt;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5911" y="1732624"/>
            <a:ext cx="9852427" cy="6310996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&lt;style&gt;</a:t>
            </a:r>
          </a:p>
          <a:p>
            <a:pPr marL="0" indent="0">
              <a:buNone/>
            </a:pPr>
            <a:r>
              <a:rPr lang="en-US" altLang="ko-KR" sz="2400" dirty="0"/>
              <a:t>    div{</a:t>
            </a:r>
          </a:p>
          <a:p>
            <a:pPr marL="0" indent="0">
              <a:buNone/>
            </a:pPr>
            <a:r>
              <a:rPr lang="en-US" altLang="ko-KR" sz="2400" dirty="0"/>
              <a:t>	  background : yellow;</a:t>
            </a:r>
          </a:p>
          <a:p>
            <a:pPr marL="0" indent="0">
              <a:buNone/>
            </a:pPr>
            <a:r>
              <a:rPr lang="en-US" altLang="ko-KR" sz="2400" dirty="0"/>
              <a:t>	  border : 1px solid red;</a:t>
            </a:r>
          </a:p>
          <a:p>
            <a:pPr marL="0" indent="0">
              <a:buNone/>
            </a:pPr>
            <a:r>
              <a:rPr lang="en-US" altLang="ko-KR" sz="2400" dirty="0"/>
              <a:t>	  width : 300;</a:t>
            </a:r>
          </a:p>
          <a:p>
            <a:pPr marL="0" indent="0">
              <a:buNone/>
            </a:pPr>
            <a:r>
              <a:rPr lang="en-US" altLang="ko-KR" sz="2400" dirty="0"/>
              <a:t>	  height : 500;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  &lt;/style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&lt;body&gt;</a:t>
            </a:r>
          </a:p>
          <a:p>
            <a:pPr marL="0" indent="0">
              <a:buNone/>
            </a:pPr>
            <a:r>
              <a:rPr lang="en-US" altLang="ko-KR" sz="2400" dirty="0"/>
              <a:t>     &lt;input type="button"  value="</a:t>
            </a:r>
            <a:r>
              <a:rPr lang="ko-KR" altLang="en-US" sz="2400" dirty="0" smtClean="0"/>
              <a:t>시작</a:t>
            </a:r>
            <a:r>
              <a:rPr lang="en-US" altLang="ko-KR" sz="2400" dirty="0" smtClean="0"/>
              <a:t>" </a:t>
            </a:r>
            <a:r>
              <a:rPr lang="en-US" altLang="ko-KR" sz="2400" dirty="0" err="1" smtClean="0"/>
              <a:t>onclick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randProc</a:t>
            </a:r>
            <a:r>
              <a:rPr lang="en-US" altLang="ko-KR" sz="2400" dirty="0"/>
              <a:t>()"&gt;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	 &lt;h1&gt;</a:t>
            </a:r>
            <a:r>
              <a:rPr lang="ko-KR" altLang="en-US" sz="2400" dirty="0" err="1" smtClean="0"/>
              <a:t>출력위치</a:t>
            </a:r>
            <a:r>
              <a:rPr lang="en-US" altLang="ko-KR" sz="2400" dirty="0" smtClean="0"/>
              <a:t>&lt;/</a:t>
            </a:r>
            <a:r>
              <a:rPr lang="en-US" altLang="ko-KR" sz="2400" dirty="0"/>
              <a:t>h1&gt;</a:t>
            </a:r>
          </a:p>
          <a:p>
            <a:pPr marL="0" indent="0">
              <a:buNone/>
            </a:pPr>
            <a:r>
              <a:rPr lang="en-US" altLang="ko-KR" sz="2400" dirty="0"/>
              <a:t>	 &lt;div id="res"&gt;&lt;/div&gt;</a:t>
            </a:r>
          </a:p>
          <a:p>
            <a:pPr marL="0" indent="0">
              <a:buNone/>
            </a:pPr>
            <a:r>
              <a:rPr lang="en-US" altLang="ko-KR" sz="2400" dirty="0"/>
              <a:t>  &lt;/body&gt;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82" y="2104584"/>
            <a:ext cx="2323746" cy="355889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971245" y="4664990"/>
            <a:ext cx="4498937" cy="9984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시작 버튼을 누르면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6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자리 숫자가 랜덤으로 생성되고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출력</a:t>
            </a:r>
            <a:r>
              <a:rPr kumimoji="0" lang="ko-KR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 위치에 계속 추가로 출력된다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함수 안에서 선언된 변수</a:t>
            </a:r>
          </a:p>
          <a:p>
            <a:pPr lvl="0"/>
            <a:r>
              <a:rPr lang="ko-KR" altLang="en-US" dirty="0"/>
              <a:t>함수 안에서만 사용 가능</a:t>
            </a:r>
          </a:p>
          <a:p>
            <a:pPr lvl="0"/>
            <a:r>
              <a:rPr lang="ko-KR" altLang="en-US" dirty="0"/>
              <a:t>다른 함수에서도 똑같은 이름으로 선언이 가능함</a:t>
            </a:r>
          </a:p>
          <a:p>
            <a:pPr lvl="0"/>
            <a:r>
              <a:rPr lang="ko-KR" altLang="en-US" dirty="0"/>
              <a:t>지역변수는 함수가 종료되면 자동적으로 소멸된다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338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8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ko-KR" altLang="en-US" sz="2338" b="1" dirty="0">
                <a:latin typeface="Arial"/>
                <a:ea typeface="+mn-ea"/>
                <a:cs typeface="+mj-cs"/>
              </a:rPr>
              <a:t>다른 함수 에서는 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sum</a:t>
            </a:r>
            <a:r>
              <a:rPr lang="ko-KR" altLang="en-US" sz="2338" b="1" dirty="0">
                <a:latin typeface="Arial"/>
                <a:ea typeface="+mn-ea"/>
                <a:cs typeface="+mj-cs"/>
              </a:rPr>
              <a:t>을 사용할 수 없다 </a:t>
            </a:r>
            <a:endParaRPr lang="en-US" altLang="ko-KR" sz="2338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전역변수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함수 외부에서 선언된 변수</a:t>
            </a:r>
          </a:p>
          <a:p>
            <a:pPr lvl="0"/>
            <a:r>
              <a:rPr lang="ko-KR" altLang="en-US" sz="3000" dirty="0"/>
              <a:t>웹 페이지 상의 모든 스크립트와 모든 함수는 </a:t>
            </a:r>
            <a:r>
              <a:rPr lang="ko-KR" altLang="en-US" sz="3000" dirty="0" err="1"/>
              <a:t>전역변수를</a:t>
            </a:r>
            <a:r>
              <a:rPr lang="ko-KR" altLang="en-US" sz="3000" dirty="0"/>
              <a:t> 사용할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전역변수는 사용자가 </a:t>
            </a:r>
            <a:r>
              <a:rPr lang="ko-KR" altLang="en-US" sz="3000" dirty="0" smtClean="0"/>
              <a:t>웹 페이지를 </a:t>
            </a:r>
            <a:r>
              <a:rPr lang="ko-KR" altLang="en-US" sz="3000" dirty="0"/>
              <a:t>닫으면 소멸된다</a:t>
            </a:r>
            <a:r>
              <a:rPr lang="en-US" altLang="ko-KR" sz="3000" dirty="0"/>
              <a:t>.</a:t>
            </a:r>
          </a:p>
          <a:p>
            <a:pPr lvl="0"/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231037"/>
            <a:ext cx="10670077" cy="3740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전역변수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59859"/>
            <a:ext cx="11262614" cy="6624727"/>
          </a:xfrm>
        </p:spPr>
        <p:txBody>
          <a:bodyPr/>
          <a:lstStyle/>
          <a:p>
            <a:pPr lvl="0"/>
            <a:r>
              <a:rPr lang="ko-KR" altLang="en-US" sz="2400" dirty="0"/>
              <a:t>선언되지 않은 변수에 값을 대입하면 그 변수는 </a:t>
            </a:r>
            <a:r>
              <a:rPr lang="ko-KR" altLang="en-US" sz="2400" dirty="0" smtClean="0"/>
              <a:t>자동적으로 </a:t>
            </a:r>
            <a:r>
              <a:rPr lang="ko-KR" altLang="en-US" sz="2400" dirty="0" err="1" smtClean="0"/>
              <a:t>전역변수가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된다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ko-KR" altLang="en-US" sz="2400" dirty="0" smtClean="0"/>
              <a:t>예를 </a:t>
            </a:r>
            <a:r>
              <a:rPr lang="ko-KR" altLang="en-US" sz="2400" dirty="0"/>
              <a:t>들면 다음과 같은 문장은 함수 안에서 실행되더라도 변수 </a:t>
            </a:r>
            <a:r>
              <a:rPr lang="en-US" altLang="ko-KR" sz="2400" dirty="0" err="1"/>
              <a:t>userName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전역변수로</a:t>
            </a:r>
            <a:r>
              <a:rPr lang="ko-KR" altLang="en-US" sz="2400" dirty="0"/>
              <a:t> 선언하는 것이나 마찬가지이다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24247" y="2913681"/>
            <a:ext cx="10670077" cy="5569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add(a,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b)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userName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쵸파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sum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a + b;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userName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function sub(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a,b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userName</a:t>
            </a:r>
            <a:r>
              <a:rPr lang="en-US" altLang="ko-KR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＂</a:t>
            </a:r>
            <a:r>
              <a:rPr lang="ko-KR" altLang="en-US" sz="2200" b="1" dirty="0" err="1" smtClean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나초</a:t>
            </a:r>
            <a:r>
              <a:rPr lang="en-US" altLang="ko-KR" sz="2200" b="1" dirty="0" smtClean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206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2060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sum </a:t>
            </a:r>
            <a:r>
              <a:rPr lang="en-US" altLang="ko-KR" sz="2200" b="1" dirty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= a- b;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userName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err="1">
                <a:latin typeface="Arial"/>
                <a:ea typeface="+mn-ea"/>
                <a:cs typeface="+mj-cs"/>
              </a:rPr>
              <a:t>window.onload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function()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add(4,5);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("add=" + sum);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sub(10, 4);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("sub=" + sum);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}</a:t>
            </a:r>
            <a:endParaRPr lang="en-US" altLang="ko-KR" sz="22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69931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000" dirty="0" smtClean="0"/>
              <a:t>메시지와 확인 버튼이 있는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경고 상자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alert()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18866" y="2476314"/>
            <a:ext cx="9839473" cy="134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이것이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alert()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입니다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080117" y="4281826"/>
            <a:ext cx="3316970" cy="246732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937303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confirm()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59417" y="2471482"/>
            <a:ext cx="9898922" cy="1302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user = confirm(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"confirm()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은 사용자의 답변을 전달합니다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419728" y="4344344"/>
            <a:ext cx="4578300" cy="228470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69931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000" dirty="0" smtClean="0"/>
              <a:t>메시지와 확인 및 취소 버튼이 있는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대화 상자</a:t>
            </a:r>
            <a:endParaRPr lang="en-US" altLang="ko-KR" sz="24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6910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이벤트에 반응하는 동작을 구현할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/>
              <a:t>AJAX</a:t>
            </a:r>
            <a:r>
              <a:rPr lang="ko-KR" altLang="en-US" sz="3000" dirty="0"/>
              <a:t>를 통하여 전체 페이지를 다시 </a:t>
            </a:r>
            <a:r>
              <a:rPr lang="ko-KR" altLang="en-US" sz="3000" dirty="0" err="1"/>
              <a:t>로드하지</a:t>
            </a:r>
            <a:r>
              <a:rPr lang="ko-KR" altLang="en-US" sz="3000" dirty="0"/>
              <a:t> 않고서도 서버로부터 새로운 페이지 콘텐츠를 받거나 데이터를 제출할 때</a:t>
            </a:r>
            <a:r>
              <a:rPr lang="en-US" altLang="ko-KR" sz="3000" dirty="0"/>
              <a:t>, </a:t>
            </a:r>
            <a:r>
              <a:rPr lang="ko-KR" altLang="en-US" sz="3000" dirty="0"/>
              <a:t>사용한다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/>
              <a:t>HTML </a:t>
            </a:r>
            <a:r>
              <a:rPr lang="ko-KR" altLang="en-US" sz="3000" dirty="0"/>
              <a:t>요소들의 크기나 색상을 동적으로 변경할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게임이나 애니메이션과 같은 상호 </a:t>
            </a:r>
            <a:r>
              <a:rPr lang="ko-KR" altLang="en-US" sz="3000" dirty="0" err="1"/>
              <a:t>대화적인</a:t>
            </a:r>
            <a:r>
              <a:rPr lang="ko-KR" altLang="en-US" sz="3000" dirty="0"/>
              <a:t> 콘텐츠를 구현할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사용자가 입력한 값들을 검증하는 작업도 자바스크립트를 이용한다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용도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825611"/>
            <a:ext cx="11262614" cy="6769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문자열을 입력할 때 </a:t>
            </a:r>
            <a:r>
              <a:rPr lang="ko-KR" altLang="en-US" sz="3000" dirty="0" smtClean="0"/>
              <a:t>사용하는 대화 상자</a:t>
            </a:r>
            <a:endParaRPr lang="en-US" altLang="ko-KR" sz="3000" dirty="0" smtClean="0"/>
          </a:p>
          <a:p>
            <a:pPr lvl="0">
              <a:lnSpc>
                <a:spcPct val="90000"/>
              </a:lnSpc>
            </a:pPr>
            <a:r>
              <a:rPr lang="ko-KR" altLang="en-US" sz="3000" dirty="0" smtClean="0"/>
              <a:t>숫자를 입력 받아야 하는 경우 문자열로 입력 받은 후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변환해야 한다</a:t>
            </a:r>
            <a:endParaRPr lang="en-US" altLang="ko-KR" sz="3000" dirty="0" smtClean="0"/>
          </a:p>
        </p:txBody>
      </p:sp>
      <p:sp>
        <p:nvSpPr>
          <p:cNvPr id="4" name="내용 개체 틀 2"/>
          <p:cNvSpPr txBox="1"/>
          <p:nvPr/>
        </p:nvSpPr>
        <p:spPr>
          <a:xfrm>
            <a:off x="790414" y="3508923"/>
            <a:ext cx="10120393" cy="131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age = prompt(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나이를 입력하세요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만나이로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입력합니다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023101" y="5210576"/>
            <a:ext cx="7810378" cy="177365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prompt()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00864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자바스크립트는 본래 클라이언트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위한 프로그래밍 언어였지만 그 용도는 점점 더 확장되고 있다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Node.js : </a:t>
            </a:r>
            <a:r>
              <a:rPr lang="ko-KR" altLang="en-US" dirty="0" smtClean="0"/>
              <a:t>웹 서버와 </a:t>
            </a:r>
            <a:r>
              <a:rPr lang="ko-KR" altLang="en-US" dirty="0"/>
              <a:t>같은 애플리케이션을 작성하기 위해 설계된 서버</a:t>
            </a:r>
            <a:r>
              <a:rPr lang="en-US" altLang="ko-KR" dirty="0"/>
              <a:t>-</a:t>
            </a:r>
            <a:r>
              <a:rPr lang="ko-KR" altLang="en-US" dirty="0"/>
              <a:t>사이드</a:t>
            </a:r>
            <a:r>
              <a:rPr lang="en-US" altLang="ko-KR" dirty="0"/>
              <a:t>(Server-Side)</a:t>
            </a:r>
            <a:r>
              <a:rPr lang="ko-KR" altLang="en-US" dirty="0"/>
              <a:t> 소프트웨어 시스템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jQuery : </a:t>
            </a:r>
            <a:r>
              <a:rPr lang="ko-KR" altLang="en-US" dirty="0"/>
              <a:t>자바스크립트 라이브러리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JSON : </a:t>
            </a:r>
            <a:r>
              <a:rPr lang="ko-KR" altLang="en-US" dirty="0"/>
              <a:t>자바스크립트의 객체 표기법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 Object Notation)</a:t>
            </a:r>
            <a:r>
              <a:rPr lang="ko-KR" altLang="en-US" dirty="0"/>
              <a:t>은 개발 언어 독립적인 데이터 형식으로서 데이터 전송용 </a:t>
            </a:r>
            <a:r>
              <a:rPr lang="en-US" altLang="ko-KR" dirty="0"/>
              <a:t>XML</a:t>
            </a:r>
            <a:r>
              <a:rPr lang="ko-KR" altLang="en-US" dirty="0"/>
              <a:t>을 대체하고 있다</a:t>
            </a:r>
            <a:r>
              <a:rPr lang="en-US" altLang="ko-KR" dirty="0"/>
              <a:t>. </a:t>
            </a:r>
            <a:r>
              <a:rPr lang="ko-KR" altLang="en-US" dirty="0"/>
              <a:t>심지어 문서 데이터베이스의 표준 저장 형식으로도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9195649" y="3325049"/>
            <a:ext cx="2620026" cy="1310013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7056655" y="4036693"/>
            <a:ext cx="2739265" cy="1369633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7468832" y="7039985"/>
            <a:ext cx="1914913" cy="1118673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미래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18866" y="1842448"/>
            <a:ext cx="10085696" cy="6342138"/>
          </a:xfrm>
        </p:spPr>
        <p:txBody>
          <a:bodyPr/>
          <a:lstStyle/>
          <a:p>
            <a:pPr lvl="0"/>
            <a:r>
              <a:rPr lang="ko-KR" altLang="en-US" sz="3000" dirty="0"/>
              <a:t>내부 </a:t>
            </a:r>
            <a:r>
              <a:rPr lang="en-US" altLang="ko-KR" sz="3000" dirty="0" err="1" smtClean="0"/>
              <a:t>javascript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- &lt;head&gt;,&lt;body&gt; </a:t>
            </a:r>
            <a:r>
              <a:rPr lang="ko-KR" altLang="en-US" sz="3000" dirty="0" smtClean="0"/>
              <a:t>양쪽 배치 가능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41074" y="258957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First </a:t>
            </a:r>
            <a:r>
              <a:rPr lang="en-US" altLang="ko-KR" sz="2200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" name="내용 개체 틀 2"/>
          <p:cNvSpPr txBox="1"/>
          <p:nvPr/>
        </p:nvSpPr>
        <p:spPr>
          <a:xfrm>
            <a:off x="6027223" y="258957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First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3862316" y="6871305"/>
            <a:ext cx="5460148" cy="1305532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위치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4058</Words>
  <Application>Microsoft Office PowerPoint</Application>
  <PresentationFormat>사용자 지정</PresentationFormat>
  <Paragraphs>977</Paragraphs>
  <Slides>70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8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HTML 요소에 접근하기</vt:lpstr>
      <vt:lpstr>PowerPoint 프레젠테이션</vt:lpstr>
      <vt:lpstr>PowerPoint 프레젠테이션</vt:lpstr>
      <vt:lpstr>HTML 요소 내용 바꾸기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인수와 매개변수</vt:lpstr>
      <vt:lpstr>무명 함수</vt:lpstr>
      <vt:lpstr>함수의 반환 값</vt:lpstr>
      <vt:lpstr>함수의 반환 값</vt:lpstr>
      <vt:lpstr>함수의 반환 값</vt:lpstr>
      <vt:lpstr>예제</vt:lpstr>
      <vt:lpstr>지역변수</vt:lpstr>
      <vt:lpstr>전역변수(1/2)</vt:lpstr>
      <vt:lpstr>전역변수(2/2)</vt:lpstr>
      <vt:lpstr>alert() 함수</vt:lpstr>
      <vt:lpstr>confirm() 함수 </vt:lpstr>
      <vt:lpstr>prompt() 함수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standby-13</cp:lastModifiedBy>
  <cp:revision>1369</cp:revision>
  <dcterms:created xsi:type="dcterms:W3CDTF">2007-06-29T06:43:39Z</dcterms:created>
  <dcterms:modified xsi:type="dcterms:W3CDTF">2021-05-17T23:57:43Z</dcterms:modified>
  <cp:category/>
  <cp:contentStatus/>
</cp:coreProperties>
</file>