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498" r:id="rId2"/>
    <p:sldId id="499" r:id="rId3"/>
    <p:sldId id="500" r:id="rId4"/>
    <p:sldId id="501" r:id="rId5"/>
    <p:sldId id="502" r:id="rId6"/>
    <p:sldId id="504" r:id="rId7"/>
    <p:sldId id="503" r:id="rId8"/>
    <p:sldId id="506" r:id="rId9"/>
    <p:sldId id="524" r:id="rId10"/>
    <p:sldId id="525" r:id="rId11"/>
    <p:sldId id="526" r:id="rId12"/>
    <p:sldId id="527" r:id="rId13"/>
    <p:sldId id="507" r:id="rId14"/>
    <p:sldId id="528" r:id="rId15"/>
    <p:sldId id="530" r:id="rId16"/>
    <p:sldId id="531" r:id="rId17"/>
    <p:sldId id="532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7" r:id="rId26"/>
    <p:sldId id="515" r:id="rId27"/>
    <p:sldId id="516" r:id="rId28"/>
    <p:sldId id="518" r:id="rId29"/>
    <p:sldId id="519" r:id="rId30"/>
    <p:sldId id="520" r:id="rId31"/>
    <p:sldId id="554" r:id="rId32"/>
    <p:sldId id="521" r:id="rId33"/>
    <p:sldId id="522" r:id="rId34"/>
    <p:sldId id="523" r:id="rId35"/>
    <p:sldId id="533" r:id="rId36"/>
    <p:sldId id="534" r:id="rId37"/>
    <p:sldId id="536" r:id="rId38"/>
    <p:sldId id="535" r:id="rId39"/>
    <p:sldId id="537" r:id="rId40"/>
    <p:sldId id="538" r:id="rId41"/>
    <p:sldId id="539" r:id="rId42"/>
    <p:sldId id="541" r:id="rId43"/>
    <p:sldId id="540" r:id="rId44"/>
    <p:sldId id="543" r:id="rId45"/>
    <p:sldId id="545" r:id="rId46"/>
    <p:sldId id="546" r:id="rId47"/>
    <p:sldId id="544" r:id="rId48"/>
    <p:sldId id="547" r:id="rId49"/>
    <p:sldId id="548" r:id="rId50"/>
    <p:sldId id="549" r:id="rId51"/>
    <p:sldId id="550" r:id="rId52"/>
    <p:sldId id="551" r:id="rId53"/>
    <p:sldId id="552" r:id="rId54"/>
    <p:sldId id="555" r:id="rId55"/>
    <p:sldId id="553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7"/>
            <p14:sldId id="515"/>
            <p14:sldId id="516"/>
            <p14:sldId id="518"/>
            <p14:sldId id="519"/>
            <p14:sldId id="520"/>
            <p14:sldId id="554"/>
            <p14:sldId id="521"/>
            <p14:sldId id="522"/>
            <p14:sldId id="523"/>
            <p14:sldId id="533"/>
            <p14:sldId id="534"/>
            <p14:sldId id="536"/>
            <p14:sldId id="535"/>
            <p14:sldId id="537"/>
            <p14:sldId id="538"/>
            <p14:sldId id="539"/>
            <p14:sldId id="541"/>
            <p14:sldId id="540"/>
            <p14:sldId id="543"/>
            <p14:sldId id="545"/>
            <p14:sldId id="546"/>
            <p14:sldId id="544"/>
            <p14:sldId id="547"/>
            <p14:sldId id="548"/>
            <p14:sldId id="549"/>
            <p14:sldId id="550"/>
            <p14:sldId id="551"/>
            <p14:sldId id="552"/>
            <p14:sldId id="555"/>
            <p14:sldId id="5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74" d="100"/>
          <a:sy n="74" d="100"/>
        </p:scale>
        <p:origin x="96" y="13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5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외부 스타일 시트는 스타일 시트를 외부에 파일로 저장하는 것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많은 페이지에 동일한 스타일을 적용하려고 할 때 좋은 방법</a:t>
            </a:r>
            <a:endParaRPr lang="en-US" altLang="ko-KR" sz="2400" dirty="0" smtClean="0"/>
          </a:p>
          <a:p>
            <a:pPr lvl="1"/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&lt;link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5" y="4655253"/>
            <a:ext cx="5171669" cy="32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(2/6)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58" y="3773510"/>
            <a:ext cx="5314275" cy="369332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문서와 외부 리소스 사이의 연관 관계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필수값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4816699" y="3541690"/>
            <a:ext cx="0" cy="231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865945"/>
            <a:ext cx="10670077" cy="90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200" dirty="0">
                <a:latin typeface="+mj-lt"/>
              </a:rPr>
              <a:t>h1 { color: red; }</a:t>
            </a:r>
          </a:p>
          <a:p>
            <a:r>
              <a:rPr lang="es-ES" altLang="ko-KR" sz="2200" dirty="0">
                <a:latin typeface="+mj-lt"/>
              </a:rPr>
              <a:t>p { color:#0026ff; }</a:t>
            </a:r>
            <a:endParaRPr lang="en-US" altLang="ko-KR" sz="22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0629" y="2989032"/>
            <a:ext cx="10670077" cy="45193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&lt;link type="text/</a:t>
            </a:r>
            <a:r>
              <a:rPr lang="en-US" altLang="ko-KR" sz="2200" dirty="0" err="1">
                <a:latin typeface="+mj-lt"/>
              </a:rPr>
              <a:t>css</a:t>
            </a:r>
            <a:r>
              <a:rPr lang="en-US" altLang="ko-KR" sz="2200" dirty="0">
                <a:latin typeface="+mj-lt"/>
              </a:rPr>
              <a:t>" </a:t>
            </a:r>
            <a:r>
              <a:rPr lang="en-US" altLang="ko-KR" sz="2200" dirty="0" err="1">
                <a:latin typeface="+mj-lt"/>
              </a:rPr>
              <a:t>rel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stylesheet</a:t>
            </a:r>
            <a:r>
              <a:rPr lang="en-US" altLang="ko-KR" sz="2200" dirty="0">
                <a:latin typeface="+mj-lt"/>
              </a:rPr>
              <a:t>" </a:t>
            </a:r>
            <a:r>
              <a:rPr lang="en-US" altLang="ko-KR" sz="2200" dirty="0" err="1">
                <a:latin typeface="+mj-lt"/>
              </a:rPr>
              <a:t>href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mystyle.css</a:t>
            </a:r>
            <a:r>
              <a:rPr lang="en-US" altLang="ko-KR" sz="2200" dirty="0">
                <a:latin typeface="+mj-lt"/>
              </a:rPr>
              <a:t>"&gt;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629" y="1496845"/>
            <a:ext cx="13773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5026070"/>
            <a:ext cx="4235962" cy="194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(3/6)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2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 </a:t>
            </a:r>
            <a:r>
              <a:rPr lang="en-US" altLang="ko-KR" sz="3000" dirty="0" smtClean="0"/>
              <a:t>: HTML </a:t>
            </a:r>
            <a:r>
              <a:rPr lang="ko-KR" altLang="en-US" sz="3000" dirty="0"/>
              <a:t>안에 </a:t>
            </a:r>
            <a:r>
              <a:rPr lang="en-US" altLang="ko-KR" sz="3000" dirty="0" err="1"/>
              <a:t>CSS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정의</a:t>
            </a:r>
            <a:endParaRPr lang="en-US" altLang="ko-KR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48" y="2509670"/>
            <a:ext cx="10728820" cy="58098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h1 { color: red; }</a:t>
            </a:r>
          </a:p>
          <a:p>
            <a:r>
              <a:rPr lang="en-US" altLang="ko-KR" sz="2200" dirty="0">
                <a:latin typeface="+mj-lt"/>
              </a:rPr>
              <a:t>        p { color: #0026ff;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74592" y="4031087"/>
            <a:ext cx="3317104" cy="15680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5711327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7414" y="1856385"/>
            <a:ext cx="10755960" cy="53121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kern="0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&lt;/html&gt;</a:t>
            </a:r>
            <a:endParaRPr lang="ko-KR" altLang="en-US" sz="2200" b="1" kern="0" dirty="0">
              <a:latin typeface="+mj-lt"/>
              <a:ea typeface="나눔고딕코딩" panose="020D0009000000000000" pitchFamily="49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77" y="6173385"/>
            <a:ext cx="5473128" cy="16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796025" y="3652352"/>
            <a:ext cx="5610110" cy="132349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(5/6)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67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인라인 스타일 시트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720824"/>
            <a:ext cx="10670077" cy="39655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 style="color: red"&gt;This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 style="color: #</a:t>
            </a:r>
            <a:r>
              <a:rPr lang="en-US" altLang="ko-KR" sz="2200" dirty="0" err="1">
                <a:latin typeface="+mj-lt"/>
              </a:rPr>
              <a:t>0026ff</a:t>
            </a:r>
            <a:r>
              <a:rPr lang="en-US" altLang="ko-KR" sz="2200" dirty="0">
                <a:latin typeface="+mj-lt"/>
              </a:rPr>
              <a:t>"&gt;This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88" y="3471466"/>
            <a:ext cx="4226409" cy="19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084595" y="5906071"/>
            <a:ext cx="7235157" cy="8324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(6/6)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95966" y="3635619"/>
            <a:ext cx="80778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인라인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헤드</a:t>
            </a:r>
            <a:r>
              <a:rPr lang="en-US" altLang="ko-KR" sz="2400" dirty="0" smtClean="0"/>
              <a:t>(&lt;head&gt;) </a:t>
            </a:r>
            <a:r>
              <a:rPr lang="ko-KR" altLang="en-US" sz="2400" dirty="0" smtClean="0"/>
              <a:t>섹션에 저장된 내부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/>
              <a:t>외부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웹 브라우저의 디폴트 값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   *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참고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: HTML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의 헤드 섹션에 외부</a:t>
            </a:r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CSS,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내부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둘다</a:t>
            </a:r>
            <a:endParaRPr lang="en-US" altLang="ko-KR" sz="2400" i="1" dirty="0" smtClean="0">
              <a:solidFill>
                <a:srgbClr val="FF0000"/>
              </a:solidFill>
            </a:endParaRPr>
          </a:p>
          <a:p>
            <a:r>
              <a:rPr lang="en-US" altLang="ko-KR" sz="2400" i="1" dirty="0">
                <a:solidFill>
                  <a:srgbClr val="FF0000"/>
                </a:solidFill>
              </a:rPr>
              <a:t>	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기재되어 있는 경우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뒤에 선언된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로 적용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618482" y="3054858"/>
            <a:ext cx="2039895" cy="798490"/>
          </a:xfrm>
          <a:prstGeom prst="wedgeEllipseCallout">
            <a:avLst>
              <a:gd name="adj1" fmla="val -54499"/>
              <a:gd name="adj2" fmla="val 485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우선 순위가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가장 높음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다중 스타일 시트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93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70077" cy="61098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000" dirty="0">
                <a:latin typeface="+mj-lt"/>
              </a:rPr>
              <a:t>h1, p {    </a:t>
            </a:r>
          </a:p>
          <a:p>
            <a:r>
              <a:rPr lang="es-ES" altLang="ko-KR" sz="2000" dirty="0">
                <a:latin typeface="+mj-lt"/>
              </a:rPr>
              <a:t>     font-family: serif;</a:t>
            </a:r>
          </a:p>
          <a:p>
            <a:r>
              <a:rPr lang="es-ES" altLang="ko-KR" sz="2000" dirty="0">
                <a:latin typeface="+mj-lt"/>
              </a:rPr>
              <a:t>     color:       black;</a:t>
            </a:r>
          </a:p>
          <a:p>
            <a:r>
              <a:rPr lang="es-ES" altLang="ko-KR" sz="2000" dirty="0" smtClean="0">
                <a:latin typeface="+mj-lt"/>
              </a:rPr>
              <a:t>}</a:t>
            </a:r>
          </a:p>
          <a:p>
            <a:r>
              <a:rPr lang="es-ES" altLang="ko-KR" sz="2000" dirty="0" smtClean="0">
                <a:latin typeface="+mj-lt"/>
              </a:rPr>
              <a:t>span </a:t>
            </a:r>
            <a:r>
              <a:rPr lang="es-ES" altLang="ko-KR" sz="2000" dirty="0">
                <a:latin typeface="+mj-lt"/>
              </a:rPr>
              <a:t>{ font-size :2.0em; </a:t>
            </a:r>
            <a:r>
              <a:rPr lang="es-ES" altLang="ko-KR" sz="2000" dirty="0" smtClean="0">
                <a:latin typeface="+mj-lt"/>
              </a:rPr>
              <a:t>    color </a:t>
            </a:r>
            <a:r>
              <a:rPr lang="es-ES" altLang="ko-KR" sz="2000" dirty="0">
                <a:latin typeface="+mj-lt"/>
              </a:rPr>
              <a:t>: red</a:t>
            </a:r>
            <a:r>
              <a:rPr lang="es-ES" altLang="ko-KR" sz="2000" dirty="0" smtClean="0">
                <a:latin typeface="+mj-lt"/>
              </a:rPr>
              <a:t>; }</a:t>
            </a:r>
            <a:endParaRPr lang="es-ES" altLang="ko-KR" sz="2000" dirty="0">
              <a:latin typeface="+mj-lt"/>
            </a:endParaRPr>
          </a:p>
          <a:p>
            <a:r>
              <a:rPr lang="es-ES" altLang="ko-KR" sz="2000" dirty="0" smtClean="0">
                <a:latin typeface="+mj-lt"/>
              </a:rPr>
              <a:t>} </a:t>
            </a:r>
          </a:p>
          <a:p>
            <a:r>
              <a:rPr lang="es-ES" altLang="ko-KR" sz="2000" dirty="0" smtClean="0">
                <a:latin typeface="+mj-lt"/>
              </a:rPr>
              <a:t>em { font-size :1.5em</a:t>
            </a:r>
            <a:r>
              <a:rPr lang="es-ES" altLang="ko-KR" sz="2000" dirty="0">
                <a:latin typeface="+mj-lt"/>
              </a:rPr>
              <a:t>;     color : </a:t>
            </a:r>
            <a:r>
              <a:rPr lang="es-ES" altLang="ko-KR" sz="2000" dirty="0" smtClean="0">
                <a:latin typeface="+mj-lt"/>
              </a:rPr>
              <a:t>blue; </a:t>
            </a:r>
            <a:r>
              <a:rPr lang="es-ES" altLang="ko-KR" sz="2000" dirty="0">
                <a:latin typeface="+mj-lt"/>
              </a:rPr>
              <a:t>}</a:t>
            </a:r>
          </a:p>
          <a:p>
            <a:r>
              <a:rPr lang="es-ES" altLang="ko-KR" sz="2000" dirty="0">
                <a:latin typeface="+mj-lt"/>
              </a:rPr>
              <a:t>h1 {    </a:t>
            </a:r>
          </a:p>
          <a:p>
            <a:r>
              <a:rPr lang="es-ES" altLang="ko-KR" sz="2000" dirty="0">
                <a:latin typeface="+mj-lt"/>
              </a:rPr>
              <a:t>     border-bottom: 1px solid gray;</a:t>
            </a:r>
          </a:p>
          <a:p>
            <a:r>
              <a:rPr lang="es-ES" altLang="ko-KR" sz="2000" dirty="0">
                <a:latin typeface="+mj-lt"/>
              </a:rPr>
              <a:t>     color:       red;</a:t>
            </a:r>
          </a:p>
          <a:p>
            <a:r>
              <a:rPr lang="es-ES" altLang="ko-KR" sz="2000" dirty="0">
                <a:latin typeface="+mj-lt"/>
              </a:rPr>
              <a:t>}</a:t>
            </a:r>
          </a:p>
          <a:p>
            <a:r>
              <a:rPr lang="es-ES" altLang="ko-KR" sz="2000" dirty="0">
                <a:latin typeface="+mj-lt"/>
              </a:rPr>
              <a:t>body </a:t>
            </a:r>
            <a:r>
              <a:rPr lang="es-ES" altLang="ko-KR" sz="2000" dirty="0" smtClean="0">
                <a:latin typeface="+mj-lt"/>
              </a:rPr>
              <a:t>{</a:t>
            </a:r>
          </a:p>
          <a:p>
            <a:r>
              <a:rPr lang="es-ES" altLang="ko-KR" sz="2000" dirty="0">
                <a:latin typeface="+mj-lt"/>
              </a:rPr>
              <a:t> </a:t>
            </a:r>
            <a:r>
              <a:rPr lang="es-ES" altLang="ko-KR" sz="2000" dirty="0" smtClean="0">
                <a:latin typeface="+mj-lt"/>
              </a:rPr>
              <a:t>    font-size : large;</a:t>
            </a:r>
            <a:endParaRPr lang="es-ES" altLang="ko-KR" sz="2000" dirty="0">
              <a:latin typeface="+mj-lt"/>
            </a:endParaRPr>
          </a:p>
          <a:p>
            <a:r>
              <a:rPr lang="es-ES" altLang="ko-KR" sz="2000" dirty="0">
                <a:latin typeface="+mj-lt"/>
              </a:rPr>
              <a:t>     background-color: yellow;</a:t>
            </a:r>
          </a:p>
          <a:p>
            <a:r>
              <a:rPr lang="es-ES" altLang="ko-KR" sz="2000" dirty="0" smtClean="0">
                <a:latin typeface="+mj-lt"/>
              </a:rPr>
              <a:t>} 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0629" y="1298633"/>
            <a:ext cx="1223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5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57438" cy="658780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>
                <a:latin typeface="+mj-lt"/>
              </a:rPr>
              <a:t>&lt;!DOCTYPE html&gt;</a:t>
            </a:r>
          </a:p>
          <a:p>
            <a:r>
              <a:rPr lang="es-ES" altLang="ko-KR" sz="2339" dirty="0">
                <a:latin typeface="+mj-lt"/>
              </a:rPr>
              <a:t>&lt;html&gt;</a:t>
            </a:r>
          </a:p>
          <a:p>
            <a:r>
              <a:rPr lang="es-ES" altLang="ko-KR" sz="2339" dirty="0">
                <a:latin typeface="+mj-lt"/>
              </a:rPr>
              <a:t>&lt;head&gt;</a:t>
            </a:r>
          </a:p>
          <a:p>
            <a:r>
              <a:rPr lang="es-ES" altLang="ko-KR" sz="2339" dirty="0">
                <a:latin typeface="+mj-lt"/>
              </a:rPr>
              <a:t>    &lt;title&gt;Web Programming&lt;/title&gt;</a:t>
            </a:r>
          </a:p>
          <a:p>
            <a:r>
              <a:rPr lang="es-ES" altLang="ko-KR" sz="2339" dirty="0">
                <a:latin typeface="+mj-lt"/>
              </a:rPr>
              <a:t>    &lt;link type="text/css" rel="stylesheet" href="coffee.css"&gt;</a:t>
            </a:r>
          </a:p>
          <a:p>
            <a:r>
              <a:rPr lang="es-ES" altLang="ko-KR" sz="2339" dirty="0">
                <a:latin typeface="+mj-lt"/>
              </a:rPr>
              <a:t>&lt;/head&gt;</a:t>
            </a:r>
          </a:p>
          <a:p>
            <a:r>
              <a:rPr lang="es-ES" altLang="ko-KR" sz="2339" dirty="0">
                <a:latin typeface="+mj-lt"/>
              </a:rPr>
              <a:t>&lt;body&gt;</a:t>
            </a:r>
          </a:p>
          <a:p>
            <a:r>
              <a:rPr lang="es-ES" altLang="ko-KR" sz="2339" dirty="0">
                <a:latin typeface="+mj-lt"/>
              </a:rPr>
              <a:t>    &lt;h1&gt;Welcome to Web Coffee!&lt;/h1&gt;</a:t>
            </a:r>
          </a:p>
          <a:p>
            <a:r>
              <a:rPr lang="es-ES" altLang="ko-KR" sz="2339" dirty="0">
                <a:latin typeface="+mj-lt"/>
              </a:rPr>
              <a:t>    &lt;img src="coffee.gif" width="100" height="100"&gt;</a:t>
            </a:r>
          </a:p>
          <a:p>
            <a:r>
              <a:rPr lang="es-ES" altLang="ko-KR" sz="2339" dirty="0">
                <a:latin typeface="+mj-lt"/>
              </a:rPr>
              <a:t>    &lt;p&gt;</a:t>
            </a:r>
          </a:p>
          <a:p>
            <a:r>
              <a:rPr lang="es-ES" altLang="ko-KR" sz="2339" dirty="0">
                <a:latin typeface="+mj-lt"/>
              </a:rPr>
              <a:t>        </a:t>
            </a:r>
            <a:r>
              <a:rPr lang="ko-KR" altLang="en-US" sz="2339" dirty="0">
                <a:latin typeface="+mj-lt"/>
              </a:rPr>
              <a:t>하우스 </a:t>
            </a:r>
            <a:r>
              <a:rPr lang="ko-KR" altLang="en-US" sz="2339" dirty="0" err="1">
                <a:latin typeface="+mj-lt"/>
              </a:rPr>
              <a:t>로스팅</a:t>
            </a:r>
            <a:r>
              <a:rPr lang="ko-KR" altLang="en-US" sz="2339" dirty="0">
                <a:latin typeface="+mj-lt"/>
              </a:rPr>
              <a:t> 원두의 </a:t>
            </a:r>
            <a:r>
              <a:rPr lang="en-US" altLang="ko-KR" sz="2339" dirty="0" smtClean="0">
                <a:latin typeface="+mj-lt"/>
              </a:rPr>
              <a:t>&lt;span&gt;</a:t>
            </a:r>
            <a:r>
              <a:rPr lang="ko-KR" altLang="en-US" sz="2339" dirty="0" smtClean="0">
                <a:latin typeface="+mj-lt"/>
              </a:rPr>
              <a:t>신선한 커피</a:t>
            </a:r>
            <a:r>
              <a:rPr lang="en-US" altLang="ko-KR" sz="2339" dirty="0" smtClean="0">
                <a:latin typeface="+mj-lt"/>
              </a:rPr>
              <a:t>&lt;span&gt;</a:t>
            </a:r>
            <a:r>
              <a:rPr lang="ko-KR" altLang="en-US" sz="2339" dirty="0" smtClean="0">
                <a:latin typeface="+mj-lt"/>
              </a:rPr>
              <a:t>를 </a:t>
            </a:r>
            <a:r>
              <a:rPr lang="ko-KR" altLang="en-US" sz="2339" dirty="0">
                <a:latin typeface="+mj-lt"/>
              </a:rPr>
              <a:t>맛보세요</a:t>
            </a:r>
            <a:r>
              <a:rPr lang="en-US" altLang="ko-KR" sz="2339" dirty="0">
                <a:latin typeface="+mj-lt"/>
              </a:rPr>
              <a:t>! </a:t>
            </a:r>
          </a:p>
          <a:p>
            <a:r>
              <a:rPr lang="en-US" altLang="ko-KR" sz="2339" dirty="0">
                <a:latin typeface="+mj-lt"/>
              </a:rPr>
              <a:t>        &lt;</a:t>
            </a:r>
            <a:r>
              <a:rPr lang="es-ES" altLang="ko-KR" sz="2339" dirty="0">
                <a:latin typeface="+mj-lt"/>
              </a:rPr>
              <a:t>em&gt;</a:t>
            </a:r>
            <a:r>
              <a:rPr lang="ko-KR" altLang="en-US" sz="2339" dirty="0">
                <a:latin typeface="+mj-lt"/>
              </a:rPr>
              <a:t>공인 </a:t>
            </a:r>
            <a:r>
              <a:rPr lang="en-US" altLang="ko-KR" sz="2339" dirty="0">
                <a:latin typeface="+mj-lt"/>
              </a:rPr>
              <a:t>1</a:t>
            </a:r>
            <a:r>
              <a:rPr lang="ko-KR" altLang="en-US" sz="2339" dirty="0">
                <a:latin typeface="+mj-lt"/>
              </a:rPr>
              <a:t>급 </a:t>
            </a:r>
            <a:r>
              <a:rPr lang="es-ES" altLang="ko-KR" sz="2339" dirty="0">
                <a:latin typeface="+mj-lt"/>
              </a:rPr>
              <a:t>Barista&lt;/em&gt;</a:t>
            </a:r>
            <a:r>
              <a:rPr lang="ko-KR" altLang="en-US" sz="2339" dirty="0">
                <a:latin typeface="+mj-lt"/>
              </a:rPr>
              <a:t>가 </a:t>
            </a:r>
          </a:p>
          <a:p>
            <a:r>
              <a:rPr lang="ko-KR" altLang="en-US" sz="2339" dirty="0">
                <a:latin typeface="+mj-lt"/>
              </a:rPr>
              <a:t>        최고급 원두만을 직접 엄선하여 사용합니다</a:t>
            </a:r>
            <a:r>
              <a:rPr lang="en-US" altLang="ko-KR" sz="2339" dirty="0">
                <a:latin typeface="+mj-lt"/>
              </a:rPr>
              <a:t>.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s-ES" altLang="ko-KR" sz="2339" dirty="0">
                <a:latin typeface="+mj-lt"/>
              </a:rPr>
              <a:t>p&gt;</a:t>
            </a:r>
          </a:p>
          <a:p>
            <a:r>
              <a:rPr lang="es-ES" altLang="ko-KR" sz="2339" dirty="0">
                <a:latin typeface="+mj-lt"/>
              </a:rPr>
              <a:t>    &lt;h2&gt;</a:t>
            </a:r>
            <a:r>
              <a:rPr lang="ko-KR" altLang="en-US" sz="2339" dirty="0">
                <a:latin typeface="+mj-lt"/>
              </a:rPr>
              <a:t>메뉴</a:t>
            </a:r>
            <a:r>
              <a:rPr lang="en-US" altLang="ko-KR" sz="2339" dirty="0">
                <a:latin typeface="+mj-lt"/>
              </a:rPr>
              <a:t>&lt;/</a:t>
            </a:r>
            <a:r>
              <a:rPr lang="es-ES" altLang="ko-KR" sz="2339" dirty="0">
                <a:latin typeface="+mj-lt"/>
              </a:rPr>
              <a:t>h2&gt;</a:t>
            </a:r>
          </a:p>
          <a:p>
            <a:r>
              <a:rPr lang="es-ES" altLang="ko-KR" sz="2339" dirty="0">
                <a:latin typeface="+mj-lt"/>
              </a:rPr>
              <a:t>    &lt;p&gt;</a:t>
            </a:r>
          </a:p>
          <a:p>
            <a:r>
              <a:rPr lang="es-ES" altLang="ko-KR" sz="2339" dirty="0">
                <a:latin typeface="+mj-lt"/>
              </a:rPr>
              <a:t>        </a:t>
            </a:r>
            <a:r>
              <a:rPr lang="ko-KR" altLang="en-US" sz="2339" dirty="0" err="1">
                <a:latin typeface="+mj-lt"/>
              </a:rPr>
              <a:t>아메리카노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카페라떼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카푸치노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카페모카</a:t>
            </a:r>
            <a:r>
              <a:rPr lang="en-US" altLang="ko-KR" sz="2339" dirty="0">
                <a:latin typeface="+mj-lt"/>
              </a:rPr>
              <a:t>, ...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s-ES" altLang="ko-KR" sz="2339" dirty="0">
                <a:latin typeface="+mj-lt"/>
              </a:rPr>
              <a:t>p&gt;</a:t>
            </a:r>
          </a:p>
          <a:p>
            <a:r>
              <a:rPr lang="es-ES" altLang="ko-KR" sz="2339" dirty="0">
                <a:latin typeface="+mj-lt"/>
              </a:rPr>
              <a:t>&lt;/body&gt;</a:t>
            </a:r>
          </a:p>
          <a:p>
            <a:r>
              <a:rPr lang="es-ES" altLang="ko-KR" sz="2339" dirty="0">
                <a:latin typeface="+mj-lt"/>
              </a:rPr>
              <a:t>&lt;/html&gt;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1(2/2)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629" y="1298633"/>
            <a:ext cx="13131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coffee.html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border: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2px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solid red;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  <a:endParaRPr lang="ko-KR" altLang="en-US" sz="2200" b="1" kern="0" dirty="0">
              <a:latin typeface="+mj-lt"/>
              <a:ea typeface="나눔고딕코딩" panose="020D0009000000000000" pitchFamily="49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44" y="5086483"/>
            <a:ext cx="5259752" cy="19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33397" y="3554569"/>
            <a:ext cx="4627246" cy="24856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HTML </a:t>
            </a:r>
            <a:r>
              <a:rPr lang="ko-KR" altLang="en-US" sz="3000" dirty="0"/>
              <a:t>요소를 선택하는 </a:t>
            </a:r>
            <a:r>
              <a:rPr lang="ko-KR" altLang="en-US" sz="3000" dirty="0" smtClean="0"/>
              <a:t>부분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jQuery</a:t>
            </a:r>
            <a:r>
              <a:rPr lang="ko-KR" altLang="en-US" sz="3000" dirty="0"/>
              <a:t>에서도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r>
              <a:rPr lang="ko-KR" altLang="en-US" sz="3000" dirty="0" smtClean="0"/>
              <a:t>가장 </a:t>
            </a:r>
            <a:r>
              <a:rPr lang="ko-KR" altLang="en-US" sz="3000" dirty="0"/>
              <a:t>많이 사용되는 것은 </a:t>
            </a:r>
            <a:r>
              <a:rPr lang="en-US" altLang="ko-KR" sz="3000" dirty="0"/>
              <a:t>6</a:t>
            </a:r>
            <a:r>
              <a:rPr lang="ko-KR" altLang="en-US" sz="3000" dirty="0"/>
              <a:t>가지 </a:t>
            </a:r>
            <a:r>
              <a:rPr lang="ko-KR" altLang="en-US" sz="3000" dirty="0" smtClean="0"/>
              <a:t>정도</a:t>
            </a:r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91164" y="2644812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2531797" y="3052293"/>
            <a:ext cx="1602321" cy="73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132967" y="3147162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169233" y="3147162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 →</a:t>
            </a:r>
            <a:r>
              <a:rPr lang="en-US" altLang="ko-KR" dirty="0" smtClean="0"/>
              <a:t>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ko-KR" altLang="en-US" dirty="0"/>
              <a:t>→</a:t>
            </a:r>
            <a:r>
              <a:rPr lang="en-US" altLang="ko-KR" dirty="0" smtClean="0"/>
              <a:t> CSS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11" y="2987899"/>
            <a:ext cx="9279028" cy="47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(element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r>
              <a:rPr lang="ko-KR" altLang="en-US" dirty="0" smtClean="0"/>
              <a:t>아이디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(ID selector)</a:t>
            </a:r>
          </a:p>
          <a:p>
            <a:pPr lvl="0"/>
            <a:r>
              <a:rPr lang="ko-KR" altLang="en-US" dirty="0" smtClean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 smtClean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selector) </a:t>
            </a:r>
            <a:r>
              <a:rPr lang="en-US" altLang="ko-KR" sz="3000" b="1" dirty="0" smtClean="0"/>
              <a:t>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사용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4" y="3039674"/>
            <a:ext cx="4306820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224443" y="3867599"/>
            <a:ext cx="363772" cy="1275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3" y="3039674"/>
            <a:ext cx="397980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98052" y="3817040"/>
            <a:ext cx="452249" cy="1326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4795544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7" y="4299228"/>
            <a:ext cx="36295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id</a:t>
            </a:r>
            <a:r>
              <a:rPr lang="ko-KR" altLang="en-US" sz="2000" i="1" dirty="0">
                <a:solidFill>
                  <a:schemeClr val="tx2"/>
                </a:solidFill>
              </a:rPr>
              <a:t>가 </a:t>
            </a:r>
            <a:r>
              <a:rPr lang="en-US" altLang="ko-KR" sz="2000" i="1" dirty="0">
                <a:solidFill>
                  <a:schemeClr val="tx2"/>
                </a:solidFill>
              </a:rPr>
              <a:t>target</a:t>
            </a:r>
            <a:r>
              <a:rPr lang="ko-KR" altLang="en-US" sz="2000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79091" y="3880237"/>
            <a:ext cx="1066038" cy="377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&lt;p </a:t>
            </a:r>
            <a:r>
              <a:rPr lang="en-US" altLang="ko-KR" sz="3638" u="sng" dirty="0">
                <a:latin typeface="+mj-lt"/>
                <a:ea typeface="나눔고딕코딩" panose="020D0009000000000000" pitchFamily="49" charset="-127"/>
              </a:rPr>
              <a:t>id="target"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&gt;Hello</a:t>
            </a:r>
            <a:r>
              <a:rPr lang="ko-KR" altLang="en-US" sz="3638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91128" y="7059050"/>
            <a:ext cx="42530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&lt;p&gt;</a:t>
            </a:r>
            <a:r>
              <a:rPr lang="ko-KR" altLang="en-US" sz="2000" i="1" dirty="0">
                <a:solidFill>
                  <a:schemeClr val="tx2"/>
                </a:solidFill>
              </a:rPr>
              <a:t>요소의 </a:t>
            </a:r>
            <a:r>
              <a:rPr lang="en-US" altLang="ko-KR" sz="2000" i="1" dirty="0">
                <a:solidFill>
                  <a:schemeClr val="tx2"/>
                </a:solidFill>
              </a:rPr>
              <a:t>id</a:t>
            </a:r>
            <a:r>
              <a:rPr lang="ko-KR" altLang="en-US" sz="2000" i="1" dirty="0">
                <a:solidFill>
                  <a:schemeClr val="tx2"/>
                </a:solidFill>
              </a:rPr>
              <a:t>를 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sz="2000" i="1" dirty="0">
                <a:solidFill>
                  <a:schemeClr val="tx2"/>
                </a:solidFill>
              </a:rPr>
              <a:t>로 지정한다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0" y="1551111"/>
            <a:ext cx="10813847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id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#special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 id="special"&gt;id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special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&lt;p&gt;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정상적인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.&lt;/p&gt;</a:t>
            </a:r>
            <a:endParaRPr lang="ko-KR" altLang="en-US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56942" y="3256176"/>
            <a:ext cx="4774158" cy="26037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18" y="4795003"/>
            <a:ext cx="5808321" cy="16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3638" dirty="0">
                <a:latin typeface="+mj-lt"/>
                <a:ea typeface="나눔고딕코딩" panose="020D0009000000000000" pitchFamily="49" charset="-127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90533" y="4626647"/>
            <a:ext cx="489442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i="1" dirty="0" smtClean="0">
                <a:solidFill>
                  <a:schemeClr val="tx2"/>
                </a:solidFill>
              </a:rPr>
              <a:t>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sz="2000" i="1" dirty="0">
                <a:solidFill>
                  <a:schemeClr val="tx2"/>
                </a:solidFill>
              </a:rPr>
              <a:t>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4"/>
          </p:cNvCxnSpPr>
          <p:nvPr/>
        </p:nvCxnSpPr>
        <p:spPr bwMode="auto">
          <a:xfrm flipH="1" flipV="1">
            <a:off x="2371165" y="3905516"/>
            <a:ext cx="2966580" cy="721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461600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9" y="4299228"/>
            <a:ext cx="419858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sz="2000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sz="2000" i="1" dirty="0">
                <a:solidFill>
                  <a:schemeClr val="tx2"/>
                </a:solidFill>
              </a:rPr>
              <a:t>target</a:t>
            </a:r>
            <a:r>
              <a:rPr lang="ko-KR" altLang="en-US" sz="2000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3056588" y="3870162"/>
            <a:ext cx="1043538" cy="609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&lt;p </a:t>
            </a:r>
            <a:r>
              <a:rPr lang="en-US" altLang="ko-KR" sz="3638" u="sng" dirty="0">
                <a:latin typeface="+mj-lt"/>
                <a:ea typeface="나눔고딕코딩" panose="020D0009000000000000" pitchFamily="49" charset="-127"/>
              </a:rPr>
              <a:t>class="target"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&gt;Hello</a:t>
            </a:r>
            <a:r>
              <a:rPr lang="ko-KR" altLang="en-US" sz="3638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7843" y="7036235"/>
            <a:ext cx="482215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&lt;p&gt;</a:t>
            </a:r>
            <a:r>
              <a:rPr lang="ko-KR" altLang="en-US" sz="2000" i="1" dirty="0">
                <a:solidFill>
                  <a:schemeClr val="tx2"/>
                </a:solidFill>
              </a:rPr>
              <a:t>요소의 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sz="2000" i="1" dirty="0">
                <a:solidFill>
                  <a:schemeClr val="tx2"/>
                </a:solidFill>
              </a:rPr>
              <a:t>로 지정한다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 bwMode="auto">
          <a:xfrm flipH="1" flipV="1">
            <a:off x="3147845" y="6286101"/>
            <a:ext cx="2411075" cy="75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5801" y="1739605"/>
            <a:ext cx="11041353" cy="67374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class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.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type1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	text-align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center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border : 1px solid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blue;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ko-KR" altLang="en-US" sz="2200" b="1" dirty="0" smtClean="0">
                <a:latin typeface="+mj-lt"/>
                <a:ea typeface="나눔고딕코딩" panose="020D0009000000000000" pitchFamily="49" charset="-127"/>
              </a:rPr>
              <a:t>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   p.type1{  border : 1px solid red;  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class="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"&gt;class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헤딩입니다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 class="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"&gt;class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6975" y="3322749"/>
            <a:ext cx="4748145" cy="275607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30" y="2769915"/>
            <a:ext cx="5952034" cy="16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5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0054" y="1725768"/>
            <a:ext cx="10927601" cy="659082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selector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, p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font-family:  sans-serif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heading1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49" y="4231406"/>
            <a:ext cx="5988329" cy="17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54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자손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자식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선택자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1943"/>
              </p:ext>
            </p:extLst>
          </p:nvPr>
        </p:nvGraphicFramePr>
        <p:xfrm>
          <a:off x="890271" y="2178156"/>
          <a:ext cx="10018136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포함된 </a:t>
                      </a: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선택한다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후손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직계 자식 요소인 </a:t>
                      </a: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선택한다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599" kern="0" dirty="0">
                <a:latin typeface="+mj-lt"/>
                <a:ea typeface="나눔고딕코딩" panose="020D0009000000000000" pitchFamily="49" charset="-127"/>
              </a:rPr>
              <a:t>b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ody </a:t>
            </a:r>
            <a:r>
              <a:rPr lang="en-US" altLang="ko-KR" sz="2599" dirty="0" err="1">
                <a:latin typeface="+mj-lt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 { </a:t>
            </a:r>
            <a:r>
              <a:rPr lang="en-US" altLang="ko-KR" sz="2599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+mj-lt"/>
                <a:ea typeface="나눔고딕코딩" panose="020D0009000000000000" pitchFamily="49" charset="-127"/>
              </a:rPr>
              <a:t>red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 smtClean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 smtClean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/* 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body &gt; h1 { </a:t>
            </a:r>
            <a:r>
              <a:rPr lang="en-US" altLang="ko-KR" sz="2599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+mj-lt"/>
                <a:ea typeface="나눔고딕코딩" panose="020D0009000000000000" pitchFamily="49" charset="-127"/>
              </a:rPr>
              <a:t>blue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 smtClean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endParaRPr lang="ko-KR" altLang="en-US" sz="2599" dirty="0">
              <a:solidFill>
                <a:srgbClr val="009E00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</a:t>
            </a:r>
            <a:r>
              <a:rPr lang="ko-KR" altLang="en-US" sz="5500" kern="0" dirty="0" smtClean="0">
                <a:latin typeface="+mj-lt"/>
              </a:rPr>
              <a:t>의 개념</a:t>
            </a:r>
            <a:r>
              <a:rPr lang="en-US" altLang="ko-KR" sz="5500" kern="0" dirty="0" smtClean="0">
                <a:latin typeface="+mj-lt"/>
              </a:rPr>
              <a:t>(2/5)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3" y="2062462"/>
            <a:ext cx="6864747" cy="428682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32" y="3765873"/>
            <a:ext cx="7150407" cy="42447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839980" y="2490863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2224" y="24779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84440"/>
            <a:ext cx="10670077" cy="53303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>
                <a:latin typeface="+mj-lt"/>
              </a:rPr>
              <a:t>&lt;!</a:t>
            </a:r>
            <a:r>
              <a:rPr lang="en-US" altLang="ko-KR" sz="2339" dirty="0" err="1">
                <a:latin typeface="+mj-lt"/>
              </a:rPr>
              <a:t>DOCTYPE</a:t>
            </a:r>
            <a:r>
              <a:rPr lang="en-US" altLang="ko-KR" sz="2339" dirty="0">
                <a:latin typeface="+mj-lt"/>
              </a:rPr>
              <a:t> html&gt;</a:t>
            </a:r>
          </a:p>
          <a:p>
            <a:r>
              <a:rPr lang="en-US" altLang="ko-KR" sz="2339" dirty="0">
                <a:latin typeface="+mj-lt"/>
              </a:rPr>
              <a:t>&lt;html&gt;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body 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 { color: red; }   /* body </a:t>
            </a:r>
            <a:r>
              <a:rPr lang="ko-KR" altLang="en-US" sz="2339" dirty="0">
                <a:latin typeface="+mj-lt"/>
              </a:rPr>
              <a:t>안의 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요소 *</a:t>
            </a:r>
            <a:r>
              <a:rPr lang="en-US" altLang="ko-KR" sz="2339" dirty="0">
                <a:latin typeface="+mj-lt"/>
              </a:rPr>
              <a:t>/</a:t>
            </a:r>
          </a:p>
          <a:p>
            <a:r>
              <a:rPr lang="en-US" altLang="ko-KR" sz="2339" dirty="0">
                <a:latin typeface="+mj-lt"/>
              </a:rPr>
              <a:t>        body &gt; 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 { color: blue; }   /* body </a:t>
            </a:r>
            <a:r>
              <a:rPr lang="ko-KR" altLang="en-US" sz="2339" dirty="0">
                <a:latin typeface="+mj-lt"/>
              </a:rPr>
              <a:t>안의 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요소 *</a:t>
            </a:r>
            <a:r>
              <a:rPr lang="en-US" altLang="ko-KR" sz="2339" dirty="0">
                <a:latin typeface="+mj-lt"/>
              </a:rPr>
              <a:t>/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&gt;This headline is &lt;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&gt;very&lt;/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 important&lt;/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&lt;/body&gt;</a:t>
            </a:r>
          </a:p>
          <a:p>
            <a:r>
              <a:rPr lang="en-US" altLang="ko-KR" sz="2339" dirty="0">
                <a:latin typeface="+mj-lt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7" y="6356993"/>
            <a:ext cx="7646449" cy="17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형제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선택자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02716"/>
              </p:ext>
            </p:extLst>
          </p:nvPr>
        </p:nvGraphicFramePr>
        <p:xfrm>
          <a:off x="890271" y="2178156"/>
          <a:ext cx="10056772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부모가 동일한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s1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 뒤에 오는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선택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형제 관계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~ 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부모가 동일한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s1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뒤에 오는 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요소를 선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택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형제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701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클래스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pseudo-class, </a:t>
            </a:r>
            <a:r>
              <a:rPr lang="ko-KR" altLang="en-US" sz="3000" b="1" dirty="0" smtClean="0"/>
              <a:t>가상클래스</a:t>
            </a:r>
            <a:r>
              <a:rPr lang="en-US" altLang="ko-KR" sz="3000" b="1" dirty="0" smtClean="0"/>
              <a:t>):  </a:t>
            </a:r>
          </a:p>
          <a:p>
            <a:pPr lvl="1"/>
            <a:r>
              <a:rPr lang="ko-KR" altLang="en-US" sz="2400" dirty="0" smtClean="0"/>
              <a:t>클래스가 </a:t>
            </a:r>
            <a:r>
              <a:rPr lang="ko-KR" altLang="en-US" sz="2400" dirty="0"/>
              <a:t>정의된 것처럼 </a:t>
            </a:r>
            <a:r>
              <a:rPr lang="ko-KR" altLang="en-US" sz="2400" dirty="0" smtClean="0"/>
              <a:t>간주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400" dirty="0" smtClean="0"/>
              <a:t>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구조에 의해서 선택이 이루어진다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blue;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</a:t>
            </a:r>
            <a:r>
              <a:rPr lang="en-US" altLang="ko-KR" sz="1800" dirty="0" smtClean="0"/>
              <a:t>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  <a:endParaRPr lang="en-US" altLang="ko-KR" sz="1800" dirty="0" smtClean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</a:t>
            </a:r>
            <a:r>
              <a:rPr lang="en-US" altLang="ko-KR" sz="1800" dirty="0" smtClean="0"/>
              <a:t>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</a:t>
            </a:r>
            <a:r>
              <a:rPr lang="en-US" altLang="ko-KR" sz="1800" dirty="0" smtClean="0"/>
              <a:t>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</a:t>
            </a:r>
            <a:r>
              <a:rPr lang="ko-KR" altLang="en-US" sz="2000" dirty="0" smtClean="0"/>
              <a:t>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err="1" smtClean="0">
                <a:latin typeface="+mj-lt"/>
              </a:rPr>
              <a:t>의사클래스</a:t>
            </a:r>
            <a:r>
              <a:rPr lang="en-US" altLang="ko-KR" sz="5500" dirty="0" smtClean="0">
                <a:latin typeface="+mj-lt"/>
              </a:rPr>
              <a:t>(pseudo-class)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1189" y="1520125"/>
            <a:ext cx="10670077" cy="6796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err="1">
                <a:latin typeface="+mj-lt"/>
              </a:rPr>
              <a:t>a:link</a:t>
            </a:r>
            <a:r>
              <a:rPr lang="en-US" altLang="ko-KR" sz="2200" dirty="0">
                <a:latin typeface="+mj-lt"/>
              </a:rPr>
              <a:t> { </a:t>
            </a:r>
          </a:p>
          <a:p>
            <a:r>
              <a:rPr lang="en-US" altLang="ko-KR" sz="2200" dirty="0">
                <a:latin typeface="+mj-lt"/>
              </a:rPr>
              <a:t>    text-decoration: none; </a:t>
            </a:r>
          </a:p>
          <a:p>
            <a:r>
              <a:rPr lang="en-US" altLang="ko-KR" sz="2200" dirty="0">
                <a:latin typeface="+mj-lt"/>
              </a:rPr>
              <a:t>    color: blue;</a:t>
            </a:r>
          </a:p>
          <a:p>
            <a:r>
              <a:rPr lang="en-US" altLang="ko-KR" sz="2200" dirty="0">
                <a:latin typeface="+mj-lt"/>
              </a:rPr>
              <a:t>    background-color: white;</a:t>
            </a:r>
          </a:p>
          <a:p>
            <a:r>
              <a:rPr lang="en-US" altLang="ko-KR" sz="2200" dirty="0">
                <a:latin typeface="+mj-lt"/>
              </a:rPr>
              <a:t>    }</a:t>
            </a:r>
          </a:p>
          <a:p>
            <a:r>
              <a:rPr lang="en-US" altLang="ko-KR" sz="2200" dirty="0" err="1">
                <a:latin typeface="+mj-lt"/>
              </a:rPr>
              <a:t>a:visited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text-decoration: none;</a:t>
            </a:r>
          </a:p>
          <a:p>
            <a:r>
              <a:rPr lang="en-US" altLang="ko-KR" sz="2200" dirty="0">
                <a:latin typeface="+mj-lt"/>
              </a:rPr>
              <a:t>    color: green;</a:t>
            </a:r>
          </a:p>
          <a:p>
            <a:r>
              <a:rPr lang="en-US" altLang="ko-KR" sz="2200" dirty="0">
                <a:latin typeface="+mj-lt"/>
              </a:rPr>
              <a:t>    background-color: silver;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 err="1">
                <a:latin typeface="+mj-lt"/>
              </a:rPr>
              <a:t>a:hover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text-decoration: none;</a:t>
            </a:r>
          </a:p>
          <a:p>
            <a:r>
              <a:rPr lang="en-US" altLang="ko-KR" sz="2200" dirty="0">
                <a:latin typeface="+mj-lt"/>
              </a:rPr>
              <a:t>    color: white;</a:t>
            </a:r>
          </a:p>
          <a:p>
            <a:r>
              <a:rPr lang="en-US" altLang="ko-KR" sz="2200" dirty="0">
                <a:latin typeface="+mj-lt"/>
              </a:rPr>
              <a:t>    background-color: blue;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7677800" y="3613357"/>
            <a:ext cx="3477625" cy="2103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719646" y="1649470"/>
            <a:ext cx="3837212" cy="1963887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19646" y="3711715"/>
            <a:ext cx="3837212" cy="1997028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03058" y="5782914"/>
            <a:ext cx="3853800" cy="2008804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 bwMode="auto">
          <a:xfrm>
            <a:off x="4556858" y="2631414"/>
            <a:ext cx="3120942" cy="11112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3"/>
          </p:cNvCxnSpPr>
          <p:nvPr/>
        </p:nvCxnSpPr>
        <p:spPr bwMode="auto">
          <a:xfrm flipV="1">
            <a:off x="4556858" y="4364703"/>
            <a:ext cx="3120942" cy="345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2" idx="3"/>
          </p:cNvCxnSpPr>
          <p:nvPr/>
        </p:nvCxnSpPr>
        <p:spPr bwMode="auto">
          <a:xfrm flipV="1">
            <a:off x="4556858" y="5353276"/>
            <a:ext cx="3120942" cy="1434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4177476" y="2161571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링크에 밑줄 없애기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6035" y="25047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파란색 글자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5626" y="5778073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링크에 마우스 올리면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7294" y="37437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009E00"/>
                </a:solidFill>
              </a:rPr>
              <a:t>→</a:t>
            </a:r>
            <a:r>
              <a:rPr lang="ko-KR" altLang="en-US" b="1" smtClean="0">
                <a:solidFill>
                  <a:srgbClr val="009E00"/>
                </a:solidFill>
              </a:rPr>
              <a:t> 눌렀던 링크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h1[title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</a:t>
            </a:r>
            <a:r>
              <a:rPr lang="en-US" altLang="ko-KR" dirty="0" smtClean="0"/>
              <a:t>}</a:t>
            </a:r>
          </a:p>
          <a:p>
            <a:pPr lvl="1" latinLnBrk="0"/>
            <a:r>
              <a:rPr lang="en-US" altLang="ko-KR" dirty="0" err="1"/>
              <a:t>p</a:t>
            </a:r>
            <a:r>
              <a:rPr lang="en-US" altLang="ko-KR" dirty="0" err="1" smtClean="0"/>
              <a:t>.example</a:t>
            </a:r>
            <a:r>
              <a:rPr lang="en-US" altLang="ko-KR" dirty="0"/>
              <a:t> {color: blue;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48919"/>
              </p:ext>
            </p:extLst>
          </p:nvPr>
        </p:nvGraphicFramePr>
        <p:xfrm>
          <a:off x="808118" y="1643100"/>
          <a:ext cx="10106622" cy="6177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색상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가장자리와 내용간의 간격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backgroud-color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감싸는 경계선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속성들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903422"/>
              </p:ext>
            </p:extLst>
          </p:nvPr>
        </p:nvGraphicFramePr>
        <p:xfrm>
          <a:off x="1509065" y="1831634"/>
          <a:ext cx="8177697" cy="36934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5732099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40" y="2336723"/>
            <a:ext cx="4690461" cy="4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441" y="6675835"/>
            <a:ext cx="10670077" cy="142498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body{</a:t>
            </a:r>
            <a:endParaRPr lang="en-US" altLang="ko-KR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	background-color: aqua;</a:t>
            </a:r>
          </a:p>
          <a:p>
            <a:r>
              <a:rPr lang="en-US" altLang="ko-KR" sz="2339" dirty="0">
                <a:latin typeface="+mj-lt"/>
              </a:rPr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dirty="0" err="1" smtClean="0"/>
              <a:t>색이름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01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진수 코드는 항상 </a:t>
            </a:r>
            <a:r>
              <a:rPr lang="en-US" altLang="ko-KR" dirty="0" smtClean="0"/>
              <a:t>#</a:t>
            </a:r>
            <a:r>
              <a:rPr lang="ko-KR" altLang="en-US" dirty="0" smtClean="0"/>
              <a:t>으로 시작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8" y="3537235"/>
            <a:ext cx="8452729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4594" y="5869034"/>
            <a:ext cx="10670077" cy="149768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body{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 #</a:t>
            </a:r>
            <a:r>
              <a:rPr lang="en-US" altLang="ko-KR" sz="2200" dirty="0" err="1">
                <a:latin typeface="+mj-lt"/>
              </a:rPr>
              <a:t>ffd800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8391" y="2798552"/>
            <a:ext cx="10670077" cy="3147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body {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</a:t>
            </a:r>
            <a:r>
              <a:rPr lang="ko-KR" altLang="en-US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rgb</a:t>
            </a:r>
            <a:r>
              <a:rPr lang="en-US" altLang="ko-KR" sz="2200" dirty="0">
                <a:latin typeface="+mj-lt"/>
              </a:rPr>
              <a:t>(60%, 40%, 10%);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}</a:t>
            </a:r>
            <a:endParaRPr lang="ko-KR" altLang="en-US" sz="2200" dirty="0">
              <a:latin typeface="+mj-lt"/>
            </a:endParaRP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body {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</a:t>
            </a:r>
            <a:r>
              <a:rPr lang="ko-KR" altLang="en-US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rgb</a:t>
            </a:r>
            <a:r>
              <a:rPr lang="en-US" altLang="ko-KR" sz="2200" dirty="0">
                <a:latin typeface="+mj-lt"/>
              </a:rPr>
              <a:t>(153, 102, 25);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}</a:t>
            </a:r>
            <a:endParaRPr lang="ko-KR" altLang="en-US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dirty="0" smtClean="0"/>
              <a:t>RGB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5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626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9777" y="1725769"/>
            <a:ext cx="10670077" cy="652859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h1  {background-color: #6495ed;}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p.a</a:t>
            </a:r>
            <a:r>
              <a:rPr lang="en-US" altLang="ko-KR" sz="2339" dirty="0">
                <a:latin typeface="+mj-lt"/>
              </a:rPr>
              <a:t> {background-color: #ff0000;}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p.b</a:t>
            </a:r>
            <a:r>
              <a:rPr lang="en-US" altLang="ko-KR" sz="2339" dirty="0">
                <a:latin typeface="+mj-lt"/>
              </a:rPr>
              <a:t> {background-color: #00ff00;}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p.c</a:t>
            </a:r>
            <a:r>
              <a:rPr lang="en-US" altLang="ko-KR" sz="2339" dirty="0">
                <a:latin typeface="+mj-lt"/>
              </a:rPr>
              <a:t> {background-color: #0000ff;}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p.d</a:t>
            </a:r>
            <a:r>
              <a:rPr lang="en-US" altLang="ko-KR" sz="2339" dirty="0">
                <a:latin typeface="+mj-lt"/>
              </a:rPr>
              <a:t> {background-color: #888888;}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  <a:r>
              <a:rPr lang="en-US" altLang="ko-KR" sz="2339" dirty="0" err="1">
                <a:latin typeface="+mj-lt"/>
              </a:rPr>
              <a:t>CSS</a:t>
            </a:r>
            <a:r>
              <a:rPr lang="en-US" altLang="ko-KR" sz="2339" dirty="0">
                <a:latin typeface="+mj-lt"/>
              </a:rPr>
              <a:t> Color Chart&lt;/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    &lt;p class="a"&gt;Color #1&lt;/p&gt;</a:t>
            </a:r>
          </a:p>
          <a:p>
            <a:r>
              <a:rPr lang="en-US" altLang="ko-KR" sz="2339" dirty="0">
                <a:latin typeface="+mj-lt"/>
              </a:rPr>
              <a:t>    &lt;p class="b"&gt;Color #2&lt;/p&gt;</a:t>
            </a:r>
          </a:p>
          <a:p>
            <a:r>
              <a:rPr lang="en-US" altLang="ko-KR" sz="2339" dirty="0">
                <a:latin typeface="+mj-lt"/>
              </a:rPr>
              <a:t>    &lt;p class="c"&gt;Color #3&lt;/p&gt;</a:t>
            </a:r>
          </a:p>
          <a:p>
            <a:r>
              <a:rPr lang="en-US" altLang="ko-KR" sz="2339" dirty="0">
                <a:latin typeface="+mj-lt"/>
              </a:rPr>
              <a:t>    &lt;p class="d"&gt;Color #4&lt;/p&gt;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12" y="5022760"/>
            <a:ext cx="4729427" cy="2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746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18047"/>
              </p:ext>
            </p:extLst>
          </p:nvPr>
        </p:nvGraphicFramePr>
        <p:xfrm>
          <a:off x="1057390" y="2019640"/>
          <a:ext cx="9999714" cy="34704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85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줄에서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패밀리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브라우저에서 지원하지 않을 경우를 대비하여 대체 글꼴 지정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스타일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기울임 꼴 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여부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(1/6)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925809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폰트 패밀리</a:t>
            </a:r>
            <a:r>
              <a:rPr lang="en-US" altLang="ko-KR" dirty="0" smtClean="0"/>
              <a:t>(font-family)</a:t>
            </a:r>
          </a:p>
          <a:p>
            <a:pPr lvl="1"/>
            <a:r>
              <a:rPr lang="en-US" altLang="ko-KR" dirty="0" smtClean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smtClean="0"/>
              <a:t>스타일리</a:t>
            </a:r>
            <a:r>
              <a:rPr lang="ko-KR" altLang="en-US" dirty="0"/>
              <a:t>시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2" y="4728534"/>
            <a:ext cx="9207658" cy="2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(2/6)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2634907"/>
            <a:ext cx="10200068" cy="273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565278" y="4142296"/>
            <a:ext cx="3545691" cy="42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296983" y="1925809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폰트 패밀리</a:t>
            </a:r>
            <a:r>
              <a:rPr lang="en-US" altLang="ko-KR" dirty="0" smtClean="0"/>
              <a:t>(font-family) –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 종류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(3/6)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30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폰트 크기</a:t>
            </a:r>
            <a:r>
              <a:rPr lang="en-US" altLang="ko-KR" sz="3000" dirty="0" smtClean="0"/>
              <a:t>(font-size) – </a:t>
            </a:r>
            <a:r>
              <a:rPr lang="ko-KR" altLang="en-US" sz="3000" dirty="0" smtClean="0"/>
              <a:t>글자 크기</a:t>
            </a:r>
            <a:endParaRPr lang="en-US" altLang="ko-KR" sz="3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3000" dirty="0" smtClean="0"/>
              <a:t>폰트 크기 단위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포인트</a:t>
            </a:r>
            <a:r>
              <a:rPr lang="en-US" altLang="ko-KR" sz="2400" dirty="0" smtClean="0"/>
              <a:t> </a:t>
            </a:r>
          </a:p>
          <a:p>
            <a:pPr lvl="1"/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픽셀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퍼센트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수</a:t>
            </a:r>
            <a:r>
              <a:rPr lang="en-US" altLang="ko-KR" sz="2400" dirty="0" smtClean="0"/>
              <a:t>(scale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factor)</a:t>
            </a:r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</a:t>
            </a:r>
            <a:r>
              <a:rPr lang="en-US" altLang="ko-KR" sz="2000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5" y="2477815"/>
            <a:ext cx="6061939" cy="190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(4/6)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925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51567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font-weight – </a:t>
            </a:r>
            <a:r>
              <a:rPr lang="ko-KR" altLang="en-US" sz="3000" dirty="0" err="1" smtClean="0"/>
              <a:t>볼드체</a:t>
            </a:r>
            <a:r>
              <a:rPr lang="ko-KR" altLang="en-US" sz="3000" dirty="0" smtClean="0"/>
              <a:t> 여부</a:t>
            </a:r>
            <a:r>
              <a:rPr lang="en-US" altLang="ko-KR" sz="3000" dirty="0" smtClean="0"/>
              <a:t>(normal, bold)</a:t>
            </a:r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font-style – </a:t>
            </a:r>
            <a:r>
              <a:rPr lang="ko-KR" altLang="en-US" sz="3000" dirty="0" err="1" smtClean="0"/>
              <a:t>이탤릭체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여부</a:t>
            </a:r>
            <a:r>
              <a:rPr lang="en-US" altLang="ko-KR" sz="3000" dirty="0" smtClean="0"/>
              <a:t>(normal, italic,  oblique)</a:t>
            </a:r>
            <a:endParaRPr lang="ko-KR" altLang="en-US" sz="3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2629330"/>
            <a:ext cx="10368990" cy="192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5852885"/>
            <a:ext cx="10368992" cy="19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(5/6)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00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1169" y="2547523"/>
            <a:ext cx="10670077" cy="55017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    p.style1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font: italic 30px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arial,sans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-serif;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  p.style2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font: bold 40px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Georgia,serif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class="style1"&gt;</a:t>
            </a:r>
            <a:r>
              <a:rPr lang="en-US" altLang="ko-KR" sz="2200" dirty="0" smtClean="0">
                <a:latin typeface="+mj-lt"/>
              </a:rPr>
              <a:t>font</a:t>
            </a:r>
            <a:r>
              <a:rPr lang="ko-KR" altLang="en-US" sz="2200" dirty="0" smtClean="0">
                <a:latin typeface="+mj-lt"/>
              </a:rPr>
              <a:t>설정 </a:t>
            </a:r>
            <a:r>
              <a:rPr lang="en-US" altLang="ko-KR" sz="2200" dirty="0" smtClean="0">
                <a:latin typeface="+mj-lt"/>
              </a:rPr>
              <a:t>: </a:t>
            </a:r>
            <a:r>
              <a:rPr lang="en-US" altLang="ko-KR" sz="2200" dirty="0">
                <a:latin typeface="+mj-lt"/>
              </a:rPr>
              <a:t>italic 30px </a:t>
            </a:r>
            <a:r>
              <a:rPr lang="en-US" altLang="ko-KR" sz="2200" dirty="0" err="1" smtClean="0">
                <a:latin typeface="+mj-lt"/>
              </a:rPr>
              <a:t>arial,sans</a:t>
            </a:r>
            <a:r>
              <a:rPr lang="en-US" altLang="ko-KR" sz="2200" dirty="0" smtClean="0">
                <a:latin typeface="+mj-lt"/>
              </a:rPr>
              <a:t>-serif &lt;/</a:t>
            </a:r>
            <a:r>
              <a:rPr lang="en-US" altLang="ko-KR" sz="2200" dirty="0">
                <a:latin typeface="+mj-lt"/>
              </a:rPr>
              <a:t>p&gt;</a:t>
            </a:r>
          </a:p>
          <a:p>
            <a:r>
              <a:rPr lang="en-US" altLang="ko-KR" sz="2200" dirty="0">
                <a:latin typeface="+mj-lt"/>
              </a:rPr>
              <a:t>    &lt;p class="style2"&gt;</a:t>
            </a:r>
            <a:r>
              <a:rPr lang="en-US" altLang="ko-KR" sz="2200" dirty="0" smtClean="0">
                <a:latin typeface="+mj-lt"/>
              </a:rPr>
              <a:t>font</a:t>
            </a:r>
            <a:r>
              <a:rPr lang="ko-KR" altLang="en-US" sz="2200" dirty="0" smtClean="0">
                <a:latin typeface="+mj-lt"/>
              </a:rPr>
              <a:t>설정 </a:t>
            </a:r>
            <a:r>
              <a:rPr lang="en-US" altLang="ko-KR" sz="2200" dirty="0">
                <a:latin typeface="+mj-lt"/>
              </a:rPr>
              <a:t>: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bold 40px </a:t>
            </a:r>
            <a:r>
              <a:rPr lang="en-US" altLang="ko-KR" sz="2200" dirty="0" err="1">
                <a:latin typeface="+mj-lt"/>
              </a:rPr>
              <a:t>Georgia,serif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42" y="2216498"/>
            <a:ext cx="5783107" cy="17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(6/6)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95156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축약 기법</a:t>
            </a:r>
            <a:r>
              <a:rPr lang="en-US" altLang="ko-KR" sz="3000" dirty="0" smtClean="0"/>
              <a:t>(font)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666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1673284"/>
            <a:ext cx="9912828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body {font-size: medium;}</a:t>
            </a:r>
          </a:p>
          <a:p>
            <a:r>
              <a:rPr lang="en-US" altLang="ko-KR" sz="2200" dirty="0">
                <a:latin typeface="+mj-lt"/>
              </a:rPr>
              <a:t>        p#t1 {font-size: 1.0em;}</a:t>
            </a:r>
          </a:p>
          <a:p>
            <a:r>
              <a:rPr lang="en-US" altLang="ko-KR" sz="2200" dirty="0">
                <a:latin typeface="+mj-lt"/>
              </a:rPr>
              <a:t>        p#t2 {font-size: 1.5em;}</a:t>
            </a:r>
          </a:p>
          <a:p>
            <a:r>
              <a:rPr lang="en-US" altLang="ko-KR" sz="2200" dirty="0">
                <a:latin typeface="+mj-lt"/>
              </a:rPr>
              <a:t>        p#t3 {font-size: 2.0em;}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t1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t2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t3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25" y="3254055"/>
            <a:ext cx="3483811" cy="36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305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스타일</a:t>
            </a:r>
            <a:r>
              <a:rPr lang="en-US" altLang="ko-KR" sz="3000" kern="0" dirty="0"/>
              <a:t> </a:t>
            </a:r>
            <a:r>
              <a:rPr lang="en-US" altLang="ko-KR" sz="3000" kern="0" dirty="0" smtClean="0"/>
              <a:t>(text-style)</a:t>
            </a:r>
            <a:endParaRPr lang="ko-KR" altLang="en-US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66709"/>
              </p:ext>
            </p:extLst>
          </p:nvPr>
        </p:nvGraphicFramePr>
        <p:xfrm>
          <a:off x="788104" y="2670690"/>
          <a:ext cx="10396797" cy="5400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rtl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ltr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왼쪽에서 오른쪽으로 작성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(1/7)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정렬</a:t>
            </a:r>
            <a:r>
              <a:rPr lang="en-US" altLang="ko-KR" sz="3000" kern="0" dirty="0" smtClean="0"/>
              <a:t> (text-align)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972" y="2614411"/>
            <a:ext cx="10815955" cy="57439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&lt;style&gt;</a:t>
            </a:r>
          </a:p>
          <a:p>
            <a:r>
              <a:rPr lang="en-US" altLang="ko-KR" sz="2339" dirty="0">
                <a:latin typeface="+mj-lt"/>
              </a:rPr>
              <a:t>    h1 {text-align: center; color: red;}  </a:t>
            </a:r>
            <a:r>
              <a:rPr lang="en-US" altLang="ko-KR" sz="2339" dirty="0" smtClean="0">
                <a:latin typeface="+mj-lt"/>
              </a:rPr>
              <a:t>	  // </a:t>
            </a:r>
            <a:r>
              <a:rPr lang="ko-KR" altLang="en-US" sz="2339" dirty="0" smtClean="0">
                <a:latin typeface="+mj-lt"/>
              </a:rPr>
              <a:t>중앙 정렬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 err="1">
                <a:latin typeface="+mj-lt"/>
              </a:rPr>
              <a:t>p.date</a:t>
            </a:r>
            <a:r>
              <a:rPr lang="en-US" altLang="ko-KR" sz="2339" dirty="0">
                <a:latin typeface="+mj-lt"/>
              </a:rPr>
              <a:t> {text-align: right; color: indigo;} </a:t>
            </a:r>
            <a:r>
              <a:rPr lang="en-US" altLang="ko-KR" sz="2339" dirty="0" smtClean="0">
                <a:latin typeface="+mj-lt"/>
              </a:rPr>
              <a:t>// </a:t>
            </a:r>
            <a:r>
              <a:rPr lang="ko-KR" altLang="en-US" sz="2339" dirty="0" smtClean="0">
                <a:latin typeface="+mj-lt"/>
              </a:rPr>
              <a:t>오른쪽 정렬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 err="1">
                <a:latin typeface="+mj-lt"/>
              </a:rPr>
              <a:t>p.poet</a:t>
            </a:r>
            <a:r>
              <a:rPr lang="en-US" altLang="ko-KR" sz="2339" dirty="0">
                <a:latin typeface="+mj-lt"/>
              </a:rPr>
              <a:t> {text-align: justify; color: blue;}  </a:t>
            </a:r>
            <a:r>
              <a:rPr lang="en-US" altLang="ko-KR" sz="2339" dirty="0" smtClean="0">
                <a:latin typeface="+mj-lt"/>
              </a:rPr>
              <a:t>// </a:t>
            </a:r>
            <a:r>
              <a:rPr lang="ko-KR" altLang="en-US" sz="2339" dirty="0" smtClean="0">
                <a:latin typeface="+mj-lt"/>
              </a:rPr>
              <a:t>양쪽 정렬</a:t>
            </a:r>
            <a:endParaRPr lang="ko-KR" altLang="en-US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  <a:r>
              <a:rPr lang="en-US" altLang="ko-KR" sz="2339" dirty="0" err="1">
                <a:latin typeface="+mj-lt"/>
              </a:rPr>
              <a:t>CSS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텍스트 정렬 예제</a:t>
            </a:r>
            <a:r>
              <a:rPr lang="en-US" altLang="ko-KR" sz="2339" dirty="0">
                <a:latin typeface="+mj-lt"/>
              </a:rPr>
              <a:t>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    &lt;p class="date"&gt;2013</a:t>
            </a:r>
            <a:r>
              <a:rPr lang="ko-KR" altLang="en-US" sz="2339" dirty="0">
                <a:latin typeface="+mj-lt"/>
              </a:rPr>
              <a:t>년 </a:t>
            </a:r>
            <a:r>
              <a:rPr lang="en-US" altLang="ko-KR" sz="2339" dirty="0">
                <a:latin typeface="+mj-lt"/>
              </a:rPr>
              <a:t>9</a:t>
            </a:r>
            <a:r>
              <a:rPr lang="ko-KR" altLang="en-US" sz="2339" dirty="0">
                <a:latin typeface="+mj-lt"/>
              </a:rPr>
              <a:t>월 </a:t>
            </a:r>
            <a:r>
              <a:rPr lang="en-US" altLang="ko-KR" sz="2339" dirty="0">
                <a:latin typeface="+mj-lt"/>
              </a:rPr>
              <a:t>1</a:t>
            </a:r>
            <a:r>
              <a:rPr lang="ko-KR" altLang="en-US" sz="2339" dirty="0">
                <a:latin typeface="+mj-lt"/>
              </a:rPr>
              <a:t>일</a:t>
            </a:r>
            <a:r>
              <a:rPr lang="en-US" altLang="ko-KR" sz="2339" dirty="0">
                <a:latin typeface="+mj-lt"/>
              </a:rPr>
              <a:t>&lt;/p&gt;</a:t>
            </a:r>
          </a:p>
          <a:p>
            <a:r>
              <a:rPr lang="en-US" altLang="ko-KR" sz="2339" dirty="0">
                <a:latin typeface="+mj-lt"/>
              </a:rPr>
              <a:t>    &lt;p class="poet"&gt;</a:t>
            </a:r>
            <a:r>
              <a:rPr lang="ko-KR" altLang="en-US" sz="2339" dirty="0">
                <a:latin typeface="+mj-lt"/>
              </a:rPr>
              <a:t>삶이 그대를 속일지라도 슬퍼하거나 노여워하지 말라</a:t>
            </a:r>
          </a:p>
          <a:p>
            <a:r>
              <a:rPr lang="en-US" altLang="ko-KR" sz="2339" dirty="0">
                <a:latin typeface="+mj-lt"/>
              </a:rPr>
              <a:t>...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>
                <a:latin typeface="+mj-lt"/>
              </a:rPr>
              <a:t>&lt;/p&gt;</a:t>
            </a:r>
          </a:p>
          <a:p>
            <a:r>
              <a:rPr lang="en-US" altLang="ko-KR" sz="2339" dirty="0">
                <a:latin typeface="+mj-lt"/>
              </a:rPr>
              <a:t>    &lt;p&gt;&lt;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</a:t>
            </a:r>
            <a:r>
              <a:rPr lang="ko-KR" altLang="en-US" sz="2339" dirty="0">
                <a:latin typeface="+mj-lt"/>
              </a:rPr>
              <a:t>참고 </a:t>
            </a:r>
            <a:r>
              <a:rPr lang="ko-KR" altLang="en-US" sz="2339" dirty="0" err="1">
                <a:latin typeface="+mj-lt"/>
              </a:rPr>
              <a:t>푸시킨의</a:t>
            </a:r>
            <a:r>
              <a:rPr lang="ko-KR" altLang="en-US" sz="2339" dirty="0">
                <a:latin typeface="+mj-lt"/>
              </a:rPr>
              <a:t> 시</a:t>
            </a:r>
            <a:r>
              <a:rPr lang="en-US" altLang="ko-KR" sz="2339" dirty="0">
                <a:latin typeface="+mj-lt"/>
              </a:rPr>
              <a:t>&lt;/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(2/7)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74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파일로 생성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스타일 시트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318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2575775"/>
            <a:ext cx="10863988" cy="55524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text-decoration:overline</a:t>
            </a:r>
            <a:r>
              <a:rPr lang="en-US" altLang="ko-KR" sz="2200" dirty="0">
                <a:latin typeface="+mj-lt"/>
              </a:rPr>
              <a:t>; }		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text-decoration:line-through</a:t>
            </a:r>
            <a:r>
              <a:rPr lang="en-US" altLang="ko-KR" sz="2200" dirty="0">
                <a:latin typeface="+mj-lt"/>
              </a:rPr>
              <a:t>; }	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text-decoration:underline</a:t>
            </a:r>
            <a:r>
              <a:rPr lang="en-US" altLang="ko-KR" sz="2200" dirty="0">
                <a:latin typeface="+mj-lt"/>
              </a:rPr>
              <a:t>; }			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장식 </a:t>
            </a:r>
            <a:r>
              <a:rPr lang="en-US" altLang="ko-KR" sz="3000" kern="0" dirty="0" smtClean="0"/>
              <a:t>(text-decoration)</a:t>
            </a:r>
            <a:endParaRPr lang="ko-KR" altLang="en-US" sz="3000" kern="0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(3/7)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980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2" y="2588655"/>
            <a:ext cx="10778037" cy="55402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p.upper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text-transform:uppercase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p.lower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text-transform:lowercase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p.capit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text-transform:capitalize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	&lt;p class="upper"&gt;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uppercase.&lt;/p&gt;</a:t>
            </a:r>
          </a:p>
          <a:p>
            <a:r>
              <a:rPr lang="en-US" altLang="ko-KR" sz="2200" dirty="0">
                <a:latin typeface="+mj-lt"/>
              </a:rPr>
              <a:t>	&lt;p class="lower"&gt;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lowercase.&lt;/p&gt;</a:t>
            </a:r>
          </a:p>
          <a:p>
            <a:r>
              <a:rPr lang="en-US" altLang="ko-KR" sz="2200" dirty="0">
                <a:latin typeface="+mj-lt"/>
              </a:rPr>
              <a:t>	&lt;p class="</a:t>
            </a:r>
            <a:r>
              <a:rPr lang="en-US" altLang="ko-KR" sz="2200" dirty="0" err="1">
                <a:latin typeface="+mj-lt"/>
              </a:rPr>
              <a:t>capit</a:t>
            </a:r>
            <a:r>
              <a:rPr lang="en-US" altLang="ko-KR" sz="2200" dirty="0">
                <a:latin typeface="+mj-lt"/>
              </a:rPr>
              <a:t>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capitalize.&lt;/p&gt;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변환</a:t>
            </a:r>
            <a:r>
              <a:rPr lang="en-US" altLang="ko-KR" sz="3000" kern="0" dirty="0" smtClean="0"/>
              <a:t> (font-transform)</a:t>
            </a:r>
            <a:endParaRPr lang="ko-KR" altLang="en-US" sz="3000" kern="0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(4/7)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165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그림자</a:t>
            </a:r>
            <a:r>
              <a:rPr lang="en-US" altLang="ko-KR" sz="3000" kern="0" dirty="0" smtClean="0"/>
              <a:t> (text-shadow)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2616797"/>
            <a:ext cx="10670077" cy="48143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h1 {text-shadow: 5px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#FF0000</a:t>
            </a:r>
            <a:r>
              <a:rPr lang="en-US" altLang="ko-KR" sz="2200" dirty="0" smtClean="0">
                <a:latin typeface="+mj-lt"/>
              </a:rPr>
              <a:t>;}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&gt;Text-shadow </a:t>
            </a:r>
            <a:r>
              <a:rPr lang="ko-KR" altLang="en-US" sz="2200" dirty="0">
                <a:latin typeface="+mj-lt"/>
              </a:rPr>
              <a:t>처리</a:t>
            </a:r>
            <a:r>
              <a:rPr lang="en-US" altLang="ko-KR" sz="2200" dirty="0">
                <a:latin typeface="+mj-lt"/>
              </a:rPr>
              <a:t>!&lt;/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</a:t>
            </a:r>
            <a:r>
              <a:rPr lang="en-US" altLang="ko-KR" sz="2200" dirty="0" smtClean="0">
                <a:latin typeface="+mj-lt"/>
              </a:rPr>
              <a:t>&gt; 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92" y="6590455"/>
            <a:ext cx="8021247" cy="16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(5/7)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18199" y="3916050"/>
            <a:ext cx="7933384" cy="340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원본에서 가로 이동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원본에서 세로 이동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</a:t>
            </a:r>
            <a:r>
              <a:rPr lang="ko-KR" altLang="en-US" sz="1600" dirty="0" smtClean="0"/>
              <a:t>그림자의 </a:t>
            </a:r>
            <a:r>
              <a:rPr lang="ko-KR" altLang="en-US" sz="1600" dirty="0" smtClean="0"/>
              <a:t>번짐 정도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생략 가능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그림자 색상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4945487" y="4257032"/>
            <a:ext cx="1" cy="2675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8096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단어 줄 바꿈</a:t>
            </a:r>
            <a:r>
              <a:rPr lang="en-US" altLang="ko-KR" sz="3000" kern="0" dirty="0" smtClean="0"/>
              <a:t> (Word Wrapping) – </a:t>
            </a:r>
            <a:r>
              <a:rPr lang="ko-KR" altLang="en-US" sz="3000" kern="0" dirty="0" smtClean="0"/>
              <a:t>긴 단어 줄 바꿈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2575780"/>
            <a:ext cx="10816952" cy="55422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p.test</a:t>
            </a:r>
            <a:r>
              <a:rPr lang="en-US" altLang="ko-KR" sz="2339" dirty="0">
                <a:latin typeface="+mj-lt"/>
              </a:rPr>
              <a:t> {</a:t>
            </a:r>
          </a:p>
          <a:p>
            <a:r>
              <a:rPr lang="en-US" altLang="ko-KR" sz="2339" dirty="0">
                <a:latin typeface="+mj-lt"/>
              </a:rPr>
              <a:t>            width: </a:t>
            </a:r>
            <a:r>
              <a:rPr lang="en-US" altLang="ko-KR" sz="2339" dirty="0" err="1">
                <a:latin typeface="+mj-lt"/>
              </a:rPr>
              <a:t>11em</a:t>
            </a:r>
            <a:r>
              <a:rPr lang="en-US" altLang="ko-KR" sz="2339" dirty="0">
                <a:latin typeface="+mj-lt"/>
              </a:rPr>
              <a:t>;</a:t>
            </a:r>
          </a:p>
          <a:p>
            <a:r>
              <a:rPr lang="en-US" altLang="ko-KR" sz="2339" dirty="0">
                <a:latin typeface="+mj-lt"/>
              </a:rPr>
              <a:t>            border: </a:t>
            </a:r>
            <a:r>
              <a:rPr lang="en-US" altLang="ko-KR" sz="2339" dirty="0" err="1">
                <a:latin typeface="+mj-lt"/>
              </a:rPr>
              <a:t>1px</a:t>
            </a:r>
            <a:r>
              <a:rPr lang="en-US" altLang="ko-KR" sz="2339" dirty="0">
                <a:latin typeface="+mj-lt"/>
              </a:rPr>
              <a:t> solid #000000;</a:t>
            </a:r>
          </a:p>
          <a:p>
            <a:r>
              <a:rPr lang="en-US" altLang="ko-KR" sz="2339" dirty="0">
                <a:latin typeface="+mj-lt"/>
              </a:rPr>
              <a:t>            word-wrap: break-word;</a:t>
            </a:r>
          </a:p>
          <a:p>
            <a:r>
              <a:rPr lang="en-US" altLang="ko-KR" sz="2339" dirty="0">
                <a:latin typeface="+mj-lt"/>
              </a:rPr>
              <a:t>        }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&lt;p class="test"&gt;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ko-KR" altLang="en-US" sz="2339" dirty="0">
                <a:latin typeface="+mj-lt"/>
              </a:rPr>
              <a:t>매우 긴 단어가 있는 경우에 자동으로 </a:t>
            </a:r>
            <a:r>
              <a:rPr lang="ko-KR" altLang="en-US" sz="2339" dirty="0" err="1">
                <a:latin typeface="+mj-lt"/>
              </a:rPr>
              <a:t>잘라준다</a:t>
            </a:r>
            <a:r>
              <a:rPr lang="en-US" altLang="ko-KR" sz="2339" dirty="0">
                <a:latin typeface="+mj-lt"/>
              </a:rPr>
              <a:t>.</a:t>
            </a:r>
          </a:p>
          <a:p>
            <a:r>
              <a:rPr lang="en-US" altLang="ko-KR" sz="2339" dirty="0">
                <a:latin typeface="+mj-lt"/>
              </a:rPr>
              <a:t>	</a:t>
            </a:r>
            <a:r>
              <a:rPr lang="en-US" altLang="ko-KR" sz="2339" dirty="0" err="1">
                <a:latin typeface="+mj-lt"/>
              </a:rPr>
              <a:t>aaaaaaaaaaaaaaaaaaaaaaaaaaaaaaaaaaaaaaaaaa</a:t>
            </a:r>
            <a:endParaRPr lang="en-US" altLang="ko-KR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    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6" y="3300916"/>
            <a:ext cx="4368688" cy="22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(6/7)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단어 줄 바꿈 규칙</a:t>
            </a:r>
            <a:r>
              <a:rPr lang="en-US" altLang="ko-KR" sz="3000" kern="0" dirty="0" smtClean="0"/>
              <a:t> (Word Breaking)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2653047"/>
            <a:ext cx="10816952" cy="59083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p </a:t>
            </a:r>
            <a:r>
              <a:rPr lang="en-US" altLang="ko-KR" sz="2000" dirty="0">
                <a:latin typeface="+mj-lt"/>
              </a:rPr>
              <a:t>{ width: 140px; border: 1px solid #000000; }</a:t>
            </a:r>
          </a:p>
          <a:p>
            <a:r>
              <a:rPr lang="en-US" altLang="ko-KR" sz="2000" dirty="0" err="1">
                <a:latin typeface="+mj-lt"/>
              </a:rPr>
              <a:t>p.test</a:t>
            </a:r>
            <a:r>
              <a:rPr lang="en-US" altLang="ko-KR" sz="2000" dirty="0">
                <a:latin typeface="+mj-lt"/>
              </a:rPr>
              <a:t> {</a:t>
            </a:r>
          </a:p>
          <a:p>
            <a:r>
              <a:rPr lang="en-US" altLang="ko-KR" sz="2000" dirty="0">
                <a:latin typeface="+mj-lt"/>
              </a:rPr>
              <a:t> word-wrap: break-word;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p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.test2</a:t>
            </a:r>
            <a:r>
              <a:rPr lang="en-US" altLang="ko-KR" sz="2000" dirty="0">
                <a:latin typeface="+mj-lt"/>
              </a:rPr>
              <a:t> {</a:t>
            </a:r>
          </a:p>
          <a:p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word-break: break-all;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  <a:p>
            <a:r>
              <a:rPr lang="en-US" altLang="ko-KR" sz="2000" dirty="0">
                <a:latin typeface="+mj-lt"/>
              </a:rPr>
              <a:t>…</a:t>
            </a:r>
          </a:p>
          <a:p>
            <a:r>
              <a:rPr lang="en-US" altLang="ko-KR" sz="2000" dirty="0">
                <a:latin typeface="+mj-lt"/>
              </a:rPr>
              <a:t>&lt;p&gt;This paragraph contains some text. The lines </a:t>
            </a:r>
            <a:r>
              <a:rPr lang="en-US" altLang="ko-KR" sz="2000" dirty="0" err="1">
                <a:latin typeface="+mj-lt"/>
              </a:rPr>
              <a:t>willllllwqqqqqqqqqqqq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break at a character.&lt;/p&gt;</a:t>
            </a:r>
          </a:p>
          <a:p>
            <a:r>
              <a:rPr lang="en-US" altLang="ko-KR" sz="2000" dirty="0">
                <a:latin typeface="+mj-lt"/>
              </a:rPr>
              <a:t>&lt;p class="test"&gt;This paragraph contains some text. The lines </a:t>
            </a:r>
          </a:p>
          <a:p>
            <a:r>
              <a:rPr lang="en-US" altLang="ko-KR" sz="2000" dirty="0" err="1">
                <a:latin typeface="+mj-lt"/>
              </a:rPr>
              <a:t>willllllwqqqqqqqqqqqq</a:t>
            </a:r>
            <a:r>
              <a:rPr lang="en-US" altLang="ko-KR" sz="2000" dirty="0">
                <a:latin typeface="+mj-lt"/>
              </a:rPr>
              <a:t> break at a character.&lt;/p&gt;</a:t>
            </a:r>
          </a:p>
          <a:p>
            <a:r>
              <a:rPr lang="en-US" altLang="ko-KR" sz="2000" dirty="0">
                <a:latin typeface="+mj-lt"/>
              </a:rPr>
              <a:t>&lt;p class="test2"&gt;This paragraph contains some text. The lines </a:t>
            </a:r>
          </a:p>
          <a:p>
            <a:r>
              <a:rPr lang="en-US" altLang="ko-KR" sz="2000" dirty="0" err="1">
                <a:latin typeface="+mj-lt"/>
              </a:rPr>
              <a:t>willllllwqqqqqqqqqqqq</a:t>
            </a:r>
            <a:r>
              <a:rPr lang="en-US" altLang="ko-KR" sz="2000" dirty="0">
                <a:latin typeface="+mj-lt"/>
              </a:rPr>
              <a:t> break at a character.&lt;/p&gt;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solidFill>
                  <a:srgbClr val="FF0000"/>
                </a:solidFill>
                <a:latin typeface="+mj-lt"/>
              </a:rPr>
              <a:t>CSS </a:t>
            </a:r>
            <a:r>
              <a:rPr lang="ko-KR" altLang="en-US" sz="5500" kern="0" dirty="0" smtClean="0">
                <a:solidFill>
                  <a:srgbClr val="FF0000"/>
                </a:solidFill>
                <a:latin typeface="+mj-lt"/>
              </a:rPr>
              <a:t>텍스트</a:t>
            </a:r>
            <a:r>
              <a:rPr lang="en-US" altLang="ko-KR" sz="5500" kern="0" dirty="0" smtClean="0">
                <a:solidFill>
                  <a:srgbClr val="FF0000"/>
                </a:solidFill>
                <a:latin typeface="+mj-lt"/>
              </a:rPr>
              <a:t>(7/7)</a:t>
            </a:r>
            <a:endParaRPr lang="ko-KR" altLang="en-US" sz="5500" kern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5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700007"/>
            <a:ext cx="11131934" cy="65689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.newspaper {</a:t>
            </a:r>
          </a:p>
          <a:p>
            <a:r>
              <a:rPr lang="en-US" altLang="ko-KR" sz="2200" dirty="0" smtClean="0">
                <a:latin typeface="+mj-lt"/>
              </a:rPr>
              <a:t>	column-count</a:t>
            </a:r>
            <a:r>
              <a:rPr lang="en-US" altLang="ko-KR" sz="2200" dirty="0">
                <a:latin typeface="+mj-lt"/>
              </a:rPr>
              <a:t>: 2; 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 </a:t>
            </a:r>
            <a:r>
              <a:rPr lang="en-US" altLang="ko-KR" sz="2200" dirty="0" smtClean="0">
                <a:latin typeface="+mj-lt"/>
              </a:rPr>
              <a:t> class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smtClean="0">
                <a:latin typeface="+mj-lt"/>
              </a:rPr>
              <a:t>newspaper“&gt;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</a:t>
            </a:r>
            <a:r>
              <a:rPr lang="ko-KR" altLang="en-US" sz="2200" dirty="0" smtClean="0">
                <a:latin typeface="+mj-lt"/>
              </a:rPr>
              <a:t>한 </a:t>
            </a:r>
            <a:r>
              <a:rPr lang="ko-KR" altLang="en-US" sz="2200" dirty="0">
                <a:latin typeface="+mj-lt"/>
              </a:rPr>
              <a:t>잔의 술을 마시고</a:t>
            </a:r>
          </a:p>
          <a:p>
            <a:r>
              <a:rPr lang="ko-KR" altLang="en-US" sz="2200" dirty="0">
                <a:latin typeface="+mj-lt"/>
              </a:rPr>
              <a:t>	우리는 버지니아 </a:t>
            </a:r>
            <a:r>
              <a:rPr lang="ko-KR" altLang="en-US" sz="2200" dirty="0" err="1">
                <a:latin typeface="+mj-lt"/>
              </a:rPr>
              <a:t>울프의</a:t>
            </a:r>
            <a:r>
              <a:rPr lang="ko-KR" altLang="en-US" sz="2200" dirty="0">
                <a:latin typeface="+mj-lt"/>
              </a:rPr>
              <a:t> 생애와</a:t>
            </a:r>
          </a:p>
          <a:p>
            <a:r>
              <a:rPr lang="ko-KR" altLang="en-US" sz="2200" dirty="0">
                <a:latin typeface="+mj-lt"/>
              </a:rPr>
              <a:t>	목마를 타고 떠난 숙녀의 옷자락을 이야기한다</a:t>
            </a:r>
          </a:p>
          <a:p>
            <a:r>
              <a:rPr lang="ko-KR" altLang="en-US" sz="2200" dirty="0">
                <a:latin typeface="+mj-lt"/>
              </a:rPr>
              <a:t>	</a:t>
            </a:r>
            <a:r>
              <a:rPr lang="en-US" altLang="ko-KR" sz="2200" dirty="0">
                <a:latin typeface="+mj-lt"/>
              </a:rPr>
              <a:t>...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ko-KR" altLang="en-US" sz="2200" dirty="0" err="1">
                <a:latin typeface="+mj-lt"/>
              </a:rPr>
              <a:t>가을바람</a:t>
            </a:r>
            <a:r>
              <a:rPr lang="ko-KR" altLang="en-US" sz="2200" dirty="0">
                <a:latin typeface="+mj-lt"/>
              </a:rPr>
              <a:t> 소리는</a:t>
            </a:r>
          </a:p>
          <a:p>
            <a:r>
              <a:rPr lang="ko-KR" altLang="en-US" sz="2200" dirty="0">
                <a:latin typeface="+mj-lt"/>
              </a:rPr>
              <a:t>	내 쓰러진 술병 속에서 목메어 우는데</a:t>
            </a:r>
          </a:p>
          <a:p>
            <a:r>
              <a:rPr lang="ko-KR" altLang="en-US" sz="2200" dirty="0">
                <a:latin typeface="+mj-lt"/>
              </a:rPr>
              <a:t>       </a:t>
            </a:r>
            <a:r>
              <a:rPr lang="en-US" altLang="ko-KR" sz="2200" dirty="0">
                <a:latin typeface="+mj-lt"/>
              </a:rPr>
              <a:t>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57" y="2651787"/>
            <a:ext cx="6721705" cy="20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720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4" y="4391695"/>
            <a:ext cx="3650579" cy="34716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err="1" smtClean="0"/>
              <a:t>캐스케이딩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(cascading)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smtClean="0"/>
              <a:t>폭포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 </a:t>
            </a:r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연속되는 작은 폭포들처럼 위에서 아래로 순차적으로 적용</a:t>
            </a:r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하나의 요소에 여러 개의 </a:t>
            </a:r>
            <a:r>
              <a:rPr lang="en-US" altLang="ko-KR" sz="3000" kern="0" dirty="0" smtClean="0"/>
              <a:t>CSS</a:t>
            </a:r>
            <a:r>
              <a:rPr lang="ko-KR" altLang="en-US" sz="3000" kern="0" dirty="0" smtClean="0"/>
              <a:t>가 충돌할 경우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우선 순위</a:t>
            </a:r>
            <a:r>
              <a:rPr lang="en-US" altLang="ko-KR" sz="3000" kern="0" dirty="0" smtClean="0"/>
              <a:t>(</a:t>
            </a:r>
            <a:r>
              <a:rPr lang="ko-KR" altLang="en-US" sz="3000" kern="0" dirty="0" smtClean="0"/>
              <a:t>가중치</a:t>
            </a:r>
            <a:r>
              <a:rPr lang="en-US" altLang="ko-KR" sz="3000" kern="0" dirty="0" smtClean="0"/>
              <a:t>)</a:t>
            </a:r>
            <a:r>
              <a:rPr lang="ko-KR" altLang="en-US" sz="3000" kern="0" dirty="0" smtClean="0"/>
              <a:t>가 계산되고 계산 결과에 따라 </a:t>
            </a:r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충돌이 처리된다</a:t>
            </a:r>
            <a:endParaRPr lang="en-US" altLang="ko-KR" sz="3000" kern="0" dirty="0" smtClean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25514" y="4765184"/>
            <a:ext cx="2060620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외부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파일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가장 낮음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167544" y="6078830"/>
            <a:ext cx="2280993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&lt;style&gt;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에 정의된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중간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8100090" y="7386829"/>
            <a:ext cx="1881037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인라인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가장 높음</a:t>
            </a:r>
          </a:p>
        </p:txBody>
      </p:sp>
      <p:sp>
        <p:nvSpPr>
          <p:cNvPr id="12" name="위로 굽은 화살표 11"/>
          <p:cNvSpPr/>
          <p:nvPr/>
        </p:nvSpPr>
        <p:spPr bwMode="auto">
          <a:xfrm flipV="1">
            <a:off x="4625514" y="4391695"/>
            <a:ext cx="2724883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위로 굽은 화살표 12"/>
          <p:cNvSpPr/>
          <p:nvPr/>
        </p:nvSpPr>
        <p:spPr bwMode="auto">
          <a:xfrm flipV="1">
            <a:off x="6167545" y="5706547"/>
            <a:ext cx="2934612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위로 굽은 화살표 13"/>
          <p:cNvSpPr/>
          <p:nvPr/>
        </p:nvSpPr>
        <p:spPr bwMode="auto">
          <a:xfrm flipV="1">
            <a:off x="8100090" y="7035175"/>
            <a:ext cx="2558249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77325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/>
              <a:t>선택자</a:t>
            </a:r>
            <a:r>
              <a:rPr lang="en-US" altLang="ko-KR" sz="3000" dirty="0"/>
              <a:t>(selectors</a:t>
            </a:r>
            <a:r>
              <a:rPr lang="en-US" altLang="ko-KR" sz="3000" dirty="0" smtClean="0"/>
              <a:t>)- </a:t>
            </a:r>
            <a:r>
              <a:rPr lang="ko-KR" altLang="en-US" sz="3000" dirty="0" smtClean="0"/>
              <a:t>요소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태그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전체</a:t>
            </a:r>
            <a:r>
              <a:rPr lang="en-US" altLang="ko-KR" sz="3000" dirty="0" smtClean="0"/>
              <a:t>(*), id(#), Class(.) </a:t>
            </a:r>
            <a:r>
              <a:rPr lang="en-US" altLang="ko-KR" sz="3000" dirty="0"/>
              <a:t>	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박스 모델</a:t>
            </a:r>
            <a:r>
              <a:rPr lang="en-US" altLang="ko-KR" sz="3000" dirty="0" smtClean="0"/>
              <a:t>(Box Model)</a:t>
            </a:r>
          </a:p>
          <a:p>
            <a:pPr lvl="0"/>
            <a:r>
              <a:rPr lang="ko-KR" altLang="en-US" sz="3000" dirty="0" smtClean="0"/>
              <a:t>배경 </a:t>
            </a:r>
            <a:r>
              <a:rPr lang="ko-KR" altLang="en-US" sz="3000" dirty="0"/>
              <a:t>및 경계선</a:t>
            </a:r>
            <a:r>
              <a:rPr lang="en-US" altLang="ko-KR" sz="3000" dirty="0"/>
              <a:t>(Backgrounds and Borders)</a:t>
            </a:r>
          </a:p>
          <a:p>
            <a:pPr lvl="0"/>
            <a:r>
              <a:rPr lang="ko-KR" altLang="en-US" sz="3000" dirty="0"/>
              <a:t>텍스트 효과</a:t>
            </a:r>
            <a:r>
              <a:rPr lang="en-US" altLang="ko-KR" sz="3000" dirty="0"/>
              <a:t>(Text Effects)</a:t>
            </a:r>
          </a:p>
          <a:p>
            <a:pPr lvl="0"/>
            <a:r>
              <a:rPr lang="en-US" altLang="ko-KR" sz="3000" dirty="0"/>
              <a:t>2</a:t>
            </a:r>
            <a:r>
              <a:rPr lang="ko-KR" altLang="en-US" sz="3000" dirty="0"/>
              <a:t>차원 및 </a:t>
            </a:r>
            <a:r>
              <a:rPr lang="en-US" altLang="ko-KR" sz="3000" dirty="0"/>
              <a:t>3</a:t>
            </a:r>
            <a:r>
              <a:rPr lang="ko-KR" altLang="en-US" sz="3000" dirty="0"/>
              <a:t>차원 변환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2D</a:t>
            </a:r>
            <a:r>
              <a:rPr lang="en-US" altLang="ko-KR" sz="3000" dirty="0"/>
              <a:t>/3D Transformations)</a:t>
            </a:r>
          </a:p>
          <a:p>
            <a:pPr lvl="0"/>
            <a:r>
              <a:rPr lang="ko-KR" altLang="en-US" sz="3000" dirty="0"/>
              <a:t>애니메이션</a:t>
            </a:r>
            <a:r>
              <a:rPr lang="en-US" altLang="ko-KR" sz="3000" dirty="0"/>
              <a:t>(Animations)</a:t>
            </a:r>
          </a:p>
          <a:p>
            <a:pPr lvl="0"/>
            <a:r>
              <a:rPr lang="ko-KR" altLang="en-US" sz="3000" dirty="0"/>
              <a:t>다중 </a:t>
            </a:r>
            <a:r>
              <a:rPr lang="ko-KR" altLang="en-US" sz="3000" dirty="0" err="1"/>
              <a:t>컬럼</a:t>
            </a:r>
            <a:r>
              <a:rPr lang="ko-KR" altLang="en-US" sz="3000" dirty="0"/>
              <a:t> 레이아웃</a:t>
            </a:r>
            <a:r>
              <a:rPr lang="en-US" altLang="ko-KR" sz="3000" dirty="0"/>
              <a:t>(Multiple Column Layout)</a:t>
            </a:r>
          </a:p>
          <a:p>
            <a:pPr lvl="0"/>
            <a:r>
              <a:rPr lang="ko-KR" altLang="en-US" sz="3000" dirty="0"/>
              <a:t>사용자 인터페이스</a:t>
            </a:r>
            <a:r>
              <a:rPr lang="en-US" altLang="ko-KR" sz="3000" dirty="0"/>
              <a:t>(User Interface)</a:t>
            </a:r>
          </a:p>
          <a:p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기능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309" y="3668587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 bwMode="auto">
          <a:xfrm flipV="1">
            <a:off x="2771941" y="4170939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5373111" y="4170937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0"/>
          </p:cNvCxnSpPr>
          <p:nvPr/>
        </p:nvCxnSpPr>
        <p:spPr bwMode="auto">
          <a:xfrm flipH="1" flipV="1">
            <a:off x="6409377" y="4170937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13771</TotalTime>
  <Words>2758</Words>
  <Application>Microsoft Office PowerPoint</Application>
  <PresentationFormat>사용자 지정</PresentationFormat>
  <Paragraphs>699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CSS의 개념(1/5)</vt:lpstr>
      <vt:lpstr>PowerPoint 프레젠테이션</vt:lpstr>
      <vt:lpstr>CSS의 개념(3/5)</vt:lpstr>
      <vt:lpstr>CSS의 개념(4/5)</vt:lpstr>
      <vt:lpstr>CSS의 개념(5/5)</vt:lpstr>
      <vt:lpstr>CSS3의 기능</vt:lpstr>
      <vt:lpstr>CSS3의 문법</vt:lpstr>
      <vt:lpstr>CSS 삽입(1/6)</vt:lpstr>
      <vt:lpstr>CSS 삽입(2/6)</vt:lpstr>
      <vt:lpstr>CSS 삽입(3/6)</vt:lpstr>
      <vt:lpstr>CSS 삽입(4/6)</vt:lpstr>
      <vt:lpstr>CSS 삽입(5/6)</vt:lpstr>
      <vt:lpstr>CSS 삽입(6/6)</vt:lpstr>
      <vt:lpstr>다중 스타일 시트</vt:lpstr>
      <vt:lpstr>예제1(1/2)</vt:lpstr>
      <vt:lpstr>예제1(2/2)</vt:lpstr>
      <vt:lpstr>예제2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선택자 그룹</vt:lpstr>
      <vt:lpstr>클래스 선택자</vt:lpstr>
      <vt:lpstr>예제</vt:lpstr>
      <vt:lpstr>예제</vt:lpstr>
      <vt:lpstr>자손, 자식 선택자</vt:lpstr>
      <vt:lpstr>예제</vt:lpstr>
      <vt:lpstr>형제 선택자</vt:lpstr>
      <vt:lpstr>의사클래스(pseudo-class)</vt:lpstr>
      <vt:lpstr>예제</vt:lpstr>
      <vt:lpstr>속성 선택자</vt:lpstr>
      <vt:lpstr>CSS의 속성들</vt:lpstr>
      <vt:lpstr>CSS 색상(1/4)</vt:lpstr>
      <vt:lpstr>CSS 색상(2/4)</vt:lpstr>
      <vt:lpstr>CSS 색상(3/4)</vt:lpstr>
      <vt:lpstr>CSS 색상(4/4)</vt:lpstr>
      <vt:lpstr>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폰트 크기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 컬럼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1196</cp:revision>
  <cp:lastPrinted>2015-02-24T08:02:21Z</cp:lastPrinted>
  <dcterms:created xsi:type="dcterms:W3CDTF">2007-06-29T06:43:39Z</dcterms:created>
  <dcterms:modified xsi:type="dcterms:W3CDTF">2021-05-10T04:49:19Z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