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63" r:id="rId4"/>
    <p:sldId id="286" r:id="rId5"/>
    <p:sldId id="295" r:id="rId6"/>
    <p:sldId id="296" r:id="rId7"/>
    <p:sldId id="299" r:id="rId8"/>
    <p:sldId id="297" r:id="rId9"/>
    <p:sldId id="300" r:id="rId10"/>
    <p:sldId id="298" r:id="rId11"/>
    <p:sldId id="303" r:id="rId12"/>
    <p:sldId id="305" r:id="rId13"/>
    <p:sldId id="302" r:id="rId14"/>
    <p:sldId id="301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능열" initials="이능" lastIdx="2" clrIdx="0">
    <p:extLst>
      <p:ext uri="{19B8F6BF-5375-455C-9EA6-DF929625EA0E}">
        <p15:presenceInfo xmlns:p15="http://schemas.microsoft.com/office/powerpoint/2012/main" userId="9a817b89f72a8b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A09F9F"/>
    <a:srgbClr val="474652"/>
    <a:srgbClr val="76747A"/>
    <a:srgbClr val="AC9D93"/>
    <a:srgbClr val="DFC3B5"/>
    <a:srgbClr val="F08C01"/>
    <a:srgbClr val="7A849F"/>
    <a:srgbClr val="FEDE34"/>
    <a:srgbClr val="C5B2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644" y="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is.joongbu.ac.kr/course/java/api/org/w3c/dom/class-use/Node.html" TargetMode="External"/><Relationship Id="rId2" Type="http://schemas.openxmlformats.org/officeDocument/2006/relationships/hyperlink" Target="https://docs.oracle.com/javase/7/docs/api/org/w3c/dom/Node.html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7FF243-1A14-4019-BA46-0E5EC0955B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"/>
            <a:ext cx="12192000" cy="6858000"/>
          </a:xfrm>
          <a:prstGeom prst="rect">
            <a:avLst/>
          </a:prstGeom>
        </p:spPr>
      </p:pic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1A8E2820-6C71-4CDF-8C41-457AA9F83A5F}"/>
              </a:ext>
            </a:extLst>
          </p:cNvPr>
          <p:cNvSpPr/>
          <p:nvPr/>
        </p:nvSpPr>
        <p:spPr>
          <a:xfrm>
            <a:off x="6807200" y="1940561"/>
            <a:ext cx="4775200" cy="873760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5A9CEB-ACAA-4266-AA07-3B4B016E0517}"/>
              </a:ext>
            </a:extLst>
          </p:cNvPr>
          <p:cNvCxnSpPr/>
          <p:nvPr/>
        </p:nvCxnSpPr>
        <p:spPr>
          <a:xfrm>
            <a:off x="0" y="4693921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2AC959-406D-42BE-AF45-01E9CF27BDF9}"/>
              </a:ext>
            </a:extLst>
          </p:cNvPr>
          <p:cNvSpPr txBox="1"/>
          <p:nvPr/>
        </p:nvSpPr>
        <p:spPr>
          <a:xfrm>
            <a:off x="8039686" y="2085052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XML Parser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87DE776-EF9C-4925-8E30-46615900ADD6}"/>
              </a:ext>
            </a:extLst>
          </p:cNvPr>
          <p:cNvCxnSpPr/>
          <p:nvPr/>
        </p:nvCxnSpPr>
        <p:spPr>
          <a:xfrm>
            <a:off x="0" y="4826001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BFBA5B-397C-4147-9C90-B5489395BC7E}"/>
              </a:ext>
            </a:extLst>
          </p:cNvPr>
          <p:cNvCxnSpPr/>
          <p:nvPr/>
        </p:nvCxnSpPr>
        <p:spPr>
          <a:xfrm>
            <a:off x="0" y="4958081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216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1"/>
            <a:ext cx="11372194" cy="1015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5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DOM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4" y="934721"/>
            <a:ext cx="117820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AFD623-FF24-447E-A28E-1BE9030E2257}"/>
              </a:ext>
            </a:extLst>
          </p:cNvPr>
          <p:cNvSpPr txBox="1"/>
          <p:nvPr/>
        </p:nvSpPr>
        <p:spPr>
          <a:xfrm>
            <a:off x="476307" y="1255539"/>
            <a:ext cx="28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메소드로 노드 </a:t>
            </a:r>
            <a:r>
              <a:rPr lang="ko-KR" altLang="en-US" sz="2400" dirty="0">
                <a:solidFill>
                  <a:srgbClr val="00B0F0"/>
                </a:solidFill>
              </a:rPr>
              <a:t>생성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B7FDDD6-CAAD-4560-B06B-ACABE7361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092492"/>
              </p:ext>
            </p:extLst>
          </p:nvPr>
        </p:nvGraphicFramePr>
        <p:xfrm>
          <a:off x="4724400" y="1255540"/>
          <a:ext cx="7198443" cy="540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1102567475"/>
                    </a:ext>
                  </a:extLst>
                </a:gridCol>
                <a:gridCol w="2778843">
                  <a:extLst>
                    <a:ext uri="{9D8B030D-6E8A-4147-A177-3AD203B41FA5}">
                      <a16:colId xmlns:a16="http://schemas.microsoft.com/office/drawing/2014/main" val="1740109979"/>
                    </a:ext>
                  </a:extLst>
                </a:gridCol>
              </a:tblGrid>
              <a:tr h="900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메소드</a:t>
                      </a:r>
                    </a:p>
                  </a:txBody>
                  <a:tcPr marT="45721" marB="45721"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marT="45721" marB="45721"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90141"/>
                  </a:ext>
                </a:extLst>
              </a:tr>
              <a:tr h="900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Element </a:t>
                      </a:r>
                      <a:r>
                        <a:rPr lang="en-US" altLang="ko-KR" sz="1600" dirty="0" err="1"/>
                        <a:t>createElement</a:t>
                      </a:r>
                      <a:r>
                        <a:rPr lang="en-US" altLang="ko-KR" sz="1600" dirty="0"/>
                        <a:t>(String </a:t>
                      </a:r>
                      <a:r>
                        <a:rPr lang="en-US" altLang="ko-KR" sz="1600" dirty="0" err="1"/>
                        <a:t>tagName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marT="45721" marB="45721"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Element </a:t>
                      </a:r>
                      <a:r>
                        <a:rPr lang="ko-KR" altLang="en-US" sz="1600" dirty="0"/>
                        <a:t>객체를 생성</a:t>
                      </a:r>
                    </a:p>
                  </a:txBody>
                  <a:tcPr marT="45721" marB="45721"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640154"/>
                  </a:ext>
                </a:extLst>
              </a:tr>
              <a:tr h="900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Attr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createAttribute</a:t>
                      </a:r>
                      <a:r>
                        <a:rPr lang="en-US" altLang="ko-KR" sz="1600" dirty="0"/>
                        <a:t>(String name)</a:t>
                      </a:r>
                      <a:endParaRPr lang="ko-KR" altLang="en-US" sz="1600" dirty="0"/>
                    </a:p>
                  </a:txBody>
                  <a:tcPr marT="45721" marB="45721"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Att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객체를 생성</a:t>
                      </a:r>
                    </a:p>
                  </a:txBody>
                  <a:tcPr marT="45721" marB="45721"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84544"/>
                  </a:ext>
                </a:extLst>
              </a:tr>
              <a:tr h="900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Text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create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 err="1"/>
                        <a:t>TextNode</a:t>
                      </a:r>
                      <a:r>
                        <a:rPr lang="en-US" altLang="ko-KR" sz="1600" dirty="0"/>
                        <a:t>(data)</a:t>
                      </a:r>
                      <a:endParaRPr lang="ko-KR" altLang="en-US" sz="1600" dirty="0"/>
                    </a:p>
                  </a:txBody>
                  <a:tcPr marT="45721" marB="45721"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Text </a:t>
                      </a:r>
                      <a:r>
                        <a:rPr lang="ko-KR" altLang="en-US" sz="1600" dirty="0"/>
                        <a:t>객체를 생성</a:t>
                      </a:r>
                    </a:p>
                  </a:txBody>
                  <a:tcPr marT="45721" marB="45721"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250446"/>
                  </a:ext>
                </a:extLst>
              </a:tr>
              <a:tr h="900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Comment </a:t>
                      </a:r>
                      <a:r>
                        <a:rPr lang="en-US" altLang="ko-KR" sz="1600" dirty="0" err="1"/>
                        <a:t>createComment</a:t>
                      </a:r>
                      <a:r>
                        <a:rPr lang="en-US" altLang="ko-KR" sz="1600" dirty="0"/>
                        <a:t>(data)</a:t>
                      </a:r>
                      <a:endParaRPr lang="ko-KR" altLang="en-US" sz="1600" dirty="0"/>
                    </a:p>
                  </a:txBody>
                  <a:tcPr marT="45721" marB="45721"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Comment </a:t>
                      </a:r>
                      <a:r>
                        <a:rPr lang="ko-KR" altLang="en-US" sz="1600" dirty="0"/>
                        <a:t>객체를 생성</a:t>
                      </a:r>
                    </a:p>
                  </a:txBody>
                  <a:tcPr marT="45721" marB="45721"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508180"/>
                  </a:ext>
                </a:extLst>
              </a:tr>
              <a:tr h="900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CDATA Section </a:t>
                      </a:r>
                      <a:r>
                        <a:rPr lang="en-US" altLang="ko-KR" sz="1600" dirty="0" err="1"/>
                        <a:t>createCDATASection</a:t>
                      </a:r>
                      <a:r>
                        <a:rPr lang="en-US" altLang="ko-KR" sz="1600" dirty="0"/>
                        <a:t>(data)</a:t>
                      </a:r>
                      <a:endParaRPr lang="ko-KR" altLang="en-US" sz="1600" dirty="0"/>
                    </a:p>
                  </a:txBody>
                  <a:tcPr marT="45721" marB="45721"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CDATASection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객체를 생성</a:t>
                      </a:r>
                    </a:p>
                  </a:txBody>
                  <a:tcPr marT="45721" marB="45721"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69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478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1"/>
            <a:ext cx="11372194" cy="1015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5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DOM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4" y="934721"/>
            <a:ext cx="117820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AFD623-FF24-447E-A28E-1BE9030E2257}"/>
              </a:ext>
            </a:extLst>
          </p:cNvPr>
          <p:cNvSpPr txBox="1"/>
          <p:nvPr/>
        </p:nvSpPr>
        <p:spPr>
          <a:xfrm>
            <a:off x="476306" y="1255539"/>
            <a:ext cx="3594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메소드로 노드 </a:t>
            </a:r>
            <a:r>
              <a:rPr lang="ko-KR" altLang="en-US" sz="2400" dirty="0">
                <a:solidFill>
                  <a:srgbClr val="00B0F0"/>
                </a:solidFill>
              </a:rPr>
              <a:t>추가</a:t>
            </a:r>
            <a:r>
              <a:rPr lang="en-US" altLang="ko-KR" sz="2400" dirty="0">
                <a:solidFill>
                  <a:srgbClr val="00B0F0"/>
                </a:solidFill>
              </a:rPr>
              <a:t>, </a:t>
            </a:r>
            <a:r>
              <a:rPr lang="ko-KR" altLang="en-US" sz="2400" dirty="0">
                <a:solidFill>
                  <a:srgbClr val="00B0F0"/>
                </a:solidFill>
              </a:rPr>
              <a:t>삭제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B7FDDD6-CAAD-4560-B06B-ACABE7361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305594"/>
              </p:ext>
            </p:extLst>
          </p:nvPr>
        </p:nvGraphicFramePr>
        <p:xfrm>
          <a:off x="4070561" y="1255540"/>
          <a:ext cx="7852283" cy="540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041">
                  <a:extLst>
                    <a:ext uri="{9D8B030D-6E8A-4147-A177-3AD203B41FA5}">
                      <a16:colId xmlns:a16="http://schemas.microsoft.com/office/drawing/2014/main" val="1102567475"/>
                    </a:ext>
                  </a:extLst>
                </a:gridCol>
                <a:gridCol w="3058242">
                  <a:extLst>
                    <a:ext uri="{9D8B030D-6E8A-4147-A177-3AD203B41FA5}">
                      <a16:colId xmlns:a16="http://schemas.microsoft.com/office/drawing/2014/main" val="1740109979"/>
                    </a:ext>
                  </a:extLst>
                </a:gridCol>
              </a:tblGrid>
              <a:tr h="900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메소드</a:t>
                      </a:r>
                    </a:p>
                  </a:txBody>
                  <a:tcPr marT="45721" marB="45721"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marT="45721" marB="45721"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90141"/>
                  </a:ext>
                </a:extLst>
              </a:tr>
              <a:tr h="900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Node </a:t>
                      </a:r>
                      <a:r>
                        <a:rPr lang="en-US" altLang="ko-KR" sz="1600" dirty="0" err="1"/>
                        <a:t>appendChild</a:t>
                      </a:r>
                      <a:r>
                        <a:rPr lang="en-US" altLang="ko-KR" sz="1600" dirty="0"/>
                        <a:t>(Node </a:t>
                      </a:r>
                      <a:r>
                        <a:rPr lang="en-US" altLang="ko-KR" sz="1600" dirty="0" err="1"/>
                        <a:t>newChild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marT="45721" marB="45721"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newChild</a:t>
                      </a:r>
                      <a:r>
                        <a:rPr lang="ko-KR" altLang="en-US" sz="1600" dirty="0"/>
                        <a:t>를 자식 노드의 끝에 추가</a:t>
                      </a:r>
                    </a:p>
                  </a:txBody>
                  <a:tcPr marT="45721" marB="45721"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640154"/>
                  </a:ext>
                </a:extLst>
              </a:tr>
              <a:tr h="900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Node </a:t>
                      </a:r>
                      <a:r>
                        <a:rPr lang="en-US" altLang="ko-KR" sz="1600" dirty="0" err="1"/>
                        <a:t>removeChild</a:t>
                      </a:r>
                      <a:r>
                        <a:rPr lang="en-US" altLang="ko-KR" sz="1600" dirty="0"/>
                        <a:t>(Node </a:t>
                      </a:r>
                      <a:r>
                        <a:rPr lang="en-US" altLang="ko-KR" sz="1600" dirty="0" err="1"/>
                        <a:t>oldChild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marT="45721" marB="45721"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oldChild</a:t>
                      </a:r>
                      <a:r>
                        <a:rPr lang="ko-KR" altLang="en-US" sz="1600" dirty="0"/>
                        <a:t>를 자식 노드에서 삭제</a:t>
                      </a:r>
                    </a:p>
                  </a:txBody>
                  <a:tcPr marT="45721" marB="45721"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84544"/>
                  </a:ext>
                </a:extLst>
              </a:tr>
              <a:tr h="900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Node </a:t>
                      </a:r>
                      <a:r>
                        <a:rPr lang="en-US" altLang="ko-KR" sz="1600" dirty="0" err="1"/>
                        <a:t>insertBefor</a:t>
                      </a:r>
                      <a:r>
                        <a:rPr lang="en-US" altLang="ko-KR" sz="1600" dirty="0"/>
                        <a:t>(Node new Child, Node </a:t>
                      </a:r>
                      <a:r>
                        <a:rPr lang="en-US" altLang="ko-KR" sz="1600" dirty="0" err="1"/>
                        <a:t>oldChild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marT="45721" marB="45721"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oldChild</a:t>
                      </a:r>
                      <a:r>
                        <a:rPr lang="ko-KR" altLang="en-US" sz="1600" dirty="0"/>
                        <a:t> 앞에 </a:t>
                      </a:r>
                      <a:r>
                        <a:rPr lang="en-US" altLang="ko-KR" sz="1600" dirty="0" err="1"/>
                        <a:t>newChild</a:t>
                      </a:r>
                      <a:r>
                        <a:rPr lang="ko-KR" altLang="en-US" sz="1600" dirty="0"/>
                        <a:t>를 삽입</a:t>
                      </a:r>
                    </a:p>
                  </a:txBody>
                  <a:tcPr marT="45721" marB="45721"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250446"/>
                  </a:ext>
                </a:extLst>
              </a:tr>
              <a:tr h="900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Node </a:t>
                      </a:r>
                      <a:r>
                        <a:rPr lang="en-US" altLang="ko-KR" sz="1600" dirty="0" err="1"/>
                        <a:t>replaceChild</a:t>
                      </a:r>
                      <a:r>
                        <a:rPr lang="en-US" altLang="ko-KR" sz="1600" dirty="0"/>
                        <a:t>(Node </a:t>
                      </a:r>
                      <a:r>
                        <a:rPr lang="en-US" altLang="ko-KR" sz="1600" dirty="0" err="1"/>
                        <a:t>newChild</a:t>
                      </a:r>
                      <a:r>
                        <a:rPr lang="en-US" altLang="ko-KR" sz="1600" dirty="0"/>
                        <a:t>, Node </a:t>
                      </a:r>
                      <a:r>
                        <a:rPr lang="en-US" altLang="ko-KR" sz="1600" dirty="0" err="1"/>
                        <a:t>oldChild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marT="45721" marB="45721"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oldChild</a:t>
                      </a:r>
                      <a:r>
                        <a:rPr lang="ko-KR" altLang="en-US" sz="1600" dirty="0"/>
                        <a:t>를 </a:t>
                      </a:r>
                      <a:r>
                        <a:rPr lang="en-US" altLang="ko-KR" sz="1600" dirty="0" err="1"/>
                        <a:t>newChild</a:t>
                      </a:r>
                      <a:r>
                        <a:rPr lang="ko-KR" altLang="en-US" sz="1600" dirty="0"/>
                        <a:t>로 교체</a:t>
                      </a:r>
                    </a:p>
                  </a:txBody>
                  <a:tcPr marT="45721" marB="45721"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508180"/>
                  </a:ext>
                </a:extLst>
              </a:tr>
              <a:tr h="900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void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 err="1"/>
                        <a:t>setNodeValue</a:t>
                      </a:r>
                      <a:r>
                        <a:rPr lang="en-US" altLang="ko-KR" sz="1600" dirty="0"/>
                        <a:t>(String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 err="1"/>
                        <a:t>nodeValue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 marT="45721" marB="45721"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노드의 값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텍스트 노드의 경우는 텍스트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주석 노드의 경우는 주석내용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을 설정</a:t>
                      </a:r>
                    </a:p>
                  </a:txBody>
                  <a:tcPr marT="45721" marB="45721"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69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389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B5C9CE-CF87-429C-848E-7373FB6BAE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"/>
            <a:ext cx="12192000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AE6EE1-E595-4578-8F9E-6354FA7A00C4}"/>
              </a:ext>
            </a:extLst>
          </p:cNvPr>
          <p:cNvCxnSpPr/>
          <p:nvPr/>
        </p:nvCxnSpPr>
        <p:spPr>
          <a:xfrm>
            <a:off x="0" y="4693921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C1B60D-45EC-427E-90ED-76FBBEA743C1}"/>
              </a:ext>
            </a:extLst>
          </p:cNvPr>
          <p:cNvCxnSpPr/>
          <p:nvPr/>
        </p:nvCxnSpPr>
        <p:spPr>
          <a:xfrm>
            <a:off x="0" y="4826001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97C4F2-C991-46FF-9E92-0812F1BABF59}"/>
              </a:ext>
            </a:extLst>
          </p:cNvPr>
          <p:cNvCxnSpPr/>
          <p:nvPr/>
        </p:nvCxnSpPr>
        <p:spPr>
          <a:xfrm>
            <a:off x="0" y="4958081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FB845F-9BBF-4549-9877-EC826A248447}"/>
              </a:ext>
            </a:extLst>
          </p:cNvPr>
          <p:cNvSpPr/>
          <p:nvPr/>
        </p:nvSpPr>
        <p:spPr>
          <a:xfrm>
            <a:off x="3810000" y="650242"/>
            <a:ext cx="4572000" cy="1320798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7AB2-6E9B-47B5-82BF-5D3426563DE1}"/>
              </a:ext>
            </a:extLst>
          </p:cNvPr>
          <p:cNvSpPr txBox="1"/>
          <p:nvPr/>
        </p:nvSpPr>
        <p:spPr>
          <a:xfrm>
            <a:off x="5126826" y="1018252"/>
            <a:ext cx="1938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코드 리뷰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015876" y="848973"/>
            <a:ext cx="2473947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1" b="1" dirty="0">
                <a:solidFill>
                  <a:schemeClr val="bg1"/>
                </a:solidFill>
              </a:rPr>
              <a:t>Part 3, </a:t>
            </a:r>
            <a:endParaRPr lang="ko-KR" altLang="en-US" sz="54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238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1"/>
            <a:ext cx="11372194" cy="1015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5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DOM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4" y="934721"/>
            <a:ext cx="117820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9F91F19-2B3A-4F62-93C2-83BB29162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84" y="1061893"/>
            <a:ext cx="3035183" cy="5575169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11B8B10-7865-49E5-9ECB-BD63D3575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33" y="2704427"/>
            <a:ext cx="5868862" cy="1913410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7381FBF-1CAD-41EC-96DE-B0DBC5A2168B}"/>
              </a:ext>
            </a:extLst>
          </p:cNvPr>
          <p:cNvSpPr/>
          <p:nvPr/>
        </p:nvSpPr>
        <p:spPr>
          <a:xfrm>
            <a:off x="4071200" y="3429000"/>
            <a:ext cx="900000" cy="729113"/>
          </a:xfrm>
          <a:prstGeom prst="rightArrow">
            <a:avLst/>
          </a:prstGeom>
          <a:solidFill>
            <a:srgbClr val="00B0F0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</p:spTree>
    <p:extLst>
      <p:ext uri="{BB962C8B-B14F-4D97-AF65-F5344CB8AC3E}">
        <p14:creationId xmlns:p14="http://schemas.microsoft.com/office/powerpoint/2010/main" val="828971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1"/>
            <a:ext cx="11372194" cy="1015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5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DOM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4" y="934721"/>
            <a:ext cx="117820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FE7D7DC-8E30-4CA0-B541-83F3B41CF44F}"/>
              </a:ext>
            </a:extLst>
          </p:cNvPr>
          <p:cNvSpPr txBox="1"/>
          <p:nvPr/>
        </p:nvSpPr>
        <p:spPr>
          <a:xfrm>
            <a:off x="476307" y="1255539"/>
            <a:ext cx="3493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XPath</a:t>
            </a:r>
            <a:r>
              <a:rPr lang="ko-KR" altLang="en-US" sz="2400" dirty="0"/>
              <a:t>로 </a:t>
            </a:r>
            <a:r>
              <a:rPr lang="en-US" altLang="ko-KR" sz="2400" dirty="0"/>
              <a:t>DOM </a:t>
            </a:r>
            <a:r>
              <a:rPr lang="ko-KR" altLang="en-US" sz="2400" dirty="0"/>
              <a:t>트리</a:t>
            </a:r>
            <a:r>
              <a:rPr lang="en-US" altLang="ko-KR" sz="2400" dirty="0"/>
              <a:t> </a:t>
            </a:r>
            <a:r>
              <a:rPr lang="ko-KR" altLang="en-US" sz="2400" dirty="0"/>
              <a:t>검색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ECFBD78-F0DA-4460-8ED2-DF0194896D8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64" y="1850876"/>
            <a:ext cx="6560047" cy="461071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DF33421-ED7E-48B3-8DED-A639B0985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44" y="3429000"/>
            <a:ext cx="2946551" cy="1251014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15F14FC-F90E-4778-8EA3-5C108F1870E1}"/>
              </a:ext>
            </a:extLst>
          </p:cNvPr>
          <p:cNvSpPr/>
          <p:nvPr/>
        </p:nvSpPr>
        <p:spPr>
          <a:xfrm>
            <a:off x="7252877" y="3689950"/>
            <a:ext cx="900000" cy="729113"/>
          </a:xfrm>
          <a:prstGeom prst="rightArrow">
            <a:avLst/>
          </a:prstGeom>
          <a:solidFill>
            <a:srgbClr val="00B0F0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</p:spTree>
    <p:extLst>
      <p:ext uri="{BB962C8B-B14F-4D97-AF65-F5344CB8AC3E}">
        <p14:creationId xmlns:p14="http://schemas.microsoft.com/office/powerpoint/2010/main" val="577998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917A27-FADD-4BB3-878B-9EA7B589EA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A8F26E-4273-4292-B00B-FA013FA810EA}"/>
              </a:ext>
            </a:extLst>
          </p:cNvPr>
          <p:cNvSpPr/>
          <p:nvPr/>
        </p:nvSpPr>
        <p:spPr>
          <a:xfrm>
            <a:off x="0" y="2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63A52-AE67-4504-9883-2B061BE60CF4}"/>
              </a:ext>
            </a:extLst>
          </p:cNvPr>
          <p:cNvSpPr txBox="1"/>
          <p:nvPr/>
        </p:nvSpPr>
        <p:spPr>
          <a:xfrm>
            <a:off x="4464785" y="3013502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accent2">
                    <a:lumMod val="5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51062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F3BAEE-817D-4ADD-850B-9741B286BC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"/>
            <a:ext cx="6096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49CCC5-A6C6-4427-B887-ABA4E4399E0B}"/>
              </a:ext>
            </a:extLst>
          </p:cNvPr>
          <p:cNvCxnSpPr/>
          <p:nvPr/>
        </p:nvCxnSpPr>
        <p:spPr>
          <a:xfrm>
            <a:off x="457201" y="965201"/>
            <a:ext cx="563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2B9AA8-7F76-41AC-BDFD-1466CFBDD3F6}"/>
              </a:ext>
            </a:extLst>
          </p:cNvPr>
          <p:cNvSpPr txBox="1"/>
          <p:nvPr/>
        </p:nvSpPr>
        <p:spPr>
          <a:xfrm>
            <a:off x="457201" y="2968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2FAB3F1-19E5-4885-AB94-E1E103E57374}"/>
              </a:ext>
            </a:extLst>
          </p:cNvPr>
          <p:cNvGrpSpPr/>
          <p:nvPr/>
        </p:nvGrpSpPr>
        <p:grpSpPr>
          <a:xfrm>
            <a:off x="767635" y="1881145"/>
            <a:ext cx="4505406" cy="707887"/>
            <a:chOff x="767634" y="2238492"/>
            <a:chExt cx="45054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EEEDF0-282B-438C-ABC0-502CC3664B6B}"/>
                </a:ext>
              </a:extLst>
            </p:cNvPr>
            <p:cNvSpPr txBox="1"/>
            <p:nvPr/>
          </p:nvSpPr>
          <p:spPr>
            <a:xfrm>
              <a:off x="2143760" y="2354581"/>
              <a:ext cx="256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bg1"/>
                  </a:solidFill>
                </a:rPr>
                <a:t>XML Parser</a:t>
              </a:r>
              <a:endParaRPr lang="ko-KR" altLang="en-US" sz="2800" spc="-300" dirty="0">
                <a:solidFill>
                  <a:schemeClr val="bg1"/>
                </a:solidFill>
              </a:endParaRPr>
            </a:p>
          </p:txBody>
        </p:sp>
        <p:sp>
          <p:nvSpPr>
            <p:cNvPr id="8" name="양쪽 대괄호 7">
              <a:extLst>
                <a:ext uri="{FF2B5EF4-FFF2-40B4-BE49-F238E27FC236}">
                  <a16:creationId xmlns:a16="http://schemas.microsoft.com/office/drawing/2014/main" id="{D2A997A7-4526-4DF2-8132-A3980CE44B53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182BD7-8E16-41D3-8371-84522BC32261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1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2AF14E-D156-406D-B222-C378A29D3B26}"/>
              </a:ext>
            </a:extLst>
          </p:cNvPr>
          <p:cNvGrpSpPr/>
          <p:nvPr/>
        </p:nvGrpSpPr>
        <p:grpSpPr>
          <a:xfrm>
            <a:off x="767635" y="3400942"/>
            <a:ext cx="4505406" cy="707887"/>
            <a:chOff x="767634" y="2238492"/>
            <a:chExt cx="4505406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436C32-9EAA-48F3-9975-C6EF35573D40}"/>
                </a:ext>
              </a:extLst>
            </p:cNvPr>
            <p:cNvSpPr txBox="1"/>
            <p:nvPr/>
          </p:nvSpPr>
          <p:spPr>
            <a:xfrm>
              <a:off x="2143760" y="2354581"/>
              <a:ext cx="256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bg1"/>
                  </a:solidFill>
                </a:rPr>
                <a:t>DOM</a:t>
              </a:r>
              <a:endParaRPr lang="ko-KR" altLang="en-US" sz="2800" spc="-300" dirty="0">
                <a:solidFill>
                  <a:schemeClr val="bg1"/>
                </a:solidFill>
              </a:endParaRPr>
            </a:p>
          </p:txBody>
        </p:sp>
        <p:sp>
          <p:nvSpPr>
            <p:cNvPr id="13" name="양쪽 대괄호 12">
              <a:extLst>
                <a:ext uri="{FF2B5EF4-FFF2-40B4-BE49-F238E27FC236}">
                  <a16:creationId xmlns:a16="http://schemas.microsoft.com/office/drawing/2014/main" id="{B03166D6-E5CE-41C7-B4A9-D1A041CEEFA9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24856D-A238-4835-A982-B4DC8A6B517E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2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B4D7AA0-268A-4302-AE37-8DA290AE7E66}"/>
              </a:ext>
            </a:extLst>
          </p:cNvPr>
          <p:cNvGrpSpPr/>
          <p:nvPr/>
        </p:nvGrpSpPr>
        <p:grpSpPr>
          <a:xfrm>
            <a:off x="767635" y="4920739"/>
            <a:ext cx="4505406" cy="707886"/>
            <a:chOff x="767634" y="2238492"/>
            <a:chExt cx="4505406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318138-64C2-4768-AD92-08E3F520A212}"/>
                </a:ext>
              </a:extLst>
            </p:cNvPr>
            <p:cNvSpPr txBox="1"/>
            <p:nvPr/>
          </p:nvSpPr>
          <p:spPr>
            <a:xfrm>
              <a:off x="2143760" y="2354581"/>
              <a:ext cx="256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>
                  <a:solidFill>
                    <a:schemeClr val="bg1"/>
                  </a:solidFill>
                </a:rPr>
                <a:t>코드 리뷰</a:t>
              </a:r>
              <a:endParaRPr lang="ko-KR" altLang="en-US" sz="2800" spc="-300" dirty="0">
                <a:solidFill>
                  <a:schemeClr val="bg1"/>
                </a:solidFill>
              </a:endParaRPr>
            </a:p>
          </p:txBody>
        </p:sp>
        <p:sp>
          <p:nvSpPr>
            <p:cNvPr id="17" name="양쪽 대괄호 16">
              <a:extLst>
                <a:ext uri="{FF2B5EF4-FFF2-40B4-BE49-F238E27FC236}">
                  <a16:creationId xmlns:a16="http://schemas.microsoft.com/office/drawing/2014/main" id="{0FFB1A5A-CEB5-4711-86DD-016845ADDA3B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E106E8-227B-4215-BE91-150B390F39C6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3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224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B5C9CE-CF87-429C-848E-7373FB6BAE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"/>
            <a:ext cx="12192000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AE6EE1-E595-4578-8F9E-6354FA7A00C4}"/>
              </a:ext>
            </a:extLst>
          </p:cNvPr>
          <p:cNvCxnSpPr/>
          <p:nvPr/>
        </p:nvCxnSpPr>
        <p:spPr>
          <a:xfrm>
            <a:off x="0" y="4693921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C1B60D-45EC-427E-90ED-76FBBEA743C1}"/>
              </a:ext>
            </a:extLst>
          </p:cNvPr>
          <p:cNvCxnSpPr/>
          <p:nvPr/>
        </p:nvCxnSpPr>
        <p:spPr>
          <a:xfrm>
            <a:off x="0" y="4826001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97C4F2-C991-46FF-9E92-0812F1BABF59}"/>
              </a:ext>
            </a:extLst>
          </p:cNvPr>
          <p:cNvCxnSpPr/>
          <p:nvPr/>
        </p:nvCxnSpPr>
        <p:spPr>
          <a:xfrm>
            <a:off x="0" y="4958081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FB845F-9BBF-4549-9877-EC826A248447}"/>
              </a:ext>
            </a:extLst>
          </p:cNvPr>
          <p:cNvSpPr/>
          <p:nvPr/>
        </p:nvSpPr>
        <p:spPr>
          <a:xfrm>
            <a:off x="3810000" y="650242"/>
            <a:ext cx="4572000" cy="1320798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7AB2-6E9B-47B5-82BF-5D3426563DE1}"/>
              </a:ext>
            </a:extLst>
          </p:cNvPr>
          <p:cNvSpPr txBox="1"/>
          <p:nvPr/>
        </p:nvSpPr>
        <p:spPr>
          <a:xfrm>
            <a:off x="4940879" y="1018252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XML Parser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015876" y="848973"/>
            <a:ext cx="2473947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1" b="1" dirty="0">
                <a:solidFill>
                  <a:schemeClr val="bg1"/>
                </a:solidFill>
              </a:rPr>
              <a:t>Part 1, </a:t>
            </a:r>
            <a:endParaRPr lang="ko-KR" altLang="en-US" sz="54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983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1"/>
            <a:ext cx="11372194" cy="1015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5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XML?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4" y="934721"/>
            <a:ext cx="117820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445747-BF7E-4B64-B800-E427C5149822}"/>
              </a:ext>
            </a:extLst>
          </p:cNvPr>
          <p:cNvGrpSpPr/>
          <p:nvPr/>
        </p:nvGrpSpPr>
        <p:grpSpPr>
          <a:xfrm>
            <a:off x="1533426" y="1843951"/>
            <a:ext cx="9125148" cy="3170225"/>
            <a:chOff x="1584226" y="2010598"/>
            <a:chExt cx="9125148" cy="317022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1185A4-E3C6-43A3-88C3-A857E091F76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6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1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8B3896-DC6A-4E19-9361-F029A501954C}"/>
                </a:ext>
              </a:extLst>
            </p:cNvPr>
            <p:cNvSpPr txBox="1"/>
            <p:nvPr/>
          </p:nvSpPr>
          <p:spPr>
            <a:xfrm>
              <a:off x="9410620" y="2964705"/>
              <a:ext cx="1298754" cy="2216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sz="13801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B9902AA-D436-4E43-B3C2-C9C2C0176413}"/>
              </a:ext>
            </a:extLst>
          </p:cNvPr>
          <p:cNvSpPr txBox="1"/>
          <p:nvPr/>
        </p:nvSpPr>
        <p:spPr>
          <a:xfrm>
            <a:off x="2854221" y="2951947"/>
            <a:ext cx="6607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XML</a:t>
            </a:r>
            <a:r>
              <a:rPr lang="ko-KR" altLang="en-US" sz="2400" dirty="0"/>
              <a:t>은 플랫폼과 프로그램으로부터 독립적이며</a:t>
            </a:r>
            <a:endParaRPr lang="en-US" altLang="ko-KR" sz="2400" dirty="0"/>
          </a:p>
          <a:p>
            <a:r>
              <a:rPr lang="ko-KR" altLang="en-US" sz="2400" dirty="0"/>
              <a:t>개방된 표준으로 사람과 기계 모두가 처리할 수</a:t>
            </a:r>
            <a:endParaRPr lang="en-US" altLang="ko-KR" sz="2400" dirty="0"/>
          </a:p>
          <a:p>
            <a:r>
              <a:rPr lang="ko-KR" altLang="en-US" sz="2400" dirty="0"/>
              <a:t>있는 </a:t>
            </a:r>
            <a:r>
              <a:rPr lang="ko-KR" altLang="en-US" sz="2400" dirty="0">
                <a:solidFill>
                  <a:srgbClr val="00B0F0"/>
                </a:solidFill>
              </a:rPr>
              <a:t>마크업 언어</a:t>
            </a:r>
            <a:r>
              <a:rPr lang="ko-KR" altLang="en-US" sz="2400" dirty="0"/>
              <a:t> 입니다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96C5F-B255-4A9F-9455-6EE5787F491C}"/>
              </a:ext>
            </a:extLst>
          </p:cNvPr>
          <p:cNvSpPr txBox="1"/>
          <p:nvPr/>
        </p:nvSpPr>
        <p:spPr>
          <a:xfrm>
            <a:off x="1387164" y="6121665"/>
            <a:ext cx="108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※</a:t>
            </a:r>
            <a:r>
              <a:rPr lang="ko-KR" altLang="en-US" sz="2000" dirty="0">
                <a:solidFill>
                  <a:srgbClr val="00B0F0"/>
                </a:solidFill>
              </a:rPr>
              <a:t>마크업</a:t>
            </a:r>
            <a:r>
              <a:rPr lang="en-US" altLang="ko-KR" sz="2000" dirty="0">
                <a:solidFill>
                  <a:srgbClr val="00B0F0"/>
                </a:solidFill>
              </a:rPr>
              <a:t>(Mark Up)</a:t>
            </a:r>
            <a:r>
              <a:rPr lang="ko-KR" altLang="en-US" sz="2000" dirty="0">
                <a:solidFill>
                  <a:srgbClr val="00B0F0"/>
                </a:solidFill>
              </a:rPr>
              <a:t> 언어</a:t>
            </a:r>
            <a:r>
              <a:rPr lang="en-US" altLang="ko-KR" sz="2000" dirty="0"/>
              <a:t> : </a:t>
            </a:r>
            <a:r>
              <a:rPr lang="ko-KR" altLang="en-US" sz="2000" dirty="0"/>
              <a:t>태그 등을 이용하여 문서나 데이터의 구조를 명기하는 언어의 한가지</a:t>
            </a:r>
          </a:p>
        </p:txBody>
      </p:sp>
    </p:spTree>
    <p:extLst>
      <p:ext uri="{BB962C8B-B14F-4D97-AF65-F5344CB8AC3E}">
        <p14:creationId xmlns:p14="http://schemas.microsoft.com/office/powerpoint/2010/main" val="2547498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1"/>
            <a:ext cx="11372194" cy="1015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5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XML Parser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4" y="934721"/>
            <a:ext cx="117820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D36B90-FD2F-43F1-B654-97B9E4C8020F}"/>
              </a:ext>
            </a:extLst>
          </p:cNvPr>
          <p:cNvSpPr txBox="1"/>
          <p:nvPr/>
        </p:nvSpPr>
        <p:spPr>
          <a:xfrm>
            <a:off x="476307" y="1255539"/>
            <a:ext cx="5388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DOM(Document Object Model) Parser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7A9CCF-BD27-4D26-B44F-717D3661951D}"/>
              </a:ext>
            </a:extLst>
          </p:cNvPr>
          <p:cNvSpPr/>
          <p:nvPr/>
        </p:nvSpPr>
        <p:spPr>
          <a:xfrm>
            <a:off x="5949856" y="1955226"/>
            <a:ext cx="900000" cy="4680000"/>
          </a:xfrm>
          <a:prstGeom prst="rect">
            <a:avLst/>
          </a:prstGeom>
          <a:solidFill>
            <a:srgbClr val="00B0F0"/>
          </a:solidFill>
          <a:ln>
            <a:solidFill>
              <a:srgbClr val="A0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FC555-3FDD-4231-AC1C-DAF62B451091}"/>
              </a:ext>
            </a:extLst>
          </p:cNvPr>
          <p:cNvSpPr txBox="1"/>
          <p:nvPr/>
        </p:nvSpPr>
        <p:spPr>
          <a:xfrm>
            <a:off x="5989858" y="3784481"/>
            <a:ext cx="808704" cy="6156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DOM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Parser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39E207-C401-4781-AB1D-3581F52EE9CB}"/>
              </a:ext>
            </a:extLst>
          </p:cNvPr>
          <p:cNvSpPr/>
          <p:nvPr/>
        </p:nvSpPr>
        <p:spPr>
          <a:xfrm>
            <a:off x="7979323" y="1107635"/>
            <a:ext cx="360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A0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1" dirty="0"/>
              <a:t>Class(name=“how to use xml parser”)</a:t>
            </a:r>
            <a:endParaRPr lang="ko-KR" altLang="en-US" sz="140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C5967B-C2B5-45AC-92EE-E43B482DD840}"/>
              </a:ext>
            </a:extLst>
          </p:cNvPr>
          <p:cNvSpPr/>
          <p:nvPr/>
        </p:nvSpPr>
        <p:spPr>
          <a:xfrm>
            <a:off x="8776884" y="1577416"/>
            <a:ext cx="252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A0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1" dirty="0"/>
              <a:t>teacher(name=“t1”)</a:t>
            </a:r>
            <a:endParaRPr lang="ko-KR" altLang="en-US" sz="140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28491F-CDCE-417B-A983-1F0D3097D8B9}"/>
              </a:ext>
            </a:extLst>
          </p:cNvPr>
          <p:cNvSpPr/>
          <p:nvPr/>
        </p:nvSpPr>
        <p:spPr>
          <a:xfrm>
            <a:off x="8776884" y="2047197"/>
            <a:ext cx="252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A0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1" dirty="0"/>
              <a:t>teacher(name=“t2”)</a:t>
            </a:r>
            <a:endParaRPr lang="ko-KR" altLang="en-US" sz="140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7F018F-4DA0-428B-AB80-C0AFA8077B19}"/>
              </a:ext>
            </a:extLst>
          </p:cNvPr>
          <p:cNvSpPr/>
          <p:nvPr/>
        </p:nvSpPr>
        <p:spPr>
          <a:xfrm>
            <a:off x="8776884" y="2516979"/>
            <a:ext cx="252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A0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1" dirty="0"/>
              <a:t>student(name=“s1”)</a:t>
            </a:r>
            <a:endParaRPr lang="ko-KR" altLang="en-US" sz="140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3046B0-C180-4FAC-80EE-ED9EE222AD21}"/>
              </a:ext>
            </a:extLst>
          </p:cNvPr>
          <p:cNvSpPr/>
          <p:nvPr/>
        </p:nvSpPr>
        <p:spPr>
          <a:xfrm>
            <a:off x="9009781" y="2986758"/>
            <a:ext cx="252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A0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1" dirty="0"/>
              <a:t>ID(num=“1”)</a:t>
            </a:r>
            <a:endParaRPr lang="ko-KR" altLang="en-US" sz="140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0DF4C8-B474-4592-A954-6A3D6465124F}"/>
              </a:ext>
            </a:extLst>
          </p:cNvPr>
          <p:cNvSpPr/>
          <p:nvPr/>
        </p:nvSpPr>
        <p:spPr>
          <a:xfrm>
            <a:off x="9009781" y="3456540"/>
            <a:ext cx="252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A0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1" dirty="0"/>
              <a:t>Score(num=“80”)</a:t>
            </a:r>
            <a:endParaRPr lang="ko-KR" altLang="en-US" sz="140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BA57A3-1F9B-4CBA-95D2-3CFC7353E3D3}"/>
              </a:ext>
            </a:extLst>
          </p:cNvPr>
          <p:cNvSpPr/>
          <p:nvPr/>
        </p:nvSpPr>
        <p:spPr>
          <a:xfrm>
            <a:off x="8776884" y="3926321"/>
            <a:ext cx="252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A0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1" dirty="0"/>
              <a:t>student(name=“s2”)</a:t>
            </a:r>
            <a:endParaRPr lang="ko-KR" altLang="en-US" sz="140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7009A5C-D44D-4CAC-B919-0C7F4361174D}"/>
              </a:ext>
            </a:extLst>
          </p:cNvPr>
          <p:cNvSpPr/>
          <p:nvPr/>
        </p:nvSpPr>
        <p:spPr>
          <a:xfrm>
            <a:off x="9009781" y="4400033"/>
            <a:ext cx="252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A0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1" dirty="0"/>
              <a:t>ID(num=“2”)</a:t>
            </a:r>
            <a:endParaRPr lang="ko-KR" altLang="en-US" sz="140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618F1A-2498-4488-A541-36CA988FA202}"/>
              </a:ext>
            </a:extLst>
          </p:cNvPr>
          <p:cNvSpPr/>
          <p:nvPr/>
        </p:nvSpPr>
        <p:spPr>
          <a:xfrm>
            <a:off x="9009781" y="4869814"/>
            <a:ext cx="252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A0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1" dirty="0"/>
              <a:t>Score(num=“70”)</a:t>
            </a:r>
            <a:endParaRPr lang="ko-KR" altLang="en-US" sz="140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F2F739-6236-4D20-9D33-AB24363C5771}"/>
              </a:ext>
            </a:extLst>
          </p:cNvPr>
          <p:cNvSpPr/>
          <p:nvPr/>
        </p:nvSpPr>
        <p:spPr>
          <a:xfrm>
            <a:off x="8776884" y="5335665"/>
            <a:ext cx="252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A0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1" dirty="0"/>
              <a:t>student(name=“s3”)</a:t>
            </a:r>
            <a:endParaRPr lang="ko-KR" altLang="en-US" sz="140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CE80D6-96DB-4A1A-8B5B-A71F7400BB32}"/>
              </a:ext>
            </a:extLst>
          </p:cNvPr>
          <p:cNvSpPr/>
          <p:nvPr/>
        </p:nvSpPr>
        <p:spPr>
          <a:xfrm>
            <a:off x="9009781" y="5805444"/>
            <a:ext cx="252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A0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1" dirty="0"/>
              <a:t>ID(num=“3”)</a:t>
            </a:r>
            <a:endParaRPr lang="ko-KR" altLang="en-US" sz="140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DF9D966-AF38-41A9-8170-0B5D2B0921E2}"/>
              </a:ext>
            </a:extLst>
          </p:cNvPr>
          <p:cNvSpPr/>
          <p:nvPr/>
        </p:nvSpPr>
        <p:spPr>
          <a:xfrm>
            <a:off x="9009781" y="6279156"/>
            <a:ext cx="252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A0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1" dirty="0"/>
              <a:t>Score(num=“90”)</a:t>
            </a:r>
            <a:endParaRPr lang="ko-KR" altLang="en-US" sz="140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9C7D12F-B569-4210-88D4-248D382D1633}"/>
              </a:ext>
            </a:extLst>
          </p:cNvPr>
          <p:cNvSpPr/>
          <p:nvPr/>
        </p:nvSpPr>
        <p:spPr>
          <a:xfrm>
            <a:off x="7029819" y="3741764"/>
            <a:ext cx="900000" cy="729113"/>
          </a:xfrm>
          <a:prstGeom prst="rightArrow">
            <a:avLst/>
          </a:prstGeom>
          <a:solidFill>
            <a:srgbClr val="00B0F0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E9834D1-97E8-4729-B8BF-B443904E0FE4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6485843" y="3224623"/>
            <a:ext cx="4048030" cy="53405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C0C1F6-770A-476F-9F1C-247A06C1E49E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8242832" y="1757416"/>
            <a:ext cx="5340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2C77FFE-9327-433D-B100-C98199058E71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8242832" y="2227197"/>
            <a:ext cx="5340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448424A-4C6C-44A6-9D94-E23307BA93A3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8242832" y="2696979"/>
            <a:ext cx="5340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8AC0F5C1-7D8C-4767-8A6A-B09C5B78F9A5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8290037" y="2916798"/>
            <a:ext cx="939563" cy="49992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BA75BFE-98A6-4DBC-B53A-930964DA8C86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8509858" y="3166758"/>
            <a:ext cx="4999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256A2ED-7A8E-4D97-B133-CBAA89D469EF}"/>
              </a:ext>
            </a:extLst>
          </p:cNvPr>
          <p:cNvCxnSpPr>
            <a:cxnSpLocks/>
          </p:cNvCxnSpPr>
          <p:nvPr/>
        </p:nvCxnSpPr>
        <p:spPr>
          <a:xfrm flipH="1">
            <a:off x="8242832" y="4106323"/>
            <a:ext cx="5340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50AD41B7-353E-4CBB-93E2-C52335CAF8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90037" y="4326142"/>
            <a:ext cx="939563" cy="49992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4846A37-A407-46E0-A7DB-8F60102BB466}"/>
              </a:ext>
            </a:extLst>
          </p:cNvPr>
          <p:cNvCxnSpPr>
            <a:cxnSpLocks/>
          </p:cNvCxnSpPr>
          <p:nvPr/>
        </p:nvCxnSpPr>
        <p:spPr>
          <a:xfrm flipH="1">
            <a:off x="8509858" y="4576102"/>
            <a:ext cx="4999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AEFF180-40CE-43FE-A654-923714FDD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90037" y="5735482"/>
            <a:ext cx="939563" cy="49992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EC0972B-4054-401D-A344-174E9FEE8B8A}"/>
              </a:ext>
            </a:extLst>
          </p:cNvPr>
          <p:cNvCxnSpPr>
            <a:cxnSpLocks/>
          </p:cNvCxnSpPr>
          <p:nvPr/>
        </p:nvCxnSpPr>
        <p:spPr>
          <a:xfrm flipH="1">
            <a:off x="8509858" y="5985444"/>
            <a:ext cx="4999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 descr="텍스트이(가) 표시된 사진&#10;&#10;자동 생성된 설명">
            <a:extLst>
              <a:ext uri="{FF2B5EF4-FFF2-40B4-BE49-F238E27FC236}">
                <a16:creationId xmlns:a16="http://schemas.microsoft.com/office/drawing/2014/main" id="{A244E58B-132D-42CA-88F8-33D4C4D80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6" y="1937417"/>
            <a:ext cx="4394076" cy="469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74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1"/>
            <a:ext cx="11372194" cy="1015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5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XML Parser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4" y="934721"/>
            <a:ext cx="117820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00B2886-E507-46E6-94A0-FAC09E7A71D2}"/>
              </a:ext>
            </a:extLst>
          </p:cNvPr>
          <p:cNvCxnSpPr>
            <a:cxnSpLocks/>
          </p:cNvCxnSpPr>
          <p:nvPr/>
        </p:nvCxnSpPr>
        <p:spPr>
          <a:xfrm>
            <a:off x="801410" y="3879964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46AAE6C-2838-4CE2-991A-BE1220E033F9}"/>
              </a:ext>
            </a:extLst>
          </p:cNvPr>
          <p:cNvGrpSpPr/>
          <p:nvPr/>
        </p:nvGrpSpPr>
        <p:grpSpPr>
          <a:xfrm>
            <a:off x="1689768" y="1627470"/>
            <a:ext cx="9682427" cy="1868639"/>
            <a:chOff x="2387653" y="1513659"/>
            <a:chExt cx="9682427" cy="186863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26A28E-421C-4F32-B17A-01F4DD85667A}"/>
                </a:ext>
              </a:extLst>
            </p:cNvPr>
            <p:cNvSpPr txBox="1"/>
            <p:nvPr/>
          </p:nvSpPr>
          <p:spPr>
            <a:xfrm>
              <a:off x="2387653" y="1559824"/>
              <a:ext cx="45397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1" dirty="0">
                  <a:solidFill>
                    <a:schemeClr val="accent6"/>
                  </a:solidFill>
                </a:rPr>
                <a:t>&gt;&gt;</a:t>
              </a:r>
              <a:endParaRPr lang="ko-KR" altLang="en-US" sz="1801" dirty="0">
                <a:solidFill>
                  <a:schemeClr val="accent6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E4E8EC-F430-4A92-8966-B1CB7CD3194C}"/>
                </a:ext>
              </a:extLst>
            </p:cNvPr>
            <p:cNvSpPr txBox="1"/>
            <p:nvPr/>
          </p:nvSpPr>
          <p:spPr>
            <a:xfrm>
              <a:off x="3076353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6"/>
                  </a:solidFill>
                  <a:latin typeface="+mj-ea"/>
                  <a:ea typeface="+mj-ea"/>
                </a:rPr>
                <a:t>XML</a:t>
              </a:r>
              <a:endParaRPr lang="ko-KR" altLang="en-US" sz="2400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2DA67-A240-4FFC-B7BA-D0E30E767365}"/>
                </a:ext>
              </a:extLst>
            </p:cNvPr>
            <p:cNvSpPr txBox="1"/>
            <p:nvPr/>
          </p:nvSpPr>
          <p:spPr>
            <a:xfrm>
              <a:off x="3076353" y="2058859"/>
              <a:ext cx="899372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자바에서는 </a:t>
              </a:r>
              <a:r>
                <a:rPr lang="en-US" altLang="ko-KR" sz="1600" dirty="0"/>
                <a:t>DOM</a:t>
              </a:r>
              <a:r>
                <a:rPr lang="ko-KR" altLang="en-US" sz="1600" dirty="0"/>
                <a:t> 트리를 찾아 임의의 노드에 접근하는 것을 </a:t>
              </a:r>
              <a:r>
                <a:rPr lang="en-US" altLang="ko-KR" sz="1600" dirty="0">
                  <a:solidFill>
                    <a:srgbClr val="00B0F0"/>
                  </a:solidFill>
                </a:rPr>
                <a:t>XPath</a:t>
              </a:r>
              <a:r>
                <a:rPr lang="ko-KR" altLang="en-US" sz="1600" dirty="0"/>
                <a:t>로 검색합니다</a:t>
              </a:r>
              <a:endParaRPr lang="en-US" altLang="ko-KR" sz="1600" dirty="0"/>
            </a:p>
            <a:p>
              <a:r>
                <a:rPr lang="ko-KR" altLang="en-US" sz="1600" dirty="0"/>
                <a:t>또한</a:t>
              </a:r>
              <a:r>
                <a:rPr lang="en-US" altLang="ko-KR" sz="1600" dirty="0"/>
                <a:t>, DOM</a:t>
              </a:r>
              <a:r>
                <a:rPr lang="ko-KR" altLang="en-US" sz="1600" dirty="0"/>
                <a:t>은 참조 뿐만 아니라 </a:t>
              </a:r>
              <a:r>
                <a:rPr lang="en-US" altLang="ko-KR" sz="1600" dirty="0"/>
                <a:t>XML</a:t>
              </a:r>
              <a:r>
                <a:rPr lang="ko-KR" altLang="en-US" sz="1600" dirty="0"/>
                <a:t>에 내보내기도 지원하고 있으며</a:t>
              </a:r>
              <a:r>
                <a:rPr lang="en-US" altLang="ko-KR" sz="1600" dirty="0"/>
                <a:t>, DOM </a:t>
              </a:r>
              <a:r>
                <a:rPr lang="ko-KR" altLang="en-US" sz="1600" dirty="0"/>
                <a:t>트리에 대한 변경 사항을 추가하여 </a:t>
              </a:r>
              <a:r>
                <a:rPr lang="en-US" altLang="ko-KR" sz="1600" dirty="0"/>
                <a:t>XML</a:t>
              </a:r>
              <a:r>
                <a:rPr lang="ko-KR" altLang="en-US" sz="1600" dirty="0"/>
                <a:t>로 출력할 수 있습니다</a:t>
              </a:r>
              <a:r>
                <a:rPr lang="en-US" altLang="ko-KR" sz="1600" dirty="0"/>
                <a:t>.</a:t>
              </a:r>
            </a:p>
            <a:p>
              <a:r>
                <a:rPr lang="ko-KR" altLang="en-US" sz="1600" dirty="0">
                  <a:solidFill>
                    <a:srgbClr val="00B0F0"/>
                  </a:solidFill>
                </a:rPr>
                <a:t>트리로 구성되어 있기 때문에 구조를 파악하기 쉬운 방식이지만</a:t>
              </a:r>
              <a:r>
                <a:rPr lang="en-US" altLang="ko-KR" sz="1600" dirty="0">
                  <a:solidFill>
                    <a:srgbClr val="00B0F0"/>
                  </a:solidFill>
                </a:rPr>
                <a:t>, </a:t>
              </a:r>
              <a:r>
                <a:rPr lang="ko-KR" altLang="en-US" sz="1600" dirty="0">
                  <a:solidFill>
                    <a:srgbClr val="00B0F0"/>
                  </a:solidFill>
                </a:rPr>
                <a:t>읽는 </a:t>
              </a:r>
              <a:r>
                <a:rPr lang="en-US" altLang="ko-KR" sz="1600" dirty="0">
                  <a:solidFill>
                    <a:srgbClr val="00B0F0"/>
                  </a:solidFill>
                </a:rPr>
                <a:t>XML </a:t>
              </a:r>
              <a:r>
                <a:rPr lang="ko-KR" altLang="en-US" sz="1600" dirty="0">
                  <a:solidFill>
                    <a:srgbClr val="00B0F0"/>
                  </a:solidFill>
                </a:rPr>
                <a:t>크기가 클 때는 트리도 </a:t>
              </a:r>
              <a:endParaRPr lang="en-US" altLang="ko-KR" sz="1600" dirty="0">
                <a:solidFill>
                  <a:srgbClr val="00B0F0"/>
                </a:solidFill>
              </a:endParaRPr>
            </a:p>
            <a:p>
              <a:r>
                <a:rPr lang="ko-KR" altLang="en-US" sz="1600" dirty="0">
                  <a:solidFill>
                    <a:srgbClr val="00B0F0"/>
                  </a:solidFill>
                </a:rPr>
                <a:t>커지기 때문에 메모리를 대량으로 소비한다는 단점</a:t>
              </a:r>
              <a:r>
                <a:rPr lang="ko-KR" altLang="en-US" sz="1600" dirty="0"/>
                <a:t>이 있습니다</a:t>
              </a:r>
              <a:r>
                <a:rPr lang="en-US" altLang="ko-KR" sz="1600" dirty="0"/>
                <a:t>.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7F5E152-E63C-43D4-AFF0-68C5B4DC320A}"/>
              </a:ext>
            </a:extLst>
          </p:cNvPr>
          <p:cNvGrpSpPr/>
          <p:nvPr/>
        </p:nvGrpSpPr>
        <p:grpSpPr>
          <a:xfrm>
            <a:off x="1689768" y="4054643"/>
            <a:ext cx="9682427" cy="1868637"/>
            <a:chOff x="2387653" y="1513659"/>
            <a:chExt cx="9682427" cy="186863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DF0DBC-1680-49FD-B377-290B8C69FDE9}"/>
                </a:ext>
              </a:extLst>
            </p:cNvPr>
            <p:cNvSpPr txBox="1"/>
            <p:nvPr/>
          </p:nvSpPr>
          <p:spPr>
            <a:xfrm>
              <a:off x="2387653" y="1559824"/>
              <a:ext cx="45397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1" dirty="0">
                  <a:solidFill>
                    <a:schemeClr val="accent6"/>
                  </a:solidFill>
                </a:rPr>
                <a:t>&gt;&gt;</a:t>
              </a:r>
              <a:endParaRPr lang="ko-KR" altLang="en-US" sz="1801" dirty="0">
                <a:solidFill>
                  <a:schemeClr val="accent6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2810E8-569C-43B7-9E59-FAB7010861C0}"/>
                </a:ext>
              </a:extLst>
            </p:cNvPr>
            <p:cNvSpPr txBox="1"/>
            <p:nvPr/>
          </p:nvSpPr>
          <p:spPr>
            <a:xfrm>
              <a:off x="3076353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6"/>
                  </a:solidFill>
                  <a:latin typeface="+mj-ea"/>
                  <a:ea typeface="+mj-ea"/>
                </a:rPr>
                <a:t>JSON</a:t>
              </a:r>
              <a:r>
                <a:rPr lang="ko-KR" altLang="en-US" sz="2400" dirty="0">
                  <a:solidFill>
                    <a:schemeClr val="accent6"/>
                  </a:solidFill>
                  <a:latin typeface="+mj-ea"/>
                  <a:ea typeface="+mj-ea"/>
                </a:rPr>
                <a:t>과의 차이점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6AD3FE-C211-4C25-A9C0-6A1C1F719B0C}"/>
                </a:ext>
              </a:extLst>
            </p:cNvPr>
            <p:cNvSpPr txBox="1"/>
            <p:nvPr/>
          </p:nvSpPr>
          <p:spPr>
            <a:xfrm>
              <a:off x="3076353" y="2058857"/>
              <a:ext cx="899372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JSON</a:t>
              </a:r>
              <a:r>
                <a:rPr lang="ko-KR" altLang="en-US" sz="1600" dirty="0"/>
                <a:t>과의 차이점으로는 </a:t>
              </a:r>
              <a:r>
                <a:rPr lang="en-US" altLang="ko-KR" sz="1600" dirty="0"/>
                <a:t>JSON</a:t>
              </a:r>
              <a:r>
                <a:rPr lang="ko-KR" altLang="en-US" sz="1600" dirty="0"/>
                <a:t>은 </a:t>
              </a:r>
              <a:r>
                <a:rPr lang="ko-KR" altLang="en-US" sz="1600" dirty="0">
                  <a:solidFill>
                    <a:srgbClr val="00B0F0"/>
                  </a:solidFill>
                </a:rPr>
                <a:t>종료태그</a:t>
              </a:r>
              <a:r>
                <a:rPr lang="ko-KR" altLang="en-US" sz="1600" dirty="0"/>
                <a:t>를 사용하지 않습니다</a:t>
              </a:r>
              <a:r>
                <a:rPr lang="en-US" altLang="ko-KR" sz="1600" dirty="0"/>
                <a:t>.</a:t>
              </a:r>
            </a:p>
            <a:p>
              <a:r>
                <a:rPr lang="en-US" altLang="ko-KR" sz="1600" dirty="0"/>
                <a:t>XML</a:t>
              </a:r>
              <a:r>
                <a:rPr lang="ko-KR" altLang="en-US" sz="1600" dirty="0"/>
                <a:t>과 비교적 구문이 더 짧고 </a:t>
              </a:r>
              <a:r>
                <a:rPr lang="en-US" altLang="ko-KR" sz="1600" dirty="0"/>
                <a:t>XML</a:t>
              </a:r>
              <a:r>
                <a:rPr lang="ko-KR" altLang="en-US" sz="1600" dirty="0"/>
                <a:t>보다 더 빨리 읽고 쓸 수 있습니다</a:t>
              </a:r>
              <a:r>
                <a:rPr lang="en-US" altLang="ko-KR" sz="1600" dirty="0"/>
                <a:t>.</a:t>
              </a:r>
            </a:p>
            <a:p>
              <a:r>
                <a:rPr lang="en-US" altLang="ko-KR" sz="1600" dirty="0"/>
                <a:t>XML</a:t>
              </a:r>
              <a:r>
                <a:rPr lang="ko-KR" altLang="en-US" sz="1600" dirty="0"/>
                <a:t>은 </a:t>
              </a:r>
              <a:r>
                <a:rPr lang="en-US" altLang="ko-KR" sz="1600" dirty="0"/>
                <a:t>XML</a:t>
              </a:r>
              <a:r>
                <a:rPr lang="ko-KR" altLang="en-US" sz="1600" dirty="0" err="1"/>
                <a:t>파서로</a:t>
              </a:r>
              <a:r>
                <a:rPr lang="ko-KR" altLang="en-US" sz="1600" dirty="0"/>
                <a:t> 파싱 되며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JSON</a:t>
              </a:r>
              <a:r>
                <a:rPr lang="ko-KR" altLang="en-US" sz="1600" dirty="0"/>
                <a:t>은 자바스크립트 표준 함수인 </a:t>
              </a:r>
              <a:r>
                <a:rPr lang="en-US" altLang="ko-KR" sz="1600" dirty="0">
                  <a:solidFill>
                    <a:srgbClr val="00B0F0"/>
                  </a:solidFill>
                </a:rPr>
                <a:t>eval()</a:t>
              </a:r>
              <a:r>
                <a:rPr lang="ko-KR" altLang="en-US" sz="1600" dirty="0"/>
                <a:t>함수로 파싱 되고 </a:t>
              </a:r>
              <a:r>
                <a:rPr lang="en-US" altLang="ko-KR" sz="1600" dirty="0"/>
                <a:t>JSON</a:t>
              </a:r>
              <a:r>
                <a:rPr lang="ko-KR" altLang="en-US" sz="1600" dirty="0"/>
                <a:t>은</a:t>
              </a:r>
              <a:endParaRPr lang="en-US" altLang="ko-KR" sz="1600" dirty="0"/>
            </a:p>
            <a:p>
              <a:r>
                <a:rPr lang="ko-KR" altLang="en-US" sz="1600" dirty="0"/>
                <a:t>전송 받은 </a:t>
              </a:r>
              <a:r>
                <a:rPr lang="ko-KR" altLang="en-US" sz="1600" dirty="0">
                  <a:solidFill>
                    <a:srgbClr val="00B0F0"/>
                  </a:solidFill>
                </a:rPr>
                <a:t>데이터의 무결성</a:t>
              </a:r>
              <a:r>
                <a:rPr lang="ko-KR" altLang="en-US" sz="1600" dirty="0"/>
                <a:t>을 사용자가 직접 검증해야 합니다</a:t>
              </a:r>
              <a:r>
                <a:rPr lang="en-US" altLang="ko-KR" sz="1600" dirty="0"/>
                <a:t>.</a:t>
              </a:r>
            </a:p>
            <a:p>
              <a:r>
                <a:rPr lang="ko-KR" altLang="en-US" sz="1600" dirty="0"/>
                <a:t>따라서 데이터의 검증이 필요한 곳에서는 </a:t>
              </a:r>
              <a:r>
                <a:rPr lang="en-US" altLang="ko-KR" sz="1600" dirty="0"/>
                <a:t>XML</a:t>
              </a:r>
              <a:r>
                <a:rPr lang="ko-KR" altLang="en-US" sz="1600" dirty="0"/>
                <a:t>을 많이 사용하고 있습니다</a:t>
              </a:r>
              <a:r>
                <a:rPr lang="en-US" altLang="ko-KR" sz="1600" dirty="0"/>
                <a:t>.</a:t>
              </a:r>
              <a:endParaRPr lang="ko-KR" altLang="en-US" sz="1600" spc="-149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103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B5C9CE-CF87-429C-848E-7373FB6BAE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"/>
            <a:ext cx="12192000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AE6EE1-E595-4578-8F9E-6354FA7A00C4}"/>
              </a:ext>
            </a:extLst>
          </p:cNvPr>
          <p:cNvCxnSpPr/>
          <p:nvPr/>
        </p:nvCxnSpPr>
        <p:spPr>
          <a:xfrm>
            <a:off x="0" y="4693921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C1B60D-45EC-427E-90ED-76FBBEA743C1}"/>
              </a:ext>
            </a:extLst>
          </p:cNvPr>
          <p:cNvCxnSpPr/>
          <p:nvPr/>
        </p:nvCxnSpPr>
        <p:spPr>
          <a:xfrm>
            <a:off x="0" y="4826001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97C4F2-C991-46FF-9E92-0812F1BABF59}"/>
              </a:ext>
            </a:extLst>
          </p:cNvPr>
          <p:cNvCxnSpPr/>
          <p:nvPr/>
        </p:nvCxnSpPr>
        <p:spPr>
          <a:xfrm>
            <a:off x="0" y="4958081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FB845F-9BBF-4549-9877-EC826A248447}"/>
              </a:ext>
            </a:extLst>
          </p:cNvPr>
          <p:cNvSpPr/>
          <p:nvPr/>
        </p:nvSpPr>
        <p:spPr>
          <a:xfrm>
            <a:off x="3810000" y="650242"/>
            <a:ext cx="4572000" cy="1320798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7AB2-6E9B-47B5-82BF-5D3426563DE1}"/>
              </a:ext>
            </a:extLst>
          </p:cNvPr>
          <p:cNvSpPr txBox="1"/>
          <p:nvPr/>
        </p:nvSpPr>
        <p:spPr>
          <a:xfrm>
            <a:off x="5529985" y="1018252"/>
            <a:ext cx="113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DOM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015876" y="848973"/>
            <a:ext cx="2473947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1" b="1" dirty="0">
                <a:solidFill>
                  <a:schemeClr val="bg1"/>
                </a:solidFill>
              </a:rPr>
              <a:t>Part 2, </a:t>
            </a:r>
            <a:endParaRPr lang="ko-KR" altLang="en-US" sz="54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148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1"/>
            <a:ext cx="11372194" cy="1015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5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DOM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4" y="934721"/>
            <a:ext cx="117820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4AF058D-0C4F-4E52-8A67-15BB063946E4}"/>
              </a:ext>
            </a:extLst>
          </p:cNvPr>
          <p:cNvGrpSpPr/>
          <p:nvPr/>
        </p:nvGrpSpPr>
        <p:grpSpPr>
          <a:xfrm>
            <a:off x="1533426" y="1843951"/>
            <a:ext cx="9125148" cy="3170225"/>
            <a:chOff x="1584226" y="2010598"/>
            <a:chExt cx="9125148" cy="317022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461BE0-FADA-4728-A74A-52BC773B1DB1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6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1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B99F64-1990-4EAE-AEAC-1F8CA7B22E5E}"/>
                </a:ext>
              </a:extLst>
            </p:cNvPr>
            <p:cNvSpPr txBox="1"/>
            <p:nvPr/>
          </p:nvSpPr>
          <p:spPr>
            <a:xfrm>
              <a:off x="9410620" y="2964705"/>
              <a:ext cx="1298754" cy="2216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sz="13801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BE9FA30-BD17-49FD-8B0A-C0DD7C12024F}"/>
              </a:ext>
            </a:extLst>
          </p:cNvPr>
          <p:cNvSpPr txBox="1"/>
          <p:nvPr/>
        </p:nvSpPr>
        <p:spPr>
          <a:xfrm>
            <a:off x="2854220" y="2374031"/>
            <a:ext cx="63564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DOM </a:t>
            </a:r>
            <a:r>
              <a:rPr lang="ko-KR" altLang="en-US" sz="2400" dirty="0"/>
              <a:t>트리를 구성하는 각 노드에 대응하는</a:t>
            </a:r>
            <a:endParaRPr lang="en-US" altLang="ko-KR" sz="2400" dirty="0"/>
          </a:p>
          <a:p>
            <a:r>
              <a:rPr lang="en-US" altLang="ko-KR" sz="2400" dirty="0"/>
              <a:t>Node</a:t>
            </a:r>
            <a:r>
              <a:rPr lang="ko-KR" altLang="en-US" sz="2400" dirty="0"/>
              <a:t>인터페이스를 </a:t>
            </a:r>
            <a:r>
              <a:rPr lang="ko-KR" altLang="en-US" sz="2400" dirty="0">
                <a:solidFill>
                  <a:srgbClr val="00B0F0"/>
                </a:solidFill>
              </a:rPr>
              <a:t>상속</a:t>
            </a:r>
            <a:r>
              <a:rPr lang="ko-KR" altLang="en-US" sz="2400" dirty="0"/>
              <a:t>합니다</a:t>
            </a:r>
            <a:endParaRPr lang="en-US" altLang="ko-KR" sz="2400" dirty="0"/>
          </a:p>
          <a:p>
            <a:r>
              <a:rPr lang="en-US" altLang="ko-KR" sz="2400" dirty="0"/>
              <a:t>Node </a:t>
            </a:r>
            <a:r>
              <a:rPr lang="ko-KR" altLang="en-US" sz="2400" dirty="0"/>
              <a:t>인터페이스의 </a:t>
            </a:r>
            <a:r>
              <a:rPr lang="en-US" altLang="ko-KR" sz="2400" dirty="0" err="1">
                <a:solidFill>
                  <a:srgbClr val="00B0F0"/>
                </a:solidFill>
              </a:rPr>
              <a:t>getNodeType</a:t>
            </a:r>
            <a:r>
              <a:rPr lang="en-US" altLang="ko-KR" sz="2400" dirty="0">
                <a:solidFill>
                  <a:srgbClr val="00B0F0"/>
                </a:solidFill>
              </a:rPr>
              <a:t>()</a:t>
            </a:r>
            <a:r>
              <a:rPr lang="ko-KR" altLang="en-US" sz="2400" dirty="0">
                <a:solidFill>
                  <a:srgbClr val="00B0F0"/>
                </a:solidFill>
              </a:rPr>
              <a:t> </a:t>
            </a:r>
            <a:r>
              <a:rPr lang="ko-KR" altLang="en-US" sz="2400" dirty="0"/>
              <a:t>메소드로 </a:t>
            </a:r>
            <a:endParaRPr lang="en-US" altLang="ko-KR" sz="2400" dirty="0"/>
          </a:p>
          <a:p>
            <a:r>
              <a:rPr lang="ko-KR" altLang="en-US" sz="2400" dirty="0"/>
              <a:t>해당 노드 종류를 판정 할 수 있습니다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노드 종류에는 </a:t>
            </a:r>
            <a:r>
              <a:rPr lang="ko-KR" altLang="en-US" sz="2400" dirty="0">
                <a:solidFill>
                  <a:srgbClr val="00B0F0"/>
                </a:solidFill>
              </a:rPr>
              <a:t>요소</a:t>
            </a:r>
            <a:r>
              <a:rPr lang="en-US" altLang="ko-KR" sz="2400" dirty="0">
                <a:solidFill>
                  <a:srgbClr val="00B0F0"/>
                </a:solidFill>
              </a:rPr>
              <a:t>(Element)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>
                <a:solidFill>
                  <a:srgbClr val="00B0F0"/>
                </a:solidFill>
              </a:rPr>
              <a:t>텍스트</a:t>
            </a:r>
            <a:r>
              <a:rPr lang="en-US" altLang="ko-KR" sz="2400" dirty="0">
                <a:solidFill>
                  <a:srgbClr val="00B0F0"/>
                </a:solidFill>
              </a:rPr>
              <a:t>(Text)</a:t>
            </a:r>
            <a:r>
              <a:rPr lang="ko-KR" altLang="en-US" sz="2400" dirty="0"/>
              <a:t>등이 있습니다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28711F-5D57-4F6F-BC29-2BEF9B29DCD9}"/>
              </a:ext>
            </a:extLst>
          </p:cNvPr>
          <p:cNvSpPr txBox="1"/>
          <p:nvPr/>
        </p:nvSpPr>
        <p:spPr>
          <a:xfrm>
            <a:off x="6896230" y="6121665"/>
            <a:ext cx="4927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※</a:t>
            </a:r>
            <a:r>
              <a:rPr lang="pt-BR" altLang="ko-KR" sz="2000" dirty="0">
                <a:hlinkClick r:id="rId2"/>
              </a:rPr>
              <a:t>Node (Java Platform SE 7 ) (oracle.com)</a:t>
            </a:r>
            <a:endParaRPr lang="ko-KR" altLang="en-US" sz="2000" dirty="0"/>
          </a:p>
        </p:txBody>
      </p:sp>
      <p:sp>
        <p:nvSpPr>
          <p:cNvPr id="27" name="TextBox 26">
            <a:hlinkClick r:id="rId3"/>
            <a:extLst>
              <a:ext uri="{FF2B5EF4-FFF2-40B4-BE49-F238E27FC236}">
                <a16:creationId xmlns:a16="http://schemas.microsoft.com/office/drawing/2014/main" id="{11A0240A-8A57-4519-A50D-31764FCB43AE}"/>
              </a:ext>
            </a:extLst>
          </p:cNvPr>
          <p:cNvSpPr txBox="1"/>
          <p:nvPr/>
        </p:nvSpPr>
        <p:spPr>
          <a:xfrm>
            <a:off x="6896229" y="5721555"/>
            <a:ext cx="387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/>
              <a:t>※org.w3c.dom.Node </a:t>
            </a:r>
            <a:r>
              <a:rPr lang="ko-KR" altLang="en-US" sz="2000" u="sng" dirty="0"/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1758558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1"/>
            <a:ext cx="11372194" cy="1015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5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DOM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4" y="934721"/>
            <a:ext cx="117820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D36B90-FD2F-43F1-B654-97B9E4C8020F}"/>
              </a:ext>
            </a:extLst>
          </p:cNvPr>
          <p:cNvSpPr txBox="1"/>
          <p:nvPr/>
        </p:nvSpPr>
        <p:spPr>
          <a:xfrm>
            <a:off x="476307" y="1255539"/>
            <a:ext cx="4368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org.w3c.dom.Node </a:t>
            </a:r>
            <a:r>
              <a:rPr lang="ko-KR" altLang="en-US" sz="2400" dirty="0">
                <a:solidFill>
                  <a:srgbClr val="00B0F0"/>
                </a:solidFill>
              </a:rPr>
              <a:t>인터페이스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FC555-3FDD-4231-AC1C-DAF62B451091}"/>
              </a:ext>
            </a:extLst>
          </p:cNvPr>
          <p:cNvSpPr txBox="1"/>
          <p:nvPr/>
        </p:nvSpPr>
        <p:spPr>
          <a:xfrm>
            <a:off x="5989858" y="3784481"/>
            <a:ext cx="808704" cy="6156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DOM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Parser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9C7D12F-B569-4210-88D4-248D382D1633}"/>
              </a:ext>
            </a:extLst>
          </p:cNvPr>
          <p:cNvSpPr/>
          <p:nvPr/>
        </p:nvSpPr>
        <p:spPr>
          <a:xfrm>
            <a:off x="5944210" y="3741764"/>
            <a:ext cx="900000" cy="729113"/>
          </a:xfrm>
          <a:prstGeom prst="rightArrow">
            <a:avLst/>
          </a:prstGeom>
          <a:solidFill>
            <a:srgbClr val="00B0F0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E9834D1-97E8-4729-B8BF-B443904E0FE4}"/>
              </a:ext>
            </a:extLst>
          </p:cNvPr>
          <p:cNvCxnSpPr>
            <a:cxnSpLocks/>
            <a:endCxn id="40" idx="1"/>
          </p:cNvCxnSpPr>
          <p:nvPr/>
        </p:nvCxnSpPr>
        <p:spPr>
          <a:xfrm rot="16200000" flipH="1">
            <a:off x="6727926" y="3647307"/>
            <a:ext cx="2575668" cy="45544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C0C1F6-770A-476F-9F1C-247A06C1E49E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7788034" y="3037196"/>
            <a:ext cx="4554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2C77FFE-9327-433D-B100-C98199058E71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7788034" y="4100029"/>
            <a:ext cx="4554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8AC0F5C1-7D8C-4767-8A6A-B09C5B78F9A5}"/>
              </a:ext>
            </a:extLst>
          </p:cNvPr>
          <p:cNvCxnSpPr>
            <a:cxnSpLocks/>
            <a:endCxn id="37" idx="1"/>
          </p:cNvCxnSpPr>
          <p:nvPr/>
        </p:nvCxnSpPr>
        <p:spPr>
          <a:xfrm rot="16200000" flipH="1">
            <a:off x="8012651" y="3043248"/>
            <a:ext cx="466837" cy="46062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828E999-3767-4801-934B-E4604083B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8" y="2841242"/>
            <a:ext cx="5000459" cy="2441052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4B0FDF-FEE6-49E2-961B-C3399B7E1B0C}"/>
              </a:ext>
            </a:extLst>
          </p:cNvPr>
          <p:cNvSpPr/>
          <p:nvPr/>
        </p:nvSpPr>
        <p:spPr>
          <a:xfrm>
            <a:off x="7396380" y="2227196"/>
            <a:ext cx="360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A0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1" dirty="0"/>
              <a:t>Person(Element)</a:t>
            </a:r>
            <a:endParaRPr lang="ko-KR" altLang="en-US" sz="140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23EE0F-0C56-41C1-ADD4-B8713279BE54}"/>
              </a:ext>
            </a:extLst>
          </p:cNvPr>
          <p:cNvSpPr/>
          <p:nvPr/>
        </p:nvSpPr>
        <p:spPr>
          <a:xfrm>
            <a:off x="8243483" y="2857196"/>
            <a:ext cx="252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A0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1" dirty="0"/>
              <a:t>name(Element)</a:t>
            </a:r>
            <a:endParaRPr lang="ko-KR" altLang="en-US" sz="140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86037D7-5008-446E-B030-584903FDE612}"/>
              </a:ext>
            </a:extLst>
          </p:cNvPr>
          <p:cNvSpPr/>
          <p:nvPr/>
        </p:nvSpPr>
        <p:spPr>
          <a:xfrm>
            <a:off x="8476380" y="3326977"/>
            <a:ext cx="252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A0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1" dirty="0"/>
              <a:t>“</a:t>
            </a:r>
            <a:r>
              <a:rPr lang="en-US" altLang="ko-KR" sz="1401" dirty="0" err="1"/>
              <a:t>abc</a:t>
            </a:r>
            <a:r>
              <a:rPr lang="en-US" altLang="ko-KR" sz="1401" dirty="0"/>
              <a:t>”(Text)</a:t>
            </a:r>
            <a:endParaRPr lang="ko-KR" altLang="en-US" sz="140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E2AE27-D125-433C-91F9-06A8CEA84DA0}"/>
              </a:ext>
            </a:extLst>
          </p:cNvPr>
          <p:cNvSpPr/>
          <p:nvPr/>
        </p:nvSpPr>
        <p:spPr>
          <a:xfrm>
            <a:off x="8243483" y="3920029"/>
            <a:ext cx="252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A0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1" dirty="0"/>
              <a:t>gender(Element)</a:t>
            </a:r>
            <a:endParaRPr lang="ko-KR" altLang="en-US" sz="140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56B0A3-11A5-4117-8A53-064E6C491DA7}"/>
              </a:ext>
            </a:extLst>
          </p:cNvPr>
          <p:cNvSpPr/>
          <p:nvPr/>
        </p:nvSpPr>
        <p:spPr>
          <a:xfrm>
            <a:off x="8476380" y="4393741"/>
            <a:ext cx="252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A0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1" dirty="0"/>
              <a:t>“man”(Text)</a:t>
            </a:r>
            <a:endParaRPr lang="ko-KR" altLang="en-US" sz="140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73D7EF4-D749-4D8E-9ADB-3BA85ED3C8D4}"/>
              </a:ext>
            </a:extLst>
          </p:cNvPr>
          <p:cNvSpPr/>
          <p:nvPr/>
        </p:nvSpPr>
        <p:spPr>
          <a:xfrm>
            <a:off x="8243483" y="4982865"/>
            <a:ext cx="252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A0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1" dirty="0"/>
              <a:t>age(Element)</a:t>
            </a:r>
            <a:endParaRPr lang="ko-KR" altLang="en-US" sz="140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43BEE1E-7453-40A7-8A9A-DF385F242D69}"/>
              </a:ext>
            </a:extLst>
          </p:cNvPr>
          <p:cNvSpPr/>
          <p:nvPr/>
        </p:nvSpPr>
        <p:spPr>
          <a:xfrm>
            <a:off x="8476380" y="5452644"/>
            <a:ext cx="252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A0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1" dirty="0"/>
              <a:t>“22”(Text)</a:t>
            </a:r>
            <a:endParaRPr lang="ko-KR" altLang="en-US" sz="1401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86EF06FE-03F9-486D-859B-C6F61B818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12653" y="4097136"/>
            <a:ext cx="466837" cy="46062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588A62B2-1B4C-484A-940B-A2DA8F1F9CEF}"/>
              </a:ext>
            </a:extLst>
          </p:cNvPr>
          <p:cNvCxnSpPr>
            <a:cxnSpLocks/>
            <a:endCxn id="41" idx="1"/>
          </p:cNvCxnSpPr>
          <p:nvPr/>
        </p:nvCxnSpPr>
        <p:spPr>
          <a:xfrm rot="16200000" flipH="1">
            <a:off x="8016353" y="5172617"/>
            <a:ext cx="460620" cy="45943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2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1447</TotalTime>
  <Words>523</Words>
  <Application>Microsoft Office PowerPoint</Application>
  <PresentationFormat>와이드스크린</PresentationFormat>
  <Paragraphs>105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나눔스퀘어 ExtraBold</vt:lpstr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 능열</cp:lastModifiedBy>
  <cp:revision>28</cp:revision>
  <dcterms:created xsi:type="dcterms:W3CDTF">2020-08-03T00:59:02Z</dcterms:created>
  <dcterms:modified xsi:type="dcterms:W3CDTF">2021-08-17T04:41:00Z</dcterms:modified>
</cp:coreProperties>
</file>