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806" r:id="rId2"/>
  </p:sldMasterIdLst>
  <p:sldIdLst>
    <p:sldId id="257" r:id="rId3"/>
    <p:sldId id="284" r:id="rId4"/>
    <p:sldId id="282" r:id="rId5"/>
    <p:sldId id="274" r:id="rId6"/>
    <p:sldId id="285" r:id="rId7"/>
    <p:sldId id="286" r:id="rId8"/>
    <p:sldId id="287" r:id="rId9"/>
    <p:sldId id="288" r:id="rId10"/>
    <p:sldId id="297" r:id="rId11"/>
    <p:sldId id="289" r:id="rId12"/>
    <p:sldId id="306" r:id="rId13"/>
    <p:sldId id="290" r:id="rId14"/>
    <p:sldId id="291" r:id="rId15"/>
    <p:sldId id="307" r:id="rId16"/>
    <p:sldId id="298" r:id="rId17"/>
    <p:sldId id="293" r:id="rId18"/>
    <p:sldId id="308" r:id="rId19"/>
    <p:sldId id="294" r:id="rId20"/>
    <p:sldId id="269" r:id="rId21"/>
    <p:sldId id="295" r:id="rId22"/>
    <p:sldId id="309" r:id="rId23"/>
    <p:sldId id="301" r:id="rId24"/>
    <p:sldId id="304" r:id="rId25"/>
    <p:sldId id="305" r:id="rId26"/>
    <p:sldId id="310" r:id="rId27"/>
    <p:sldId id="311" r:id="rId28"/>
    <p:sldId id="312" r:id="rId29"/>
    <p:sldId id="313" r:id="rId3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44DEC-DABF-4359-82F0-A055034583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F1ED141-B8C8-4829-B1BB-C06840E9134D}">
      <dgm:prSet phldrT="[Text]"/>
      <dgm:spPr/>
      <dgm:t>
        <a:bodyPr/>
        <a:lstStyle/>
        <a:p>
          <a:r>
            <a:rPr lang="en-US" altLang="ko-KR" dirty="0" smtClean="0"/>
            <a:t>Subjects</a:t>
          </a:r>
        </a:p>
        <a:p>
          <a:r>
            <a:rPr lang="en-US" altLang="ko-KR" dirty="0" smtClean="0"/>
            <a:t>(volunteers; recruited)</a:t>
          </a:r>
          <a:endParaRPr lang="en-US" altLang="ko-KR" dirty="0"/>
        </a:p>
      </dgm:t>
    </dgm:pt>
    <dgm:pt modelId="{ECABFC28-8EC4-4480-888F-7C67C1D3732B}" type="parTrans" cxnId="{42553695-5A49-43E7-8A7E-5EAC1A451F9D}">
      <dgm:prSet/>
      <dgm:spPr/>
      <dgm:t>
        <a:bodyPr/>
        <a:lstStyle/>
        <a:p>
          <a:endParaRPr lang="en-US" altLang="ko-KR"/>
        </a:p>
      </dgm:t>
    </dgm:pt>
    <dgm:pt modelId="{6D15A664-76F9-4F5E-8916-E876FE0AC0DA}" type="sibTrans" cxnId="{42553695-5A49-43E7-8A7E-5EAC1A451F9D}">
      <dgm:prSet/>
      <dgm:spPr/>
      <dgm:t>
        <a:bodyPr/>
        <a:lstStyle/>
        <a:p>
          <a:endParaRPr lang="en-US" altLang="ko-KR"/>
        </a:p>
      </dgm:t>
    </dgm:pt>
    <dgm:pt modelId="{D59DC9D1-31E8-4720-BE20-261E0D0037BE}">
      <dgm:prSet phldrT="[Text]"/>
      <dgm:spPr/>
      <dgm:t>
        <a:bodyPr/>
        <a:lstStyle/>
        <a:p>
          <a:r>
            <a:rPr lang="en-US" altLang="ko-KR" dirty="0" smtClean="0"/>
            <a:t>Treatment vs.</a:t>
          </a:r>
        </a:p>
        <a:p>
          <a:r>
            <a:rPr lang="en-US" altLang="ko-KR" dirty="0" smtClean="0"/>
            <a:t>Control (X)</a:t>
          </a:r>
          <a:endParaRPr lang="en-US" altLang="ko-KR" dirty="0"/>
        </a:p>
      </dgm:t>
    </dgm:pt>
    <dgm:pt modelId="{58AAE1B6-53B0-4320-9DA5-E69137C5E1D9}" type="parTrans" cxnId="{24FE2A4B-2483-43A1-8A4F-C2DB1003BBEF}">
      <dgm:prSet/>
      <dgm:spPr/>
      <dgm:t>
        <a:bodyPr/>
        <a:lstStyle/>
        <a:p>
          <a:endParaRPr lang="en-US" altLang="ko-KR"/>
        </a:p>
      </dgm:t>
    </dgm:pt>
    <dgm:pt modelId="{BC802776-9950-4162-9650-0D4D97D65E80}" type="sibTrans" cxnId="{24FE2A4B-2483-43A1-8A4F-C2DB1003BBEF}">
      <dgm:prSet/>
      <dgm:spPr/>
      <dgm:t>
        <a:bodyPr/>
        <a:lstStyle/>
        <a:p>
          <a:endParaRPr lang="en-US" altLang="ko-KR"/>
        </a:p>
      </dgm:t>
    </dgm:pt>
    <dgm:pt modelId="{D3BF5DB0-4E80-4988-97A1-70D5AD7F6562}">
      <dgm:prSet phldrT="[Text]"/>
      <dgm:spPr/>
      <dgm:t>
        <a:bodyPr/>
        <a:lstStyle/>
        <a:p>
          <a:r>
            <a:rPr lang="en-US" altLang="ko-KR" dirty="0" smtClean="0"/>
            <a:t>Measuring Outcomes (Y)</a:t>
          </a:r>
          <a:endParaRPr lang="en-US" altLang="ko-KR" dirty="0"/>
        </a:p>
      </dgm:t>
    </dgm:pt>
    <dgm:pt modelId="{69F4BAF6-B201-444E-988D-1D34602DE71E}" type="parTrans" cxnId="{0B4E29FB-5A94-4BB6-A239-AA7CB59BF6FF}">
      <dgm:prSet/>
      <dgm:spPr/>
      <dgm:t>
        <a:bodyPr/>
        <a:lstStyle/>
        <a:p>
          <a:endParaRPr lang="en-US" altLang="ko-KR"/>
        </a:p>
      </dgm:t>
    </dgm:pt>
    <dgm:pt modelId="{A228B667-AC47-4B2C-82D6-B3C69FA0A5F7}" type="sibTrans" cxnId="{0B4E29FB-5A94-4BB6-A239-AA7CB59BF6FF}">
      <dgm:prSet/>
      <dgm:spPr/>
      <dgm:t>
        <a:bodyPr/>
        <a:lstStyle/>
        <a:p>
          <a:endParaRPr lang="en-US" altLang="ko-KR"/>
        </a:p>
      </dgm:t>
    </dgm:pt>
    <dgm:pt modelId="{89B9F1AF-F323-48E0-8799-FE0520F2A42D}" type="pres">
      <dgm:prSet presAssocID="{87B44DEC-DABF-4359-82F0-A05503458385}" presName="Name0" presStyleCnt="0">
        <dgm:presLayoutVars>
          <dgm:dir/>
          <dgm:resizeHandles val="exact"/>
        </dgm:presLayoutVars>
      </dgm:prSet>
      <dgm:spPr/>
    </dgm:pt>
    <dgm:pt modelId="{EE847E49-53BD-475D-8F4D-E40090765864}" type="pres">
      <dgm:prSet presAssocID="{FF1ED141-B8C8-4829-B1BB-C06840E9134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7043186C-B5CE-4B03-AD7E-54887C982508}" type="pres">
      <dgm:prSet presAssocID="{6D15A664-76F9-4F5E-8916-E876FE0AC0DA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16DB2D1-4737-49EF-9BC2-C4BABEAB7F5C}" type="pres">
      <dgm:prSet presAssocID="{6D15A664-76F9-4F5E-8916-E876FE0AC0DA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CB31B05-E395-4033-9199-597502921AC9}" type="pres">
      <dgm:prSet presAssocID="{D59DC9D1-31E8-4720-BE20-261E0D0037B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78BE14-F572-4C53-84F4-EB33644AB1EB}" type="pres">
      <dgm:prSet presAssocID="{BC802776-9950-4162-9650-0D4D97D65E80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A643FB0-4DE5-4A2B-950A-622C569C44EF}" type="pres">
      <dgm:prSet presAssocID="{BC802776-9950-4162-9650-0D4D97D65E80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FB1A538-4256-49BF-A0D4-C1AFDED6CA21}" type="pres">
      <dgm:prSet presAssocID="{D3BF5DB0-4E80-4988-97A1-70D5AD7F65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</dgm:ptLst>
  <dgm:cxnLst>
    <dgm:cxn modelId="{884D887C-BBED-476F-B99C-D2F44A116207}" type="presOf" srcId="{87B44DEC-DABF-4359-82F0-A05503458385}" destId="{89B9F1AF-F323-48E0-8799-FE0520F2A42D}" srcOrd="0" destOrd="0" presId="urn:microsoft.com/office/officeart/2005/8/layout/process1"/>
    <dgm:cxn modelId="{021222AE-33D8-4297-BE89-C8DDB0333D04}" type="presOf" srcId="{BC802776-9950-4162-9650-0D4D97D65E80}" destId="{6F78BE14-F572-4C53-84F4-EB33644AB1EB}" srcOrd="0" destOrd="0" presId="urn:microsoft.com/office/officeart/2005/8/layout/process1"/>
    <dgm:cxn modelId="{24FE2A4B-2483-43A1-8A4F-C2DB1003BBEF}" srcId="{87B44DEC-DABF-4359-82F0-A05503458385}" destId="{D59DC9D1-31E8-4720-BE20-261E0D0037BE}" srcOrd="1" destOrd="0" parTransId="{58AAE1B6-53B0-4320-9DA5-E69137C5E1D9}" sibTransId="{BC802776-9950-4162-9650-0D4D97D65E80}"/>
    <dgm:cxn modelId="{E3EEFF0D-37C8-4743-B63C-561D576642BB}" type="presOf" srcId="{D3BF5DB0-4E80-4988-97A1-70D5AD7F6562}" destId="{2FB1A538-4256-49BF-A0D4-C1AFDED6CA21}" srcOrd="0" destOrd="0" presId="urn:microsoft.com/office/officeart/2005/8/layout/process1"/>
    <dgm:cxn modelId="{0B4E29FB-5A94-4BB6-A239-AA7CB59BF6FF}" srcId="{87B44DEC-DABF-4359-82F0-A05503458385}" destId="{D3BF5DB0-4E80-4988-97A1-70D5AD7F6562}" srcOrd="2" destOrd="0" parTransId="{69F4BAF6-B201-444E-988D-1D34602DE71E}" sibTransId="{A228B667-AC47-4B2C-82D6-B3C69FA0A5F7}"/>
    <dgm:cxn modelId="{29FDBD16-307C-40C5-80D6-766EF3AB6280}" type="presOf" srcId="{6D15A664-76F9-4F5E-8916-E876FE0AC0DA}" destId="{616DB2D1-4737-49EF-9BC2-C4BABEAB7F5C}" srcOrd="1" destOrd="0" presId="urn:microsoft.com/office/officeart/2005/8/layout/process1"/>
    <dgm:cxn modelId="{5511244A-8F3A-466D-ABA1-ED3FA4D05F61}" type="presOf" srcId="{FF1ED141-B8C8-4829-B1BB-C06840E9134D}" destId="{EE847E49-53BD-475D-8F4D-E40090765864}" srcOrd="0" destOrd="0" presId="urn:microsoft.com/office/officeart/2005/8/layout/process1"/>
    <dgm:cxn modelId="{42553695-5A49-43E7-8A7E-5EAC1A451F9D}" srcId="{87B44DEC-DABF-4359-82F0-A05503458385}" destId="{FF1ED141-B8C8-4829-B1BB-C06840E9134D}" srcOrd="0" destOrd="0" parTransId="{ECABFC28-8EC4-4480-888F-7C67C1D3732B}" sibTransId="{6D15A664-76F9-4F5E-8916-E876FE0AC0DA}"/>
    <dgm:cxn modelId="{D5393654-84DB-45F5-B467-8B19775AFE26}" type="presOf" srcId="{D59DC9D1-31E8-4720-BE20-261E0D0037BE}" destId="{8CB31B05-E395-4033-9199-597502921AC9}" srcOrd="0" destOrd="0" presId="urn:microsoft.com/office/officeart/2005/8/layout/process1"/>
    <dgm:cxn modelId="{B6E5F887-CBB0-460E-86D6-3B2F797217CE}" type="presOf" srcId="{BC802776-9950-4162-9650-0D4D97D65E80}" destId="{AA643FB0-4DE5-4A2B-950A-622C569C44EF}" srcOrd="1" destOrd="0" presId="urn:microsoft.com/office/officeart/2005/8/layout/process1"/>
    <dgm:cxn modelId="{0F9A1891-5BD7-4389-A51C-CC0EDB533CD3}" type="presOf" srcId="{6D15A664-76F9-4F5E-8916-E876FE0AC0DA}" destId="{7043186C-B5CE-4B03-AD7E-54887C982508}" srcOrd="0" destOrd="0" presId="urn:microsoft.com/office/officeart/2005/8/layout/process1"/>
    <dgm:cxn modelId="{EC7F824B-C7B2-4DA1-A286-8B38D4166E5F}" type="presParOf" srcId="{89B9F1AF-F323-48E0-8799-FE0520F2A42D}" destId="{EE847E49-53BD-475D-8F4D-E40090765864}" srcOrd="0" destOrd="0" presId="urn:microsoft.com/office/officeart/2005/8/layout/process1"/>
    <dgm:cxn modelId="{7373A9A4-B9D5-4E34-B2A4-853B4E8A68D0}" type="presParOf" srcId="{89B9F1AF-F323-48E0-8799-FE0520F2A42D}" destId="{7043186C-B5CE-4B03-AD7E-54887C982508}" srcOrd="1" destOrd="0" presId="urn:microsoft.com/office/officeart/2005/8/layout/process1"/>
    <dgm:cxn modelId="{1B7FEF66-E007-40F3-80B0-DB203086E2A3}" type="presParOf" srcId="{7043186C-B5CE-4B03-AD7E-54887C982508}" destId="{616DB2D1-4737-49EF-9BC2-C4BABEAB7F5C}" srcOrd="0" destOrd="0" presId="urn:microsoft.com/office/officeart/2005/8/layout/process1"/>
    <dgm:cxn modelId="{B2C980CA-5ACC-42BF-A834-1A5DA0B76C94}" type="presParOf" srcId="{89B9F1AF-F323-48E0-8799-FE0520F2A42D}" destId="{8CB31B05-E395-4033-9199-597502921AC9}" srcOrd="2" destOrd="0" presId="urn:microsoft.com/office/officeart/2005/8/layout/process1"/>
    <dgm:cxn modelId="{0DCE9B4C-2FDF-402A-B5EB-A2E60636A571}" type="presParOf" srcId="{89B9F1AF-F323-48E0-8799-FE0520F2A42D}" destId="{6F78BE14-F572-4C53-84F4-EB33644AB1EB}" srcOrd="3" destOrd="0" presId="urn:microsoft.com/office/officeart/2005/8/layout/process1"/>
    <dgm:cxn modelId="{91F58479-76F3-4012-8D8A-B551AAC636E5}" type="presParOf" srcId="{6F78BE14-F572-4C53-84F4-EB33644AB1EB}" destId="{AA643FB0-4DE5-4A2B-950A-622C569C44EF}" srcOrd="0" destOrd="0" presId="urn:microsoft.com/office/officeart/2005/8/layout/process1"/>
    <dgm:cxn modelId="{6D8FABAB-714D-4992-9A7F-4A161BF33A8D}" type="presParOf" srcId="{89B9F1AF-F323-48E0-8799-FE0520F2A42D}" destId="{2FB1A538-4256-49BF-A0D4-C1AFDED6CA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3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6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5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0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8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9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0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29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0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7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30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5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5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8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2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1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1F3573-4D1E-4FCD-A389-923A6A77B7B0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B5ED57-FA71-4C84-91F1-B6D9585D8CD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0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aeaweb.org/articles?id=10.1257/0002828042002561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qje/article-abstract/121/2/747/1884044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journals/american-political-science-review/article/caught-in-the-draft-the-effects-of-vietnam-draft-lottery-status-on-political-attitudes/37B0E3788769BF032C516E6F93794F97" TargetMode="External"/><Relationship Id="rId2" Type="http://schemas.openxmlformats.org/officeDocument/2006/relationships/hyperlink" Target="http://www3.nccu.edu.tw/~hmlien/pfinance/pf1/readings/draft.pdf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set.xhtml?persistentId=doi:10.7910/DVN/UMIBSL" TargetMode="External"/><Relationship Id="rId2" Type="http://schemas.openxmlformats.org/officeDocument/2006/relationships/hyperlink" Target="https://onlinelibrary.wiley.com/doi/abs/10.1111/ajps.12207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ridge.org/core/journals/american-political-science-review/article/social-pressure-and-voter-turnout-evidence-from-a-largescale-field-experiment/11E84AF4C0B7FBD1D20C855972C2C3EB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 txBox="1">
            <a:spLocks noGrp="1"/>
          </p:cNvSpPr>
          <p:nvPr>
            <p:ph type="ctrTitle"/>
          </p:nvPr>
        </p:nvSpPr>
        <p:spPr>
          <a:xfrm>
            <a:off x="802385" y="1565190"/>
            <a:ext cx="7543801" cy="83202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804672">
              <a:defRPr sz="3168"/>
            </a:pPr>
            <a:r>
              <a:rPr lang="ko-KR" altLang="en-US" b="1" dirty="0" smtClean="0"/>
              <a:t>인과추론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실험</a:t>
            </a:r>
            <a:endParaRPr b="1" dirty="0"/>
          </a:p>
        </p:txBody>
      </p:sp>
      <p:sp>
        <p:nvSpPr>
          <p:cNvPr id="145" name="부제목 2"/>
          <p:cNvSpPr txBox="1">
            <a:spLocks noGrp="1"/>
          </p:cNvSpPr>
          <p:nvPr>
            <p:ph type="subTitle" idx="1"/>
          </p:nvPr>
        </p:nvSpPr>
        <p:spPr>
          <a:xfrm>
            <a:off x="825038" y="3476368"/>
            <a:ext cx="7543800" cy="21222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81000"/>
              </a:lnSpc>
              <a:defRPr sz="1600"/>
            </a:pPr>
            <a:r>
              <a:rPr sz="1600" dirty="0" err="1"/>
              <a:t>서울대학교</a:t>
            </a:r>
            <a:r>
              <a:rPr sz="1600" dirty="0"/>
              <a:t> </a:t>
            </a:r>
            <a:r>
              <a:rPr sz="1600" dirty="0" err="1"/>
              <a:t>정치외교학부</a:t>
            </a:r>
            <a:endParaRPr sz="1600" dirty="0"/>
          </a:p>
          <a:p>
            <a:pPr algn="ctr">
              <a:lnSpc>
                <a:spcPct val="81000"/>
              </a:lnSpc>
              <a:defRPr sz="1600"/>
            </a:pPr>
            <a:r>
              <a:rPr sz="1600" dirty="0"/>
              <a:t>2018</a:t>
            </a:r>
            <a:r>
              <a:rPr sz="1600" dirty="0" smtClean="0"/>
              <a:t>년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겨울 방법론 캠프</a:t>
            </a:r>
            <a:endParaRPr sz="1600" dirty="0"/>
          </a:p>
          <a:p>
            <a:pPr>
              <a:lnSpc>
                <a:spcPct val="81000"/>
              </a:lnSpc>
              <a:defRPr sz="1600"/>
            </a:pPr>
            <a:endParaRPr lang="en-US" sz="1600" dirty="0" smtClean="0"/>
          </a:p>
          <a:p>
            <a:pPr algn="ctr">
              <a:lnSpc>
                <a:spcPct val="81000"/>
              </a:lnSpc>
              <a:defRPr sz="1600"/>
            </a:pPr>
            <a:r>
              <a:rPr lang="ko-KR" altLang="en-US" sz="1600" b="1" dirty="0" smtClean="0"/>
              <a:t>서강대학교 정치외교학과</a:t>
            </a:r>
            <a:endParaRPr lang="en-US" sz="1600" b="1" dirty="0"/>
          </a:p>
          <a:p>
            <a:pPr algn="ctr">
              <a:lnSpc>
                <a:spcPct val="81000"/>
              </a:lnSpc>
              <a:defRPr sz="1600"/>
            </a:pPr>
            <a:r>
              <a:rPr sz="1600" b="1" dirty="0" err="1" smtClean="0"/>
              <a:t>하상응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64021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1324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Balance Check: </a:t>
            </a:r>
            <a:r>
              <a:rPr lang="ko-KR" altLang="en-US" sz="3600" dirty="0" smtClean="0"/>
              <a:t>예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Progresa</a:t>
            </a:r>
            <a:r>
              <a:rPr lang="en-US" altLang="ko-KR" sz="3600" dirty="0" smtClean="0"/>
              <a:t> in Mexico)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3966"/>
            <a:ext cx="7772400" cy="4378234"/>
          </a:xfrm>
        </p:spPr>
        <p:txBody>
          <a:bodyPr/>
          <a:lstStyle/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Health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Aid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만약 어떤 특정 변수에서 처리군과 대조군 간에 의미있는 차이가 발견되면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그 변수를 통제하는 것이 바람직함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Health =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Aid + </a:t>
            </a:r>
            <a:r>
              <a:rPr lang="el-GR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Mother_Educ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하지만 그 변수가 실험을 집행한 이후 측정된 변수라면 주의해야 됨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(post-treatment variable bias)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15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:\Higher Ed EDP Transmittal\Bailey, Real Stats\Jpeg\Chapter 10\Table 10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659027"/>
            <a:ext cx="6592389" cy="54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4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예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www.aeaweb.org/articles?id=10.1257/0002828042002561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4" name="Picture 2" descr="M:\Higher Ed EDP Transmittal\Bailey, Real Stats\Jpeg\Chapter 10\Table 10.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89" y="2093977"/>
            <a:ext cx="6635931" cy="395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4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52579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Balance Check</a:t>
            </a:r>
            <a:br>
              <a:rPr lang="en-US" altLang="ko-KR" sz="2800" dirty="0" smtClean="0"/>
            </a:br>
            <a:r>
              <a:rPr lang="en-US" altLang="ko-KR" sz="1800" dirty="0" smtClean="0"/>
              <a:t>(1. </a:t>
            </a:r>
            <a:r>
              <a:rPr lang="ko-KR" altLang="en-US" sz="1800" dirty="0" smtClean="0"/>
              <a:t>하나의 회귀식으로</a:t>
            </a:r>
            <a:r>
              <a:rPr lang="en-US" altLang="ko-KR" sz="1800" dirty="0" smtClean="0"/>
              <a:t>…; 2. OLS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968137"/>
            <a:ext cx="7062651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2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568411"/>
            <a:ext cx="7027817" cy="55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9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261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Manipulation Check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2324"/>
            <a:ext cx="7772400" cy="4359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연구자가 의도한 대로 실험 조작</a:t>
            </a:r>
            <a:r>
              <a:rPr lang="en-US" altLang="ko-KR" dirty="0" smtClean="0"/>
              <a:t>(experimental manipulation of the treatment variable)</a:t>
            </a:r>
            <a:r>
              <a:rPr lang="ko-KR" altLang="en-US" dirty="0" smtClean="0"/>
              <a:t>이 되었는지를 확인하는 작업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기부 요청자의 외모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기부 여부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기부금 액수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academic.oup.com/qje/article-abstract/121/2/747/1884044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기부 요청자의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외모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판단은 각 개인마다 다름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피실험대상자가</a:t>
            </a:r>
            <a:r>
              <a:rPr lang="ko-KR" altLang="en-US" dirty="0" smtClean="0"/>
              <a:t> 아닌 일반들을 대상으로 실험에 사용될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기부 요청자의 외모를 평가하게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78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25859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Non-Compliance </a:t>
            </a:r>
            <a:r>
              <a:rPr lang="ko-KR" altLang="en-US" sz="2800" dirty="0" smtClean="0"/>
              <a:t>문제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4659"/>
            <a:ext cx="7772400" cy="4506804"/>
          </a:xfrm>
        </p:spPr>
        <p:txBody>
          <a:bodyPr>
            <a:normAutofit fontScale="92500" lnSpcReduction="10000"/>
          </a:bodyPr>
          <a:lstStyle/>
          <a:p>
            <a:pPr marL="182880" lvl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l-GR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Treatment_Assigned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처리를 받아야 되는 피실험자가 처리를 못 받거나 혹은 처리 받기를 거부할 때 생기는 문제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이 경우 </a:t>
            </a:r>
            <a:r>
              <a:rPr lang="en-US" altLang="ko-KR" sz="1600" dirty="0" smtClean="0"/>
              <a:t>complier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non-complier</a:t>
            </a:r>
            <a:r>
              <a:rPr lang="ko-KR" altLang="en-US" sz="1600" dirty="0" smtClean="0"/>
              <a:t>는 </a:t>
            </a:r>
            <a:r>
              <a:rPr lang="el-GR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의 구성 요인에 따라 나뉘는 것이 보통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실험 설계로부터 얻고자 하는 내적 타당성에 위협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1990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년대 뉴욕시의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school voucher 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프로그램</a:t>
            </a:r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낙후된 지역에 사는 학생들에게 인근 사립학교 입학이 가능한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school voucher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를 추첨을 통해 나누어 줌</a:t>
            </a:r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Academic_Performance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Voucher_Assigned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sz="16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Complier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school voucher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를 이용해 인근 사립학교로 전학간 학생</a:t>
            </a:r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on-complier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school voucher</a:t>
            </a:r>
            <a:r>
              <a:rPr lang="ko-KR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를 받고도 인근 사립학교로 전학가지 않은 학생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300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:\Higher Ed EDP Transmittal\Bailey, Real Stats\Jpeg\Chapter 10\Figure 10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30" y="749643"/>
            <a:ext cx="7109253" cy="496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4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099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Non-compliance </a:t>
            </a:r>
            <a:r>
              <a:rPr lang="ko-KR" altLang="en-US" sz="2800" dirty="0" smtClean="0"/>
              <a:t>해결책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5849"/>
            <a:ext cx="7772400" cy="43763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1. T = 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 = 0</a:t>
            </a:r>
            <a:r>
              <a:rPr lang="ko-KR" altLang="en-US" dirty="0" smtClean="0"/>
              <a:t>만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실험이 아님</a:t>
            </a:r>
            <a:r>
              <a:rPr lang="en-US" altLang="ko-KR" dirty="0" smtClean="0"/>
              <a:t>…)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2. T = 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((T = 0) + (Z = 0))</a:t>
            </a:r>
            <a:r>
              <a:rPr lang="ko-KR" altLang="en-US" dirty="0" smtClean="0"/>
              <a:t>를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개의 서로 다른 통제군</a:t>
            </a:r>
            <a:r>
              <a:rPr lang="en-US" altLang="ko-KR" dirty="0" smtClean="0"/>
              <a:t>) 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3. Z = 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Z = 0</a:t>
            </a:r>
            <a:r>
              <a:rPr lang="ko-KR" altLang="en-US" dirty="0" smtClean="0"/>
              <a:t>을 비교 </a:t>
            </a:r>
            <a:r>
              <a:rPr lang="en-US" altLang="ko-KR" dirty="0" smtClean="0"/>
              <a:t>(non-compliance </a:t>
            </a:r>
            <a:r>
              <a:rPr lang="ko-KR" altLang="en-US" dirty="0" smtClean="0"/>
              <a:t>무시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Intention-to-Treat (ITT) Model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실제 처리의 효과보다 작게 나옴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도구변수 회귀를 이용</a:t>
            </a:r>
            <a:endParaRPr lang="en-US" altLang="ko-KR" dirty="0" smtClean="0"/>
          </a:p>
          <a:p>
            <a:pPr marL="457200"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17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Treatment_Completed</a:t>
            </a:r>
            <a:r>
              <a:rPr lang="en-US" altLang="ko-KR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altLang="ko-KR" sz="1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altLang="ko-KR" sz="1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Treatment_Assigned + </a:t>
            </a:r>
            <a:r>
              <a:rPr lang="el-GR" altLang="ko-KR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υ</a:t>
            </a:r>
            <a:r>
              <a:rPr lang="en-US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(first-stage)</a:t>
            </a:r>
            <a:endParaRPr lang="en-US" altLang="ko-KR" sz="1700" dirty="0">
              <a:solidFill>
                <a:srgbClr val="FF0000"/>
              </a:solidFill>
            </a:endParaRPr>
          </a:p>
          <a:p>
            <a:pPr marL="457200"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l-GR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1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17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Treatment_Completed(hat) </a:t>
            </a:r>
            <a:r>
              <a:rPr lang="en-US" altLang="ko-KR" sz="17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ko-KR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(second-stage)</a:t>
            </a:r>
            <a:endParaRPr lang="en-US" altLang="ko-KR" sz="17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320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5228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</a:t>
            </a:r>
            <a:r>
              <a:rPr lang="en-US" altLang="ko-KR" sz="3200" dirty="0" smtClean="0"/>
              <a:t>: GOTV Experiment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Michael A. Bailey, Real Stats                                     Copyright © 2016 Oxford University Press</a:t>
            </a:r>
            <a:endParaRPr lang="en-US"/>
          </a:p>
        </p:txBody>
      </p:sp>
      <p:pic>
        <p:nvPicPr>
          <p:cNvPr id="16386" name="Picture 2" descr="M:\Higher Ed EDP Transmittal\Bailey, Real Stats\Jpeg\Chapter 10\Table 10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3" y="1872343"/>
            <a:ext cx="5965371" cy="327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4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3"/>
            <a:ext cx="7772400" cy="88261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실험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239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경험 연구 설계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sz="2000" dirty="0" smtClean="0"/>
              <a:t>실험</a:t>
            </a:r>
            <a:r>
              <a:rPr lang="en-US" altLang="ko-KR" sz="2000" dirty="0" smtClean="0"/>
              <a:t>(experiment)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 smtClean="0"/>
              <a:t>관찰</a:t>
            </a:r>
            <a:r>
              <a:rPr lang="en-US" altLang="ko-KR" sz="2000" dirty="0" smtClean="0"/>
              <a:t>(observation; non-experimental methods)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실험 연구 설계에서는 관심있는 독립변수를 실험으로 조작</a:t>
            </a:r>
            <a:r>
              <a:rPr lang="en-US" altLang="ko-KR" dirty="0" smtClean="0"/>
              <a:t>(experimentally manipulate)</a:t>
            </a:r>
            <a:r>
              <a:rPr lang="ko-KR" altLang="en-US" dirty="0" smtClean="0"/>
              <a:t>하여 인과관계를 파악한다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sz="2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가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“random assignment”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방식을 통해 조작되었다면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(Treatment, </a:t>
            </a:r>
            <a:r>
              <a:rPr lang="el-G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 = 0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이 달성됨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(in theory; in expectation); </a:t>
            </a:r>
            <a:r>
              <a:rPr lang="el-GR" altLang="ko-K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의 추정값인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에 편향이 없음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6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632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ITT</a:t>
            </a:r>
            <a:endParaRPr lang="ko-KR" alt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732" y="2093976"/>
            <a:ext cx="6923244" cy="36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5" y="420130"/>
            <a:ext cx="7290486" cy="58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099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자연실험 </a:t>
            </a:r>
            <a:r>
              <a:rPr lang="en-US" altLang="ko-KR" sz="3200" dirty="0" smtClean="0"/>
              <a:t>(natural experiment)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611"/>
            <a:ext cx="7772400" cy="438458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 smtClean="0"/>
              <a:t>연구자가 처리군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대조군을 나누지 않고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자연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 무작위 배분을 한  상황을 이용한 실험 </a:t>
            </a:r>
            <a:r>
              <a:rPr lang="en-US" altLang="ko-KR" sz="1800" dirty="0" smtClean="0"/>
              <a:t>(“as-if random”)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 smtClean="0"/>
              <a:t>예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Houston, TX</a:t>
            </a:r>
            <a:r>
              <a:rPr lang="ko-KR" altLang="en-US" dirty="0" smtClean="0"/>
              <a:t>의 학군이 </a:t>
            </a:r>
            <a:r>
              <a:rPr lang="en-US" altLang="ko-KR" dirty="0" smtClean="0"/>
              <a:t>New Orleans, LA</a:t>
            </a:r>
            <a:r>
              <a:rPr lang="ko-KR" altLang="en-US" dirty="0" smtClean="0"/>
              <a:t>의 학군보다 좋다고 알려져 있음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그런데 학군의 질 차이가 학생들 성적에 직접적인 인과 효과를 주는 요인인지는 알 수 없었음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지역 소득 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교육 수준</a:t>
            </a:r>
            <a:r>
              <a:rPr lang="en-US" altLang="ko-KR" dirty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confounding factors…)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2005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Hurricane Katrina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Orleans</a:t>
            </a:r>
            <a:r>
              <a:rPr lang="ko-KR" altLang="en-US" dirty="0" smtClean="0"/>
              <a:t>의 일부에 큰 피해를 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 학생들이 인근 학군으로 임시로 옮겨감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비교 </a:t>
            </a:r>
            <a:r>
              <a:rPr lang="en-US" altLang="ko-KR" dirty="0" smtClean="0"/>
              <a:t>(1) Houston</a:t>
            </a:r>
            <a:r>
              <a:rPr lang="ko-KR" altLang="en-US" dirty="0" smtClean="0"/>
              <a:t>으로 옮겨간 </a:t>
            </a:r>
            <a:r>
              <a:rPr lang="en-US" altLang="ko-KR" dirty="0" smtClean="0"/>
              <a:t>New Orleans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 (2) New Orleans</a:t>
            </a:r>
            <a:r>
              <a:rPr lang="ko-KR" altLang="en-US" dirty="0" smtClean="0"/>
              <a:t>에 남은 학생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71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4712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자연실험의 예</a:t>
            </a:r>
            <a:r>
              <a:rPr lang="en-US" altLang="ko-KR" sz="2800" dirty="0" smtClean="0"/>
              <a:t>: 1969 Vietnam war draft Lottery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4764"/>
            <a:ext cx="7772400" cy="4531895"/>
          </a:xfrm>
        </p:spPr>
        <p:txBody>
          <a:bodyPr>
            <a:normAutofit fontScale="92500" lnSpcReduction="20000"/>
          </a:bodyPr>
          <a:lstStyle/>
          <a:p>
            <a:pPr marL="91440" indent="-91440" defTabSz="914377" fontAlgn="auto">
              <a:lnSpc>
                <a:spcPct val="110000"/>
              </a:lnSpc>
              <a:defRPr/>
            </a:pPr>
            <a:r>
              <a:rPr lang="en-US" altLang="ko-KR" dirty="0"/>
              <a:t>Joshua Angrist</a:t>
            </a:r>
          </a:p>
          <a:p>
            <a:pPr marL="265176" lvl="1" indent="-137157" defTabSz="914377" fontAlgn="auto">
              <a:lnSpc>
                <a:spcPct val="110000"/>
              </a:lnSpc>
              <a:defRPr/>
            </a:pPr>
            <a:r>
              <a:rPr lang="en-US" altLang="ko-KR" dirty="0">
                <a:hlinkClick r:id="rId2"/>
              </a:rPr>
              <a:t>http://www3.nccu.edu.tw/~hmlien/pfinance/pf1/readings/draft.pdf</a:t>
            </a:r>
            <a:r>
              <a:rPr lang="en-US" altLang="ko-KR" dirty="0"/>
              <a:t> </a:t>
            </a:r>
          </a:p>
          <a:p>
            <a:pPr marL="265176" lvl="1" indent="-137157" defTabSz="914377" fontAlgn="auto">
              <a:lnSpc>
                <a:spcPct val="110000"/>
              </a:lnSpc>
              <a:defRPr/>
            </a:pPr>
            <a:r>
              <a:rPr lang="en-US" altLang="ko-KR" dirty="0"/>
              <a:t>Are veterans adequately compensated for their service? (the effect of veteran status on civilian earnings)</a:t>
            </a:r>
          </a:p>
          <a:p>
            <a:pPr marL="265176" lvl="1" indent="-137157" defTabSz="914377" fontAlgn="auto">
              <a:lnSpc>
                <a:spcPct val="110000"/>
              </a:lnSpc>
              <a:defRPr/>
            </a:pPr>
            <a:r>
              <a:rPr lang="en-US" altLang="ko-KR" dirty="0"/>
              <a:t>The earnings of white veterans were approximately 15% less than the earnings of comparable nonveterans</a:t>
            </a:r>
          </a:p>
          <a:p>
            <a:pPr marL="91440" indent="-91440" defTabSz="914377" fontAlgn="auto">
              <a:lnSpc>
                <a:spcPct val="110000"/>
              </a:lnSpc>
              <a:defRPr/>
            </a:pPr>
            <a:endParaRPr lang="en-US" altLang="ko-KR" dirty="0"/>
          </a:p>
          <a:p>
            <a:pPr marL="91440" indent="-91440" defTabSz="914377" fontAlgn="auto">
              <a:lnSpc>
                <a:spcPct val="110000"/>
              </a:lnSpc>
              <a:defRPr/>
            </a:pPr>
            <a:r>
              <a:rPr lang="en-US" altLang="ko-KR" dirty="0"/>
              <a:t>Robert Erikson</a:t>
            </a:r>
          </a:p>
          <a:p>
            <a:pPr marL="265176" lvl="1" indent="-137157" defTabSz="914377" fontAlgn="auto">
              <a:lnSpc>
                <a:spcPct val="110000"/>
              </a:lnSpc>
              <a:defRPr/>
            </a:pPr>
            <a:r>
              <a:rPr lang="en-US" altLang="ko-KR" dirty="0">
                <a:hlinkClick r:id="rId3"/>
              </a:rPr>
              <a:t>https://www.cambridge.org/core/journals/american-political-science-review/article/caught-in-the-draft-the-effects-of-vietnam-draft-lottery-status-on-political-attitudes/37B0E3788769BF032C516E6F93794F97</a:t>
            </a:r>
            <a:r>
              <a:rPr lang="en-US" altLang="ko-KR" dirty="0"/>
              <a:t> </a:t>
            </a:r>
          </a:p>
          <a:p>
            <a:pPr marL="265176" lvl="1" indent="-137157" defTabSz="914377" fontAlgn="auto">
              <a:lnSpc>
                <a:spcPct val="110000"/>
              </a:lnSpc>
              <a:defRPr/>
            </a:pPr>
            <a:endParaRPr lang="en-US" altLang="ko-KR" dirty="0"/>
          </a:p>
          <a:p>
            <a:pPr marL="265176" lvl="1" indent="-137157" defTabSz="914377" fontAlgn="auto">
              <a:lnSpc>
                <a:spcPct val="110000"/>
              </a:lnSpc>
              <a:defRPr/>
            </a:pPr>
            <a:r>
              <a:rPr lang="en-US" altLang="ko-KR" dirty="0"/>
              <a:t>Males holding low lottery numbers became more antiwar, more liberal, and more Democratic in their voting compared to those whose high numbers protected them from the draft. </a:t>
            </a:r>
          </a:p>
        </p:txBody>
      </p:sp>
    </p:spTree>
    <p:extLst>
      <p:ext uri="{BB962C8B-B14F-4D97-AF65-F5344CB8AC3E}">
        <p14:creationId xmlns:p14="http://schemas.microsoft.com/office/powerpoint/2010/main" val="39655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0043"/>
            <a:ext cx="7010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383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5731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참고문헌</a:t>
            </a:r>
            <a:endParaRPr lang="ko-KR" altLang="en-US" sz="3200" dirty="0"/>
          </a:p>
        </p:txBody>
      </p:sp>
      <p:pic>
        <p:nvPicPr>
          <p:cNvPr id="1026" name="Picture 2" descr="Image result for experimental methods political science mort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36" y="1846263"/>
            <a:ext cx="26818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eld experiment green gerb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10" y="1846263"/>
            <a:ext cx="26683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70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5731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참고문헌</a:t>
            </a:r>
            <a:endParaRPr lang="ko-KR" altLang="en-US" sz="3200" dirty="0"/>
          </a:p>
        </p:txBody>
      </p:sp>
      <p:pic>
        <p:nvPicPr>
          <p:cNvPr id="2050" name="Picture 2" descr="Image result for survey experiment mutz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54" y="1846263"/>
            <a:ext cx="26683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atural experiment dunn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3" y="1846262"/>
            <a:ext cx="28008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3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5731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참고문헌</a:t>
            </a:r>
            <a:endParaRPr lang="ko-KR" altLang="en-US" sz="3200" dirty="0"/>
          </a:p>
        </p:txBody>
      </p:sp>
      <p:pic>
        <p:nvPicPr>
          <p:cNvPr id="3074" name="Picture 2" descr="Image result for handbook experimental political scien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73" y="1944130"/>
            <a:ext cx="2776151" cy="392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ournal of experimental political scien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944131"/>
            <a:ext cx="3702050" cy="39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8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2206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Replication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Chen, J. , Pan, J. and Xu, Y. (2016), Sources of Authoritarian Responsiveness: A Field Experiment in China. </a:t>
            </a:r>
            <a:r>
              <a:rPr lang="en-US" altLang="ko-KR" i="1" dirty="0"/>
              <a:t>American Journal of Political Science, 60</a:t>
            </a:r>
            <a:r>
              <a:rPr lang="en-US" altLang="ko-KR" dirty="0"/>
              <a:t>: </a:t>
            </a:r>
            <a:r>
              <a:rPr lang="en-US" altLang="ko-KR"/>
              <a:t>383-400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Article (Main Text):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onlinelibrary.wiley.com/doi/abs/10.1111/ajps.12207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Replication Material: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dataverse.harvard.edu/dataset.xhtml?persistentId=doi:10.7910/DVN/UMIBSL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74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65262"/>
          </a:xfrm>
        </p:spPr>
        <p:txBody>
          <a:bodyPr>
            <a:normAutofit/>
          </a:bodyPr>
          <a:lstStyle/>
          <a:p>
            <a:pPr defTabSz="914377" fontAlgn="auto">
              <a:spcAft>
                <a:spcPts val="0"/>
              </a:spcAft>
              <a:defRPr/>
            </a:pP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50" charset="-127"/>
              </a:rPr>
              <a:t>The Logic of Randomized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50" charset="-127"/>
              </a:rPr>
              <a:t>E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anose="020B0600000101010101" pitchFamily="50" charset="-127"/>
              </a:rPr>
              <a:t>xperiments</a:t>
            </a:r>
            <a:endParaRPr lang="ko-KR" alt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55354"/>
              </p:ext>
            </p:extLst>
          </p:nvPr>
        </p:nvGraphicFramePr>
        <p:xfrm>
          <a:off x="768350" y="1820092"/>
          <a:ext cx="7289800" cy="4488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33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64899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실험의 종류 및 문제점</a:t>
            </a:r>
            <a:endParaRPr 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491049"/>
            <a:ext cx="7772400" cy="46811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None/>
            </a:pP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ko-KR" altLang="en-US" dirty="0" smtClean="0"/>
              <a:t>무작위 실험</a:t>
            </a:r>
            <a:r>
              <a:rPr lang="en-US" altLang="ko-KR" dirty="0"/>
              <a:t>(</a:t>
            </a:r>
            <a:r>
              <a:rPr lang="en-US" dirty="0" smtClean="0"/>
              <a:t>randomized experiments)</a:t>
            </a:r>
            <a:r>
              <a:rPr lang="ko-KR" altLang="en-US" dirty="0" smtClean="0"/>
              <a:t>은 관찰 연구</a:t>
            </a:r>
            <a:r>
              <a:rPr lang="en-US" altLang="ko-KR" dirty="0" smtClean="0"/>
              <a:t>(observational studies)</a:t>
            </a:r>
            <a:r>
              <a:rPr lang="ko-KR" altLang="en-US" dirty="0" smtClean="0"/>
              <a:t>를 평가할 수 있는 척도</a:t>
            </a:r>
            <a:r>
              <a:rPr lang="en-US" altLang="ko-KR" dirty="0" smtClean="0"/>
              <a:t>!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실험실 실험 </a:t>
            </a:r>
            <a:r>
              <a:rPr lang="en-US" altLang="ko-KR" dirty="0" smtClean="0"/>
              <a:t>(lab experiment)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현장 실험 </a:t>
            </a:r>
            <a:r>
              <a:rPr lang="en-US" altLang="ko-KR" dirty="0" smtClean="0"/>
              <a:t>(field experiment)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서베이 실험 </a:t>
            </a:r>
            <a:r>
              <a:rPr lang="en-US" altLang="ko-KR" dirty="0" smtClean="0"/>
              <a:t>(survey experiment)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유사 실험</a:t>
            </a:r>
            <a:r>
              <a:rPr lang="en-US" altLang="ko-KR" dirty="0"/>
              <a:t> </a:t>
            </a:r>
            <a:r>
              <a:rPr lang="en-US" altLang="ko-KR" dirty="0" smtClean="0"/>
              <a:t>(quasi-experiment) </a:t>
            </a:r>
            <a:r>
              <a:rPr lang="ko-KR" altLang="en-US" dirty="0" smtClean="0"/>
              <a:t>혹은 자연 실험 </a:t>
            </a:r>
            <a:r>
              <a:rPr lang="en-US" altLang="ko-KR" dirty="0" smtClean="0"/>
              <a:t>(natural experiment)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ko-KR" altLang="en-US" dirty="0" smtClean="0"/>
              <a:t>실험은 관찰 연구의 내적 타당성</a:t>
            </a:r>
            <a:r>
              <a:rPr lang="en-US" altLang="ko-KR" dirty="0" smtClean="0"/>
              <a:t>(internal validity)</a:t>
            </a:r>
            <a:r>
              <a:rPr lang="ko-KR" altLang="en-US" dirty="0" smtClean="0"/>
              <a:t>과 관련된 문제의 대부분을 해결해 주나 나름의 내적 타당성 문제가 여전히 상존한다 </a:t>
            </a:r>
            <a:r>
              <a:rPr lang="en-US" altLang="ko-KR" dirty="0" smtClean="0"/>
              <a:t>(ABC problems)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Attrition: </a:t>
            </a:r>
            <a:r>
              <a:rPr lang="ko-KR" altLang="en-US" dirty="0" smtClean="0"/>
              <a:t>결과값이 누락되는 상황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Balance: </a:t>
            </a:r>
            <a:r>
              <a:rPr lang="ko-KR" altLang="en-US" dirty="0" smtClean="0"/>
              <a:t>처리군과 대조군 간에 차이가 있는 경우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(Non-)Compliance: </a:t>
            </a:r>
            <a:r>
              <a:rPr lang="ko-KR" altLang="en-US" dirty="0" smtClean="0"/>
              <a:t>처리군에 속한 피실험대상 일부가 처리를 받지 못하는 경우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( + Spill-over): </a:t>
            </a:r>
            <a:r>
              <a:rPr lang="ko-KR" altLang="en-US" dirty="0" smtClean="0"/>
              <a:t>대조군에 속한 피실험대상 일부가 처리를 받는 경우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1744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Random Assignment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611"/>
            <a:ext cx="7772400" cy="44020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피실험대상을 처리군과 대조군으로 나누는 작업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동전 던지기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제비뽑기 </a:t>
            </a:r>
            <a:r>
              <a:rPr lang="en-US" altLang="ko-KR" sz="1600" dirty="0" smtClean="0"/>
              <a:t>(lottery)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Random number generator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이 과정을 거치면 처리군과 대조군 간의 차이는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처리를 받는지의 여부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 밖에는 없을 것이라 기대됨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피실험대상의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클수록 이러한 상황이 발생할 가능성은 커짐</a:t>
            </a:r>
            <a:r>
              <a:rPr lang="en-US" altLang="ko-KR" sz="1600" dirty="0" smtClean="0"/>
              <a:t>)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하지만 실제로는 처리군과 대조군 간에 의미있는 차이가 있을 수 있음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주의</a:t>
            </a:r>
            <a:r>
              <a:rPr lang="en-US" altLang="ko-KR" sz="1600" dirty="0" smtClean="0"/>
              <a:t>: random assignment ≠ random sampling (</a:t>
            </a:r>
            <a:r>
              <a:rPr lang="ko-KR" altLang="en-US" sz="1600" dirty="0" smtClean="0"/>
              <a:t>실험대상은 반드시 무작위 추출된 표본으로 구성할 이유는 없음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46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6157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Random Assignment</a:t>
            </a:r>
            <a:endParaRPr lang="ko-KR" alt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065009"/>
              </p:ext>
            </p:extLst>
          </p:nvPr>
        </p:nvGraphicFramePr>
        <p:xfrm>
          <a:off x="685800" y="1758950"/>
          <a:ext cx="7772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="" xmlns:a16="http://schemas.microsoft.com/office/drawing/2014/main" val="1931587689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1386071889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3246170842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3947990100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227301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329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164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563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28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48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01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3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674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128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62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61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6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00031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Block Randomization</a:t>
            </a:r>
            <a:endParaRPr lang="ko-KR" alt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84478"/>
              </p:ext>
            </p:extLst>
          </p:nvPr>
        </p:nvGraphicFramePr>
        <p:xfrm>
          <a:off x="685800" y="1828798"/>
          <a:ext cx="7772400" cy="443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="" xmlns:a16="http://schemas.microsoft.com/office/drawing/2014/main" val="3637648844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1204772720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514361751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3463013292"/>
                    </a:ext>
                  </a:extLst>
                </a:gridCol>
                <a:gridCol w="1554480">
                  <a:extLst>
                    <a:ext uri="{9D8B030D-6E8A-4147-A177-3AD203B41FA5}">
                      <a16:colId xmlns="" xmlns:a16="http://schemas.microsoft.com/office/drawing/2014/main" val="874012918"/>
                    </a:ext>
                  </a:extLst>
                </a:gridCol>
              </a:tblGrid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 </a:t>
                      </a:r>
                      <a:r>
                        <a:rPr lang="en-US" altLang="ko-KR" dirty="0" smtClean="0"/>
                        <a:t>(block)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9028624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여성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 rowSpan="10"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변수를 동시에 </a:t>
                      </a:r>
                      <a:r>
                        <a:rPr lang="en-US" altLang="ko-KR" dirty="0" smtClean="0"/>
                        <a:t>blocks</a:t>
                      </a:r>
                      <a:r>
                        <a:rPr lang="ko-KR" altLang="en-US" dirty="0" smtClean="0"/>
                        <a:t>으로 활용할 수 있음</a:t>
                      </a:r>
                      <a:r>
                        <a:rPr lang="en-US" altLang="ko-KR" dirty="0" smtClean="0"/>
                        <a:t>… </a:t>
                      </a:r>
                      <a:endParaRPr lang="ko-KR" altLang="en-US" dirty="0"/>
                    </a:p>
                  </a:txBody>
                  <a:tcPr anchor="ctr"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0868013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여성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3512218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여성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841880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여성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6549749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여성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737468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여성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6993302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남성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4059998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남성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1766484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남성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22466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남성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5814464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558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6157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Checking for balance (between T and C)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>
            <a:normAutofit/>
          </a:bodyPr>
          <a:lstStyle/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Treatment_Assigned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Treatment_Assigned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υ</a:t>
            </a:r>
            <a:endParaRPr lang="en-US" altLang="ko-KR" sz="2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(X: 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자료에 존재하는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실험으로 조작된 변수와 결과변수를 제외한 나머지 변수들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여기서 얻은 </a:t>
            </a:r>
            <a:r>
              <a:rPr lang="el-G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이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통계적으로 무의미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하면 처리군과 대조군 간의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 확보된다고 볼 수 있음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물론 관찰되지 않아서 자료에 포함되지 않은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imbalance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 있을 가능성을 완전히 배제하지는 못함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321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4807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실험자료 회귀 분석 시 통제변수의 활용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7841"/>
            <a:ext cx="7772400" cy="4404360"/>
          </a:xfrm>
        </p:spPr>
        <p:txBody>
          <a:bodyPr>
            <a:normAutofit/>
          </a:bodyPr>
          <a:lstStyle/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l-GR" altLang="ko-K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l-GR" altLang="ko-K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Treatment_Assigned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baseline="-25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ko-K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ko-KR" baseline="-25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ko-K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baseline="-25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…. + </a:t>
            </a:r>
            <a:r>
              <a:rPr lang="el-GR" altLang="ko-KR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baseline="-25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baseline="-25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baseline="-25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l-G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통제변수들에 딸린 회귀계수는 아무 의미 없음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해석해 주지 않음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통제변수들을 포함하면 </a:t>
            </a:r>
            <a:r>
              <a:rPr lang="el-GR" altLang="ko-K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의 추정치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(b</a:t>
            </a:r>
            <a:r>
              <a:rPr lang="en-US" altLang="ko-KR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에 딸린 표준 오차가 작아지는 효과를 얻음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(precision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이 높아짐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www.cambridge.org/core/journals/american-political-science-review/article/social-pressure-and-voter-turnout-evidence-from-a-largescale-field-experiment/11E84AF4C0B7FBD1D20C855972C2C3EB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1949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2787</TotalTime>
  <Words>1140</Words>
  <Application>Microsoft Office PowerPoint</Application>
  <PresentationFormat>화면 슬라이드 쇼(4:3)</PresentationFormat>
  <Paragraphs>236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맑은 고딕</vt:lpstr>
      <vt:lpstr>Calibri</vt:lpstr>
      <vt:lpstr>Calibri Light</vt:lpstr>
      <vt:lpstr>Wingdings</vt:lpstr>
      <vt:lpstr>Wingdings 2</vt:lpstr>
      <vt:lpstr>HDOfficeLightV0</vt:lpstr>
      <vt:lpstr>추억</vt:lpstr>
      <vt:lpstr>인과추론: 실험</vt:lpstr>
      <vt:lpstr>실험?</vt:lpstr>
      <vt:lpstr>The Logic of Randomized Experiments</vt:lpstr>
      <vt:lpstr>실험의 종류 및 문제점</vt:lpstr>
      <vt:lpstr>Random Assignment</vt:lpstr>
      <vt:lpstr>Random Assignment</vt:lpstr>
      <vt:lpstr>Block Randomization</vt:lpstr>
      <vt:lpstr>Checking for balance (between T and C)</vt:lpstr>
      <vt:lpstr>실험자료 회귀 분석 시 통제변수의 활용</vt:lpstr>
      <vt:lpstr>Balance Check: 예 (Progresa in Mexico)</vt:lpstr>
      <vt:lpstr>PowerPoint 프레젠테이션</vt:lpstr>
      <vt:lpstr>예 https://www.aeaweb.org/articles?id=10.1257/0002828042002561 </vt:lpstr>
      <vt:lpstr>Balance Check (1. 하나의 회귀식으로…; 2. OLS 사용)</vt:lpstr>
      <vt:lpstr>PowerPoint 프레젠테이션</vt:lpstr>
      <vt:lpstr>Manipulation Check</vt:lpstr>
      <vt:lpstr>Non-Compliance 문제</vt:lpstr>
      <vt:lpstr>PowerPoint 프레젠테이션</vt:lpstr>
      <vt:lpstr>Non-compliance 해결책</vt:lpstr>
      <vt:lpstr>예: GOTV Experiment</vt:lpstr>
      <vt:lpstr>ITT</vt:lpstr>
      <vt:lpstr>PowerPoint 프레젠테이션</vt:lpstr>
      <vt:lpstr>자연실험 (natural experiment)</vt:lpstr>
      <vt:lpstr>자연실험의 예: 1969 Vietnam war draft Lottery</vt:lpstr>
      <vt:lpstr>PowerPoint 프레젠테이션</vt:lpstr>
      <vt:lpstr>참고문헌</vt:lpstr>
      <vt:lpstr>참고문헌</vt:lpstr>
      <vt:lpstr>참고문헌</vt:lpstr>
      <vt:lpstr>Replication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 E. Ha</dc:creator>
  <cp:lastModifiedBy>sogang</cp:lastModifiedBy>
  <cp:revision>564</cp:revision>
  <cp:lastPrinted>2019-01-14T06:09:18Z</cp:lastPrinted>
  <dcterms:created xsi:type="dcterms:W3CDTF">2018-09-12T13:28:16Z</dcterms:created>
  <dcterms:modified xsi:type="dcterms:W3CDTF">2019-01-14T06:09:47Z</dcterms:modified>
</cp:coreProperties>
</file>