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70" r:id="rId3"/>
    <p:sldId id="271" r:id="rId4"/>
    <p:sldId id="305" r:id="rId5"/>
    <p:sldId id="306" r:id="rId6"/>
    <p:sldId id="272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03" r:id="rId25"/>
    <p:sldId id="325" r:id="rId26"/>
    <p:sldId id="327" r:id="rId27"/>
    <p:sldId id="326" r:id="rId28"/>
    <p:sldId id="304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54CB-CF41-419F-BD75-1F1DC0BAA3B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94079-CB48-4562-BB23-7CEFB1EA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496B-A05C-4947-8B16-2DF24227E8BF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9CE7-04E5-43CE-B45A-F07CD6A119FC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2B76-83C0-4F9C-8872-1780E219D9D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CEAA-364B-499E-8989-F7F70AB42D2A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576F76-AA13-4476-A4F2-EE700439573A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336-4442-417F-8BAA-D71AF50F3500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2AA-898C-4E72-BC58-D6E6C1784578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E7C-EE37-4E84-A7AE-AD5BB8408CC4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483-30F9-4DDA-869F-550B3FE2FEA3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3C6C-4B7B-435A-94B0-C60373188C6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CEE-F89C-4978-B29F-DFB358540190}" type="datetime1">
              <a:rPr lang="en-US" smtClean="0"/>
              <a:t>9/26/2020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FCADF68-8DEC-4980-A97D-5C6E766AF4D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ipunbatra/0a3c6af8bfe08d3c0bb2a220b9c7a82a" TargetMode="External"/><Relationship Id="rId2" Type="http://schemas.openxmlformats.org/officeDocument/2006/relationships/hyperlink" Target="https://docs.scipy.org/doc/scipy/reference/tutorial/ff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chopen.com/books/discrete-wavelet-transforms-biomedical-applications/computerized-heart-sounds-analysis" TargetMode="External"/><Relationship Id="rId2" Type="http://schemas.openxmlformats.org/officeDocument/2006/relationships/hyperlink" Target="https://depts.washington.edu/physdx/heart/demo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paulvangent.com/2016/03/15/analyzing-a-discrete-heart-rate-signal-using-python-part-1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ious/wav-to-csv" TargetMode="External"/><Relationship Id="rId2" Type="http://schemas.openxmlformats.org/officeDocument/2006/relationships/hyperlink" Target="https://sendeyo.com/onlineconverter/en/wav/text-csv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st.github.com/Pretz/177387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noise-removal-for-a-better-fast-fourier-transformation-284918d4250f" TargetMode="External"/><Relationship Id="rId3" Type="http://schemas.openxmlformats.org/officeDocument/2006/relationships/hyperlink" Target="https://depts.washington.edu/physdx/heart/demo.html" TargetMode="External"/><Relationship Id="rId7" Type="http://schemas.openxmlformats.org/officeDocument/2006/relationships/hyperlink" Target="http://www.paulvangent.com/2016/03/15/analyzing-a-discrete-heart-rate-signal%20using-python-part-1/" TargetMode="External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opkinsmedicine.org/health/treatment-tests-and-therapies/fetal-heart-monitoring#:~:text=Your%20healthcare%20provider%20may%20do,to%20conditions%20in%20your%20uterus" TargetMode="External"/><Relationship Id="rId11" Type="http://schemas.openxmlformats.org/officeDocument/2006/relationships/hyperlink" Target="https://gist.github.com/pierretd/24f5bb835b559f9e96e2230d5be0e43d#file-gm-csv" TargetMode="External"/><Relationship Id="rId5" Type="http://schemas.openxmlformats.org/officeDocument/2006/relationships/hyperlink" Target="https://www.intechopen.com/books/discrete-wavelet-transforms-biomedical-applications/computerized-heart-sounds-analysis" TargetMode="External"/><Relationship Id="rId10" Type="http://schemas.openxmlformats.org/officeDocument/2006/relationships/hyperlink" Target="https://gist.github.com/Pretz/1773870" TargetMode="External"/><Relationship Id="rId4" Type="http://schemas.openxmlformats.org/officeDocument/2006/relationships/hyperlink" Target="http://bbcsfx.acropolis.org.uk/" TargetMode="External"/><Relationship Id="rId9" Type="http://schemas.openxmlformats.org/officeDocument/2006/relationships/hyperlink" Target="https://sendeyo.com/onlineconverter/en/wav/text-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cipy-lectures.org/intro/scipy/auto_examples/plot_fftpack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1169-A370-46A7-BE5C-90F025367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351" y="1432223"/>
            <a:ext cx="10272584" cy="3035808"/>
          </a:xfrm>
        </p:spPr>
        <p:txBody>
          <a:bodyPr/>
          <a:lstStyle/>
          <a:p>
            <a:r>
              <a:rPr lang="en-US" sz="8800" dirty="0" err="1"/>
              <a:t>Fft</a:t>
            </a:r>
            <a:r>
              <a:rPr lang="en-US" sz="8800" dirty="0"/>
              <a:t> - fast </a:t>
            </a:r>
            <a:r>
              <a:rPr lang="en-US" sz="8800" dirty="0" err="1"/>
              <a:t>fourier</a:t>
            </a:r>
            <a:r>
              <a:rPr lang="en-US" sz="8800" dirty="0"/>
              <a:t> transform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D108-4190-42A2-9B8F-E8EB721E5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Pham - EE SJSU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03124-F33B-47BD-BB24-CE302450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3A2DA-FF48-4390-B55B-A0BB6886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17" y="1445196"/>
            <a:ext cx="5010150" cy="37528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375D5-DB7C-42B7-B4C4-CBB13443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CD123-6F2F-449D-948C-4E96D969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2" y="187896"/>
            <a:ext cx="68675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15AD1-1608-48A0-A907-DA8D8404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DE3AA-672B-411F-844A-5634D9BF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2" y="0"/>
            <a:ext cx="6577157" cy="68580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9C0ABF-0851-4990-B251-DAA41493A0E8}"/>
              </a:ext>
            </a:extLst>
          </p:cNvPr>
          <p:cNvSpPr/>
          <p:nvPr/>
        </p:nvSpPr>
        <p:spPr>
          <a:xfrm>
            <a:off x="8929991" y="1556426"/>
            <a:ext cx="2381137" cy="1872574"/>
          </a:xfrm>
          <a:prstGeom prst="wedgeRoundRectCallout">
            <a:avLst>
              <a:gd name="adj1" fmla="val -111545"/>
              <a:gd name="adj2" fmla="val 35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next slide for how to remove the warnings</a:t>
            </a:r>
          </a:p>
        </p:txBody>
      </p:sp>
    </p:spTree>
    <p:extLst>
      <p:ext uri="{BB962C8B-B14F-4D97-AF65-F5344CB8AC3E}">
        <p14:creationId xmlns:p14="http://schemas.microsoft.com/office/powerpoint/2010/main" val="428854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9EBCE-8BDB-44E5-92B4-26409559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C8717-CFE2-4B93-AD84-4DFCB77A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B0F3766-DD3E-4A91-8CF0-22AFFCC9AA88}"/>
              </a:ext>
            </a:extLst>
          </p:cNvPr>
          <p:cNvSpPr/>
          <p:nvPr/>
        </p:nvSpPr>
        <p:spPr>
          <a:xfrm>
            <a:off x="1099226" y="729574"/>
            <a:ext cx="1567774" cy="1410511"/>
          </a:xfrm>
          <a:prstGeom prst="wedgeRoundRectCallout">
            <a:avLst>
              <a:gd name="adj1" fmla="val 109478"/>
              <a:gd name="adj2" fmla="val -19264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warnings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F6F4F0-996D-44B0-B9A1-9D04FE83F386}"/>
              </a:ext>
            </a:extLst>
          </p:cNvPr>
          <p:cNvSpPr/>
          <p:nvPr/>
        </p:nvSpPr>
        <p:spPr>
          <a:xfrm>
            <a:off x="3665838" y="729574"/>
            <a:ext cx="2883243" cy="65438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120699-A113-4FD6-A7C8-201EC2EE68E3}"/>
              </a:ext>
            </a:extLst>
          </p:cNvPr>
          <p:cNvSpPr/>
          <p:nvPr/>
        </p:nvSpPr>
        <p:spPr>
          <a:xfrm>
            <a:off x="592598" y="4481909"/>
            <a:ext cx="1969369" cy="1410511"/>
          </a:xfrm>
          <a:prstGeom prst="wedgeRoundRectCallout">
            <a:avLst>
              <a:gd name="adj1" fmla="val 87267"/>
              <a:gd name="adj2" fmla="val -202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Actually it is better to use SCIPY FILTER.</a:t>
            </a:r>
          </a:p>
          <a:p>
            <a:pPr algn="ctr"/>
            <a:r>
              <a:rPr lang="en-US" dirty="0"/>
              <a:t>See next slides.</a:t>
            </a:r>
          </a:p>
        </p:txBody>
      </p:sp>
    </p:spTree>
    <p:extLst>
      <p:ext uri="{BB962C8B-B14F-4D97-AF65-F5344CB8AC3E}">
        <p14:creationId xmlns:p14="http://schemas.microsoft.com/office/powerpoint/2010/main" val="350450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51802-6430-4928-B437-90C85136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BF743-1D0F-4B13-A8A5-59E2544B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6" y="1543793"/>
            <a:ext cx="10471067" cy="45810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D4A4A4-789E-421D-A7E6-8FA8AF1B33D7}"/>
              </a:ext>
            </a:extLst>
          </p:cNvPr>
          <p:cNvSpPr txBox="1">
            <a:spLocks/>
          </p:cNvSpPr>
          <p:nvPr/>
        </p:nvSpPr>
        <p:spPr>
          <a:xfrm>
            <a:off x="878774" y="220091"/>
            <a:ext cx="11650684" cy="16093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It’s better to use </a:t>
            </a:r>
            <a:r>
              <a:rPr lang="en-US" b="1" dirty="0" err="1"/>
              <a:t>scipy</a:t>
            </a:r>
            <a:r>
              <a:rPr lang="en-US" b="1" dirty="0"/>
              <a:t> filter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B9D41-A4AF-442E-8BA5-E19578475F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76" b="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B6C8C-D472-44D1-B135-18BCBD2F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8339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66FDC-8578-4117-B1E1-3E9038414320}"/>
              </a:ext>
            </a:extLst>
          </p:cNvPr>
          <p:cNvSpPr txBox="1"/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Remove a component of a signal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Example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6D3E28-4287-497A-BE8E-CE36D8E2F7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83" r="-3" b="-3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A117B-8538-4976-BB9B-9D098B72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800" smtClean="0"/>
              <a:pPr>
                <a:spcAft>
                  <a:spcPts val="600"/>
                </a:spcAft>
              </a:pPr>
              <a:t>15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9954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8968-EA53-4631-8283-53250EB8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" y="106056"/>
            <a:ext cx="10058400" cy="1609344"/>
          </a:xfrm>
        </p:spPr>
        <p:txBody>
          <a:bodyPr/>
          <a:lstStyle/>
          <a:p>
            <a:r>
              <a:rPr lang="en-US" dirty="0"/>
              <a:t>Let’s generate two sine waves</a:t>
            </a:r>
            <a:br>
              <a:rPr lang="en-US" dirty="0"/>
            </a:br>
            <a:r>
              <a:rPr lang="en-US" dirty="0"/>
              <a:t>and filter out one.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4CF6E-F0D8-4B68-87BD-5C79BDA4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543D6-69BC-40BB-8F9D-A221951CCF02}"/>
              </a:ext>
            </a:extLst>
          </p:cNvPr>
          <p:cNvSpPr/>
          <p:nvPr/>
        </p:nvSpPr>
        <p:spPr>
          <a:xfrm>
            <a:off x="8376327" y="0"/>
            <a:ext cx="3394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https://docs.scipy.org/doc/scipy/reference/tutorial/fft.html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67A09-C766-4FFF-8A88-593F54F0B355}"/>
              </a:ext>
            </a:extLst>
          </p:cNvPr>
          <p:cNvSpPr/>
          <p:nvPr/>
        </p:nvSpPr>
        <p:spPr>
          <a:xfrm>
            <a:off x="8089557" y="587563"/>
            <a:ext cx="4102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https://gist.github.com/nipunbatra/0a3c6af8bfe08d3c0bb2a220b9c7a82a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1C77E-BE75-48C1-AFC1-8DFF9024140E}"/>
              </a:ext>
            </a:extLst>
          </p:cNvPr>
          <p:cNvSpPr/>
          <p:nvPr/>
        </p:nvSpPr>
        <p:spPr>
          <a:xfrm>
            <a:off x="5340485" y="115528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Code: 1_RemoveOneSineWaveFromSumOfTwoSineWaves.ipynb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C729B2-F6FE-46F3-8831-EB303BCD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001" y="1543050"/>
            <a:ext cx="8058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7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E005D-92B7-4497-BB6D-FE2D2995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49B36-EA83-4713-A5DD-3796F538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52387"/>
            <a:ext cx="84391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665BE-9D12-414D-9F2C-F0EC7096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DC8E7-487D-46DB-AB31-D1C1B8CC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03" y="220091"/>
            <a:ext cx="6200775" cy="3324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C5465-4C57-456F-80FE-8D6A0E4B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22" y="2457589"/>
            <a:ext cx="5882678" cy="38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021DE-22BA-41FB-A68A-114AE21B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49D49-A83D-405E-A312-C731C052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953" y="136593"/>
            <a:ext cx="10163175" cy="6591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A95DF-7B94-4235-85E0-BEB62720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63" y="136593"/>
            <a:ext cx="6554321" cy="13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C853-C7BC-4F0E-8D40-20F98201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FDCD-46EB-4A03-AB4C-5EC42369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2093976"/>
            <a:ext cx="10831686" cy="4050792"/>
          </a:xfrm>
        </p:spPr>
        <p:txBody>
          <a:bodyPr>
            <a:normAutofit/>
          </a:bodyPr>
          <a:lstStyle/>
          <a:p>
            <a:r>
              <a:rPr lang="en-US" sz="4000" dirty="0"/>
              <a:t>Practical applications with FFT</a:t>
            </a:r>
          </a:p>
          <a:p>
            <a:r>
              <a:rPr lang="en-US" sz="4000" dirty="0"/>
              <a:t>Use Python to solve practical applications with FFT</a:t>
            </a:r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B779-7D0A-41D9-A596-86C4FEE4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2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C8E4C-DEE5-43B5-B605-C7387F28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764D-5DF7-4596-9101-E58131CB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44" y="106383"/>
            <a:ext cx="9601571" cy="65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8FA2E-BD29-4D30-82CB-F2C63B26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2D6C8-632E-45B3-8B04-BF5DEE0D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4" y="1027189"/>
            <a:ext cx="8692550" cy="5610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5D936-7E5D-4586-B448-DD0C58A9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433" y="0"/>
            <a:ext cx="6200775" cy="3762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2DE27D-AE7F-4311-8333-BABABCF8A15D}"/>
              </a:ext>
            </a:extLst>
          </p:cNvPr>
          <p:cNvSpPr/>
          <p:nvPr/>
        </p:nvSpPr>
        <p:spPr>
          <a:xfrm>
            <a:off x="2173184" y="5723906"/>
            <a:ext cx="1603169" cy="653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19F318-B724-4BB2-A25A-4AD829630A8A}"/>
              </a:ext>
            </a:extLst>
          </p:cNvPr>
          <p:cNvSpPr/>
          <p:nvPr/>
        </p:nvSpPr>
        <p:spPr>
          <a:xfrm>
            <a:off x="5750433" y="5723905"/>
            <a:ext cx="1603169" cy="653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800CA-460A-45E2-A37D-4C5971950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93" y="2960621"/>
            <a:ext cx="2472460" cy="160350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430ED9-26FE-4E9B-A53E-ED8E185B3D7E}"/>
              </a:ext>
            </a:extLst>
          </p:cNvPr>
          <p:cNvCxnSpPr/>
          <p:nvPr/>
        </p:nvCxnSpPr>
        <p:spPr>
          <a:xfrm>
            <a:off x="2173184" y="4426085"/>
            <a:ext cx="540833" cy="162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E4426-9043-4E53-8FB4-A683A1DEC6E9}"/>
              </a:ext>
            </a:extLst>
          </p:cNvPr>
          <p:cNvCxnSpPr>
            <a:cxnSpLocks/>
          </p:cNvCxnSpPr>
          <p:nvPr/>
        </p:nvCxnSpPr>
        <p:spPr>
          <a:xfrm>
            <a:off x="3063079" y="4206420"/>
            <a:ext cx="3182078" cy="174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6156AB-A0AA-4CDE-B658-E4877D05D905}"/>
              </a:ext>
            </a:extLst>
          </p:cNvPr>
          <p:cNvSpPr txBox="1"/>
          <p:nvPr/>
        </p:nvSpPr>
        <p:spPr>
          <a:xfrm>
            <a:off x="5085205" y="5093712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Filtered out!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40A24-B631-4192-8941-BAF67335ED45}"/>
              </a:ext>
            </a:extLst>
          </p:cNvPr>
          <p:cNvSpPr txBox="1"/>
          <p:nvPr/>
        </p:nvSpPr>
        <p:spPr>
          <a:xfrm>
            <a:off x="1005133" y="5122636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Filtered out!</a:t>
            </a:r>
          </a:p>
        </p:txBody>
      </p:sp>
    </p:spTree>
    <p:extLst>
      <p:ext uri="{BB962C8B-B14F-4D97-AF65-F5344CB8AC3E}">
        <p14:creationId xmlns:p14="http://schemas.microsoft.com/office/powerpoint/2010/main" val="128454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51802-6430-4928-B437-90C85136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D4A4A4-789E-421D-A7E6-8FA8AF1B33D7}"/>
              </a:ext>
            </a:extLst>
          </p:cNvPr>
          <p:cNvSpPr txBox="1">
            <a:spLocks/>
          </p:cNvSpPr>
          <p:nvPr/>
        </p:nvSpPr>
        <p:spPr>
          <a:xfrm>
            <a:off x="878774" y="220091"/>
            <a:ext cx="11650684" cy="16093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It’s better to use </a:t>
            </a:r>
            <a:r>
              <a:rPr lang="en-US" b="1" dirty="0" err="1"/>
              <a:t>scipy</a:t>
            </a:r>
            <a:r>
              <a:rPr lang="en-US" b="1" dirty="0"/>
              <a:t> filter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4AD74-5081-450E-BD56-3BDEC7562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3" y="863930"/>
            <a:ext cx="11623174" cy="51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2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B48A2-51E3-49E7-A42C-B66907EBD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24" y="474604"/>
            <a:ext cx="10993950" cy="57993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FA991-6CA8-40CB-80D2-30A109AB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8339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DF9C-AA46-4462-9011-99028501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engineering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C2182-B00C-409E-865A-95F5E63A8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8C35-CCCF-4E4B-9569-1B974D89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1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766-BCE9-472B-89F8-42263EBD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sound analyses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CA15E-F6C1-4BFF-97CF-D048545F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BD7CE-56A9-4172-8334-1C115ABD2693}"/>
              </a:ext>
            </a:extLst>
          </p:cNvPr>
          <p:cNvSpPr/>
          <p:nvPr/>
        </p:nvSpPr>
        <p:spPr>
          <a:xfrm>
            <a:off x="1355386" y="2163344"/>
            <a:ext cx="9607685" cy="344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375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Demonstrations: Heart Sounds &amp; Murmurs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https://depts.washington.edu/physdx/heart/demo.html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Computerized Heart Sounds Analysis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https://www.intechopen.com/books/discrete-wavelet-transforms-biomedical-applications/computerized-heart-sounds-analysis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a Discrete Heart Rate Signal Using Python – Part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http://www.paulvangent.com/2016/03/15/analyzing-a-discrete-heart-rate-signal-using-python-part-1/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14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3B30-AFCA-4BE1-95BC-FE63EA8C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editing – removing high frequency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E0D5B-1C38-40FE-A37C-BB280333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FC6-7EB5-4609-B141-2769568E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C50AF-2ADD-4F38-8369-EB90CB4F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848A6-D91D-45C6-861E-F8877845432C}"/>
              </a:ext>
            </a:extLst>
          </p:cNvPr>
          <p:cNvSpPr/>
          <p:nvPr/>
        </p:nvSpPr>
        <p:spPr>
          <a:xfrm>
            <a:off x="1209472" y="2654493"/>
            <a:ext cx="8858655" cy="328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 wav file to csv file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https://sendeyo.com/onlineconverter/en/wav/text-csv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https://github.com/Lukious/wav-to-csv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csv file to wav file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https://gist.github.com/Pretz/1773870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54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4F7D-8D05-4DE9-B0B2-13BD165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6FB9C-A723-4A66-85EE-EE716D7E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CCAA7-CA46-4A4B-B2CB-B06E7F75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03" y="818727"/>
            <a:ext cx="5954995" cy="52205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70EDA-F53D-4C21-BA39-B5063CE1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6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22AE-F1E4-4AC8-A3A9-CF72FCEA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06" y="113800"/>
            <a:ext cx="10058400" cy="160934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898F6-78F0-450D-91F9-F8E8EE98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F493DC-014C-43F9-B34E-B53C51CF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35" y="1403603"/>
            <a:ext cx="10484304" cy="5038385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But what is the Fourier Transform? A visual introduction.  </a:t>
            </a:r>
          </a:p>
          <a:p>
            <a:pPr marL="274320" lvl="1" indent="0">
              <a:buNone/>
            </a:pPr>
            <a:r>
              <a:rPr lang="en-US" u="sng" dirty="0">
                <a:hlinkClick r:id="rId2"/>
              </a:rPr>
              <a:t>https://www.youtube.com/watch?v=spUNpyF58BY</a:t>
            </a:r>
            <a:r>
              <a:rPr lang="en-US" dirty="0"/>
              <a:t>  </a:t>
            </a:r>
          </a:p>
          <a:p>
            <a:r>
              <a:rPr lang="en-US" sz="1800" dirty="0"/>
              <a:t>Demonstrations: Heart Sounds &amp; Murmurs </a:t>
            </a:r>
            <a:r>
              <a:rPr lang="en-US" sz="1800" u="sng" dirty="0">
                <a:hlinkClick r:id="rId3"/>
              </a:rPr>
              <a:t>https://depts.washington.edu/physdx/heart/demo.html</a:t>
            </a:r>
            <a:r>
              <a:rPr lang="en-US" sz="1800" dirty="0"/>
              <a:t> </a:t>
            </a:r>
          </a:p>
          <a:p>
            <a:r>
              <a:rPr lang="en-US" sz="1800" dirty="0"/>
              <a:t>Sample wav file comes from BBC </a:t>
            </a:r>
            <a:r>
              <a:rPr lang="en-US" sz="1800" dirty="0" err="1"/>
              <a:t>fx</a:t>
            </a:r>
            <a:r>
              <a:rPr lang="en-US" sz="1800" dirty="0"/>
              <a:t> sound - </a:t>
            </a:r>
            <a:r>
              <a:rPr lang="en-US" sz="1800" dirty="0">
                <a:hlinkClick r:id="rId4"/>
              </a:rPr>
              <a:t>http://bbcsfx.acropolis.org.uk/</a:t>
            </a:r>
            <a:r>
              <a:rPr lang="en-US" sz="1800" dirty="0"/>
              <a:t> </a:t>
            </a:r>
          </a:p>
          <a:p>
            <a:r>
              <a:rPr lang="en-US" sz="1800" dirty="0"/>
              <a:t>Computerized Heart Sounds Analysis </a:t>
            </a:r>
            <a:r>
              <a:rPr lang="en-US" sz="1800" u="sng" dirty="0">
                <a:hlinkClick r:id="rId5"/>
              </a:rPr>
              <a:t>https://www.intechopen.com/books/discrete-wavelet-transforms-biomedical-applications/computerized-heart-sounds-analysis</a:t>
            </a:r>
            <a:r>
              <a:rPr lang="en-US" sz="1800" dirty="0"/>
              <a:t> </a:t>
            </a:r>
          </a:p>
          <a:p>
            <a:pPr fontAlgn="base"/>
            <a:r>
              <a:rPr lang="en-US" dirty="0"/>
              <a:t>Fetal Heart Monitoring </a:t>
            </a:r>
          </a:p>
          <a:p>
            <a:pPr marL="274320" lvl="1" indent="0" fontAlgn="base">
              <a:buNone/>
            </a:pPr>
            <a:r>
              <a:rPr lang="en-US" u="sng" dirty="0">
                <a:hlinkClick r:id="rId6"/>
              </a:rPr>
              <a:t>https://www.hopkinsmedicine.org/health/treatment-tests-and-therapies/fetal-heart-monitoring#:~:text=Your%20healthcare%20provider%20may%20do,to%20conditions%20in%20your%20uterus</a:t>
            </a:r>
            <a:r>
              <a:rPr lang="en-US" dirty="0"/>
              <a:t>. </a:t>
            </a:r>
            <a:endParaRPr lang="en-US" sz="1800" dirty="0"/>
          </a:p>
          <a:p>
            <a:r>
              <a:rPr lang="en-US" sz="1800" dirty="0"/>
              <a:t>Analyzing a Discrete Heart Rate Signal Using Python – Part 1</a:t>
            </a:r>
          </a:p>
          <a:p>
            <a:pPr marL="274320" lvl="1" indent="0">
              <a:buNone/>
            </a:pPr>
            <a:r>
              <a:rPr lang="en-US" dirty="0">
                <a:hlinkClick r:id="rId7"/>
              </a:rPr>
              <a:t>http://www.paulvangent.com/2016/03/15/analyzing-a-discrete-heart-rate-signal using-python-part-1/</a:t>
            </a:r>
            <a:r>
              <a:rPr lang="en-US" dirty="0"/>
              <a:t>  </a:t>
            </a:r>
          </a:p>
          <a:p>
            <a:r>
              <a:rPr lang="en-US" dirty="0"/>
              <a:t>Noise Removal For A Better Fast Fourier Transformation</a:t>
            </a:r>
          </a:p>
          <a:p>
            <a:pPr marL="274320" lvl="1" indent="0">
              <a:buNone/>
            </a:pPr>
            <a:r>
              <a:rPr lang="en-US" dirty="0">
                <a:hlinkClick r:id="rId8"/>
              </a:rPr>
              <a:t>https://medium.com/swlh/noise-removal-for-a-better-fast-fourier-transformation-284918d4250f</a:t>
            </a:r>
            <a:r>
              <a:rPr lang="en-US" dirty="0"/>
              <a:t> </a:t>
            </a:r>
          </a:p>
          <a:p>
            <a:r>
              <a:rPr lang="en-US" sz="1800" dirty="0"/>
              <a:t>Convert .wav to .csv </a:t>
            </a:r>
          </a:p>
          <a:p>
            <a:pPr lvl="1"/>
            <a:r>
              <a:rPr lang="en-US" dirty="0">
                <a:hlinkClick r:id="rId9"/>
              </a:rPr>
              <a:t>https://sendeyo.com/onlineconverter/en/wav/text-csv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https://github.com/Lukious/wav-to-csv</a:t>
            </a:r>
          </a:p>
          <a:p>
            <a:r>
              <a:rPr lang="en-US" sz="1800" dirty="0"/>
              <a:t>Convert .csv to .wav </a:t>
            </a:r>
            <a:r>
              <a:rPr lang="en-US" sz="1800" dirty="0">
                <a:hlinkClick r:id="rId10"/>
              </a:rPr>
              <a:t>https://gist.github.com/Pretz/1773870</a:t>
            </a:r>
            <a:r>
              <a:rPr lang="en-US" sz="18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157575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66FDC-8578-4117-B1E1-3E9038414320}"/>
              </a:ext>
            </a:extLst>
          </p:cNvPr>
          <p:cNvSpPr txBox="1"/>
          <p:nvPr/>
        </p:nvSpPr>
        <p:spPr>
          <a:xfrm>
            <a:off x="6713220" y="1054100"/>
            <a:ext cx="4615180" cy="37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Let’s review FFT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90F389-82B0-4587-950F-63A4C04F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47393"/>
            <a:ext cx="5462001" cy="37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A117B-8538-4976-BB9B-9D098B72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4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155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02EB-FD65-4AE3-906A-43D94F3E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what is the Fourier Transform? A visual introduction. 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72741-C23E-458F-A389-2EBED79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1ADE2-F322-4415-BC79-1203AA00368E}"/>
              </a:ext>
            </a:extLst>
          </p:cNvPr>
          <p:cNvSpPr/>
          <p:nvPr/>
        </p:nvSpPr>
        <p:spPr>
          <a:xfrm>
            <a:off x="1150958" y="2238268"/>
            <a:ext cx="8978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sz="2800" u="sng" dirty="0">
                <a:hlinkClick r:id="rId2"/>
              </a:rPr>
              <a:t>https://www.youtube.com/watch?v=spUNpyF58BY</a:t>
            </a:r>
            <a:r>
              <a:rPr lang="en-US" sz="2800" dirty="0"/>
              <a:t>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29A92-9967-4083-B3AA-83B0CBF7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151" y="3074773"/>
            <a:ext cx="3876609" cy="2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F219F-4C54-41BB-8B80-9387B705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Import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7AF47-E159-4339-ABDF-B45A827D5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82" y="1021542"/>
            <a:ext cx="10284036" cy="24169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F3E1E-A7D9-48F0-BD37-315BB8E3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438673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6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8017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66FDC-8578-4117-B1E1-3E9038414320}"/>
              </a:ext>
            </a:extLst>
          </p:cNvPr>
          <p:cNvSpPr txBox="1"/>
          <p:nvPr/>
        </p:nvSpPr>
        <p:spPr>
          <a:xfrm>
            <a:off x="6729999" y="1411973"/>
            <a:ext cx="4615180" cy="37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Remove a component of a signal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Example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B962DDE-4118-4EFA-88FB-035501169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1791181"/>
            <a:ext cx="5462001" cy="29085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A117B-8538-4976-BB9B-9D098B72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7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0089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C29-CAAA-46F7-B469-AE050785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448"/>
            <a:ext cx="7221859" cy="1609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Removing a component of a signal using FFT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0393AF-1339-4F0D-A792-B786480B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DFD9C-8908-4402-8C85-F3BC4CD718B6}"/>
              </a:ext>
            </a:extLst>
          </p:cNvPr>
          <p:cNvSpPr/>
          <p:nvPr/>
        </p:nvSpPr>
        <p:spPr>
          <a:xfrm>
            <a:off x="6215046" y="890454"/>
            <a:ext cx="649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Code:1_Filter_Frequency_of_a_SumOfSineWaves.ipynb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1B776-3A3A-4B43-BBED-8CD639D2C9C1}"/>
              </a:ext>
            </a:extLst>
          </p:cNvPr>
          <p:cNvSpPr/>
          <p:nvPr/>
        </p:nvSpPr>
        <p:spPr>
          <a:xfrm>
            <a:off x="8246075" y="0"/>
            <a:ext cx="3317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https://scipy-lectures.org/intro/scipy/auto_examples/plot_fftpack.html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F27865-5FC4-4803-B88C-B9257BF5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093" y="1879792"/>
            <a:ext cx="77057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1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026B9-7AE3-49C5-915B-E5967FE4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3A8D9-C439-4A6D-A4C0-BAAAF87A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33362"/>
            <a:ext cx="51435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9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564</Words>
  <Application>Microsoft Office PowerPoint</Application>
  <PresentationFormat>Widescreen</PresentationFormat>
  <Paragraphs>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Fft - fast fourier transform with python</vt:lpstr>
      <vt:lpstr>Goals</vt:lpstr>
      <vt:lpstr>References</vt:lpstr>
      <vt:lpstr>PowerPoint Presentation</vt:lpstr>
      <vt:lpstr>But what is the Fourier Transform? A visual introduction.   </vt:lpstr>
      <vt:lpstr>Import libraries</vt:lpstr>
      <vt:lpstr>PowerPoint Presentation</vt:lpstr>
      <vt:lpstr>Removing a component of a signal using FFT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generate two sine waves and filter out one.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engineering applications</vt:lpstr>
      <vt:lpstr>Heart sound analyses</vt:lpstr>
      <vt:lpstr>Audio editing – removing high frequency noise</vt:lpstr>
      <vt:lpstr>Utilities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 - fast fourier transform with python</dc:title>
  <dc:creator>Pham, Christopher H</dc:creator>
  <cp:lastModifiedBy>Pham, Christopher H</cp:lastModifiedBy>
  <cp:revision>3</cp:revision>
  <dcterms:created xsi:type="dcterms:W3CDTF">2020-09-28T00:16:06Z</dcterms:created>
  <dcterms:modified xsi:type="dcterms:W3CDTF">2020-09-28T00:22:32Z</dcterms:modified>
</cp:coreProperties>
</file>