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r2009안정현" initials="a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8" y="114"/>
      </p:cViewPr>
      <p:guideLst>
        <p:guide orient="horz" pos="41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E057-A12B-6B43-A645-00EE76A026BA}" type="datetimeFigureOut">
              <a:rPr kumimoji="1" lang="ko-KR" altLang="en-US" smtClean="0"/>
              <a:t>2018-06-30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E30A-8D93-2F46-AD6B-F7F6618C497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13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4099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660400"/>
            <a:ext cx="5629275" cy="1470025"/>
          </a:xfrm>
        </p:spPr>
        <p:txBody>
          <a:bodyPr anchor="ctr"/>
          <a:lstStyle>
            <a:lvl1pPr>
              <a:lnSpc>
                <a:spcPct val="110000"/>
              </a:lnSpc>
              <a:defRPr sz="26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de-DE" altLang="ko-KR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pitchFamily="50" charset="-127"/>
              </a:rPr>
              <a:t>Page </a:t>
            </a:r>
            <a:r>
              <a:rPr lang="de-DE" altLang="ko-KR" sz="1000" dirty="0">
                <a:ea typeface="굴림" pitchFamily="50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pitchFamily="50" charset="-127"/>
              </a:rPr>
              <a:t> </a:t>
            </a:r>
            <a:fld id="{6DD270F3-4B04-4024-B927-D497ED6CA91A}" type="slidenum">
              <a:rPr lang="de-DE" altLang="ko-KR" sz="1000">
                <a:ea typeface="굴림" pitchFamily="50" charset="-127"/>
              </a:rPr>
              <a:pPr/>
              <a:t>‹#›</a:t>
            </a:fld>
            <a:endParaRPr lang="de-DE" altLang="ko-KR" sz="1000" dirty="0">
              <a:ea typeface="굴림" pitchFamily="50" charset="-127"/>
            </a:endParaRPr>
          </a:p>
        </p:txBody>
      </p:sp>
      <p:sp>
        <p:nvSpPr>
          <p:cNvPr id="340994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4371975"/>
            <a:ext cx="8172450" cy="1266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</a:t>
            </a:r>
            <a:endParaRPr lang="de-D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884665" y="6308826"/>
            <a:ext cx="393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Artificial </a:t>
            </a:r>
            <a:r>
              <a:rPr lang="en-US" altLang="ko-KR" sz="14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Intelligence</a:t>
            </a:r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 &amp; </a:t>
            </a:r>
            <a:r>
              <a:rPr lang="en-US" altLang="ko-KR" sz="1400" dirty="0"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Information </a:t>
            </a:r>
            <a:r>
              <a:rPr lang="en-US" altLang="ko-KR" sz="14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Architecture</a:t>
            </a:r>
            <a:endParaRPr lang="ko-KR" altLang="en-US" sz="14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Euro Sign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noProof="1" smtClean="0"/>
            </a:lvl1pPr>
          </a:lstStyle>
          <a:p>
            <a:r>
              <a:rPr lang="ko-KR" altLang="en-US" noProof="1"/>
              <a:t>마스터 부제목 스타일 편집</a:t>
            </a:r>
            <a:endParaRPr lang="en-US" noProof="1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1566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noProof="1" smtClean="0"/>
            </a:lvl1pPr>
          </a:lstStyle>
          <a:p>
            <a:r>
              <a:rPr lang="ko-KR" altLang="en-US" noProof="1"/>
              <a:t>마스터 제목 스타일 편집</a:t>
            </a:r>
            <a:endParaRPr lang="en-US" noProof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46863" y="6248400"/>
            <a:ext cx="2225675" cy="392113"/>
            <a:chOff x="3316" y="1854"/>
            <a:chExt cx="2110" cy="372"/>
          </a:xfrm>
        </p:grpSpPr>
        <p:pic>
          <p:nvPicPr>
            <p:cNvPr id="156678" name="Picture 12" descr="Logo_ptl_für schwarz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16" y="1854"/>
              <a:ext cx="211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6679" name="Picture 12" descr="Logo_ptl_für schwarz"/>
            <p:cNvPicPr>
              <a:picLocks noChangeAspect="1" noChangeArrowheads="1"/>
            </p:cNvPicPr>
            <p:nvPr/>
          </p:nvPicPr>
          <p:blipFill>
            <a:blip r:embed="rId2">
              <a:lum bright="-46000" contrast="-12000"/>
            </a:blip>
            <a:srcRect r="30521" b="-2"/>
            <a:stretch>
              <a:fillRect/>
            </a:stretch>
          </p:blipFill>
          <p:spPr bwMode="auto">
            <a:xfrm>
              <a:off x="3316" y="1854"/>
              <a:ext cx="14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00038" y="6269038"/>
            <a:ext cx="496887" cy="115887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9692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29381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78911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8600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782888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279775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776663" y="6269038"/>
            <a:ext cx="4953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271963" y="6269038"/>
            <a:ext cx="496887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768850" y="6269038"/>
            <a:ext cx="4968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Click="0" advTm="4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Textmasterformate durch Klicken bearbeiten</a:t>
            </a:r>
          </a:p>
          <a:p>
            <a:pPr lvl="1"/>
            <a:r>
              <a:rPr lang="de-DE" altLang="ko-KR" dirty="0"/>
              <a:t>Zweite Ebene</a:t>
            </a:r>
          </a:p>
          <a:p>
            <a:pPr lvl="2"/>
            <a:r>
              <a:rPr lang="de-DE" altLang="ko-KR" dirty="0"/>
              <a:t>Dritte Ebene</a:t>
            </a:r>
          </a:p>
          <a:p>
            <a:pPr lvl="3"/>
            <a:r>
              <a:rPr lang="de-DE" altLang="ko-KR" dirty="0"/>
              <a:t>Vierte Ebene</a:t>
            </a:r>
          </a:p>
          <a:p>
            <a:pPr lvl="4"/>
            <a:r>
              <a:rPr lang="de-DE" altLang="ko-KR" dirty="0"/>
              <a:t>Fünfte Ebene</a:t>
            </a:r>
          </a:p>
        </p:txBody>
      </p:sp>
      <p:sp>
        <p:nvSpPr>
          <p:cNvPr id="339971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3997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pitchFamily="50" charset="-127"/>
              </a:rPr>
              <a:t>Page </a:t>
            </a:r>
            <a:r>
              <a:rPr lang="de-DE" altLang="ko-KR" sz="1000" dirty="0">
                <a:ea typeface="굴림" pitchFamily="50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pitchFamily="50" charset="-127"/>
              </a:rPr>
              <a:t> </a:t>
            </a:r>
            <a:fld id="{3698E4E8-0B39-4D85-BF2D-5662AFC3DC41}" type="slidenum">
              <a:rPr lang="de-DE" altLang="ko-KR" sz="1000">
                <a:ea typeface="굴림" pitchFamily="50" charset="-127"/>
              </a:rPr>
              <a:pPr/>
              <a:t>‹#›</a:t>
            </a:fld>
            <a:endParaRPr lang="de-DE" altLang="ko-KR" sz="1000" dirty="0"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665" y="6308826"/>
            <a:ext cx="393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Artificial </a:t>
            </a:r>
            <a:r>
              <a:rPr lang="en-US" altLang="ko-KR" sz="1400" kern="12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intelligence</a:t>
            </a:r>
            <a:r>
              <a:rPr lang="en-US" altLang="ko-KR" sz="1400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  <a:ea typeface="+mn-ea"/>
                <a:cs typeface="+mn-cs"/>
              </a:rPr>
              <a:t> &amp; </a:t>
            </a:r>
            <a:r>
              <a:rPr lang="en-US" altLang="ko-KR" sz="1400" dirty="0"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Information </a:t>
            </a:r>
            <a:r>
              <a:rPr lang="en-US" altLang="ko-KR" sz="1400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Euro Sign" pitchFamily="34" charset="0"/>
              </a:rPr>
              <a:t>Architecture</a:t>
            </a:r>
            <a:endParaRPr lang="ko-KR" altLang="en-US" sz="1400" dirty="0"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Euro Sig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4500" indent="-261938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20725" indent="-274638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87425" indent="-2651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2541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7113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Textmasterformate durch Klicken bearbeiten</a:t>
            </a:r>
          </a:p>
          <a:p>
            <a:pPr lvl="1"/>
            <a:r>
              <a:rPr lang="de-DE" altLang="ko-KR"/>
              <a:t>Zweite Ebene</a:t>
            </a:r>
          </a:p>
          <a:p>
            <a:pPr lvl="2"/>
            <a:r>
              <a:rPr lang="de-DE" altLang="ko-KR"/>
              <a:t>Dritte Ebene</a:t>
            </a:r>
          </a:p>
          <a:p>
            <a:pPr lvl="3"/>
            <a:r>
              <a:rPr lang="de-DE" altLang="ko-KR"/>
              <a:t>Vierte Ebene</a:t>
            </a:r>
          </a:p>
          <a:p>
            <a:pPr lvl="4"/>
            <a:r>
              <a:rPr lang="de-DE" altLang="ko-KR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/>
              <a:t>Klicken Sie, um das Titelformat zu bearbeiten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46863" y="6248400"/>
            <a:ext cx="2225675" cy="392113"/>
            <a:chOff x="3316" y="1854"/>
            <a:chExt cx="2110" cy="372"/>
          </a:xfrm>
        </p:grpSpPr>
        <p:pic>
          <p:nvPicPr>
            <p:cNvPr id="4113" name="Picture 12" descr="Logo_ptl_für schwarz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316" y="1854"/>
              <a:ext cx="2110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4" name="Picture 12" descr="Logo_ptl_für schwarz"/>
            <p:cNvPicPr>
              <a:picLocks noChangeAspect="1" noChangeArrowheads="1"/>
            </p:cNvPicPr>
            <p:nvPr/>
          </p:nvPicPr>
          <p:blipFill>
            <a:blip r:embed="rId14">
              <a:lum bright="-46000" contrast="-12000"/>
            </a:blip>
            <a:srcRect r="30521" b="-2"/>
            <a:stretch>
              <a:fillRect/>
            </a:stretch>
          </p:blipFill>
          <p:spPr bwMode="auto">
            <a:xfrm>
              <a:off x="3316" y="1854"/>
              <a:ext cx="1466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300038" y="6269038"/>
            <a:ext cx="496887" cy="158750"/>
          </a:xfrm>
          <a:prstGeom prst="rect">
            <a:avLst/>
          </a:prstGeom>
          <a:solidFill>
            <a:srgbClr val="E2E2E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9692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29381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78911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8600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782888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3279775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3776663" y="6269038"/>
            <a:ext cx="495300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271963" y="6269038"/>
            <a:ext cx="496887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768850" y="6269038"/>
            <a:ext cx="496888" cy="158750"/>
          </a:xfrm>
          <a:prstGeom prst="rect">
            <a:avLst/>
          </a:prstGeom>
          <a:solidFill>
            <a:srgbClr val="E2E2E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noProof="1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0" y="6045200"/>
            <a:ext cx="9139238" cy="0"/>
          </a:xfrm>
          <a:prstGeom prst="line">
            <a:avLst/>
          </a:prstGeom>
          <a:noFill/>
          <a:ln w="9525">
            <a:solidFill>
              <a:srgbClr val="9F9F9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 advTm="4000"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8458200" cy="1470025"/>
          </a:xfrm>
        </p:spPr>
        <p:txBody>
          <a:bodyPr/>
          <a:lstStyle/>
          <a:p>
            <a:r>
              <a:rPr lang="en-US" altLang="ko-KR" dirty="0"/>
              <a:t>Hyperledger </a:t>
            </a:r>
            <a:r>
              <a:rPr lang="en-US" altLang="ko-KR"/>
              <a:t>Fabric Certification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75426" y="4844205"/>
            <a:ext cx="8172450" cy="1266825"/>
          </a:xfrm>
        </p:spPr>
        <p:txBody>
          <a:bodyPr/>
          <a:lstStyle/>
          <a:p>
            <a:r>
              <a:rPr lang="ko-KR" altLang="en-US" dirty="0"/>
              <a:t>단국대학교 컴퓨터과학과 안정현</a:t>
            </a:r>
            <a:r>
              <a:rPr lang="en-US" altLang="ko-KR" dirty="0"/>
              <a:t>, </a:t>
            </a:r>
            <a:r>
              <a:rPr lang="ko-KR" altLang="en-US" dirty="0"/>
              <a:t>나성현 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CBEA590-1589-4C5C-95D4-FFC32B4CB0C5}"/>
              </a:ext>
            </a:extLst>
          </p:cNvPr>
          <p:cNvSpPr txBox="1">
            <a:spLocks/>
          </p:cNvSpPr>
          <p:nvPr/>
        </p:nvSpPr>
        <p:spPr bwMode="auto">
          <a:xfrm>
            <a:off x="7779302" y="4169034"/>
            <a:ext cx="1364698" cy="47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44500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20725" indent="-27463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874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2541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17113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ko-KR" kern="0" dirty="0"/>
              <a:t>2018.06.26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2987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029F-1249-4795-82E2-C81311A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A1E5B-DF85-4F50-8632-2DEA7E4A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다음 함수는 생성된 인증서를 </a:t>
            </a:r>
            <a:r>
              <a:rPr lang="en-US" altLang="ko-KR" sz="1600" dirty="0"/>
              <a:t>Private Key</a:t>
            </a:r>
            <a:r>
              <a:rPr lang="ko-KR" altLang="en-US" sz="1600" dirty="0"/>
              <a:t>와 맞춰서 인증하고 인증이 성공한 경우 </a:t>
            </a:r>
            <a:r>
              <a:rPr lang="en-US" altLang="ko-KR" sz="1600" dirty="0"/>
              <a:t>CA </a:t>
            </a:r>
            <a:r>
              <a:rPr lang="ko-KR" altLang="en-US" sz="1600" dirty="0"/>
              <a:t>내에서 </a:t>
            </a:r>
            <a:r>
              <a:rPr lang="en-US" altLang="ko-KR" sz="1600" dirty="0"/>
              <a:t>public </a:t>
            </a:r>
            <a:r>
              <a:rPr lang="ko-KR" altLang="en-US" sz="1600" dirty="0"/>
              <a:t>인증서의 내용을 띄우는 함수입니다</a:t>
            </a:r>
            <a:r>
              <a:rPr lang="en-US" altLang="ko-KR" sz="1600" dirty="0"/>
              <a:t>.</a:t>
            </a:r>
            <a:r>
              <a:rPr lang="ko-KR" altLang="en-US" sz="1600" dirty="0"/>
              <a:t> 인증서와 키를 읽어 인증한 후 인증서를 </a:t>
            </a:r>
            <a:r>
              <a:rPr lang="en-US" altLang="ko-KR" sz="1600" dirty="0"/>
              <a:t>Parsing </a:t>
            </a:r>
            <a:r>
              <a:rPr lang="ko-KR" altLang="en-US" sz="1600" dirty="0"/>
              <a:t>해서 정보를 출력합니다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DE0BF-BE68-4CF5-9935-8F5D0497D07C}"/>
              </a:ext>
            </a:extLst>
          </p:cNvPr>
          <p:cNvSpPr txBox="1"/>
          <p:nvPr/>
        </p:nvSpPr>
        <p:spPr>
          <a:xfrm>
            <a:off x="2608539" y="2199819"/>
            <a:ext cx="477246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 certification(</a:t>
            </a:r>
            <a:r>
              <a:rPr lang="en-US" altLang="ko-KR" sz="1400" dirty="0" err="1"/>
              <a:t>crt</a:t>
            </a:r>
            <a:r>
              <a:rPr lang="en-US" altLang="ko-KR" sz="1400" dirty="0"/>
              <a:t>, key string){</a:t>
            </a:r>
          </a:p>
          <a:p>
            <a:r>
              <a:rPr lang="en-US" altLang="ko-KR" sz="1400" dirty="0"/>
              <a:t>    //Load CA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catls</a:t>
            </a:r>
            <a:r>
              <a:rPr lang="en-US" altLang="ko-KR" sz="1400" dirty="0"/>
              <a:t>, err</a:t>
            </a:r>
            <a:r>
              <a:rPr lang="ko-KR" altLang="en-US" sz="1400" dirty="0"/>
              <a:t> </a:t>
            </a:r>
            <a:r>
              <a:rPr lang="en-US" altLang="ko-KR" sz="1400" dirty="0"/>
              <a:t>:= tls.LoadX509KeyPair(</a:t>
            </a:r>
            <a:r>
              <a:rPr lang="en-US" altLang="ko-KR" sz="1400" dirty="0" err="1"/>
              <a:t>crt,key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if err != nil{</a:t>
            </a:r>
          </a:p>
          <a:p>
            <a:r>
              <a:rPr lang="en-US" altLang="ko-KR" sz="1400" dirty="0"/>
              <a:t>        panic(err)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ca, err := x509.ParseCertificate(</a:t>
            </a:r>
            <a:r>
              <a:rPr lang="en-US" altLang="ko-KR" sz="1400" dirty="0" err="1"/>
              <a:t>calts.Certificate</a:t>
            </a:r>
            <a:r>
              <a:rPr lang="en-US" altLang="ko-KR" sz="1400" dirty="0"/>
              <a:t>[0])</a:t>
            </a:r>
          </a:p>
          <a:p>
            <a:r>
              <a:rPr lang="en-US" altLang="ko-KR" sz="1400" dirty="0"/>
              <a:t>    if err !=nil{</a:t>
            </a:r>
          </a:p>
          <a:p>
            <a:r>
              <a:rPr lang="en-US" altLang="ko-KR" sz="1400" dirty="0"/>
              <a:t>        panic(err)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(\</a:t>
            </a:r>
            <a:r>
              <a:rPr lang="en-US" altLang="ko-KR" sz="1400" dirty="0" err="1"/>
              <a:t>tOrganization</a:t>
            </a:r>
            <a:r>
              <a:rPr lang="en-US" altLang="ko-KR" sz="1400" dirty="0"/>
              <a:t>:\n”,</a:t>
            </a:r>
            <a:r>
              <a:rPr lang="en-US" altLang="ko-KR" sz="1400" dirty="0" err="1"/>
              <a:t>ca.Subject.Organization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(\</a:t>
            </a:r>
            <a:r>
              <a:rPr lang="en-US" altLang="ko-KR" sz="1400" dirty="0" err="1"/>
              <a:t>tCountry</a:t>
            </a:r>
            <a:r>
              <a:rPr lang="en-US" altLang="ko-KR" sz="1400" dirty="0"/>
              <a:t>:\n”,</a:t>
            </a:r>
            <a:r>
              <a:rPr lang="en-US" altLang="ko-KR" sz="1400" dirty="0" err="1"/>
              <a:t>ca.Subject</a:t>
            </a:r>
            <a:r>
              <a:rPr lang="en-US" altLang="ko-KR" sz="1400" dirty="0"/>
              <a:t>. Country)</a:t>
            </a:r>
            <a:endParaRPr lang="ko-KR" altLang="en-US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(\</a:t>
            </a:r>
            <a:r>
              <a:rPr lang="en-US" altLang="ko-KR" sz="1400" dirty="0" err="1"/>
              <a:t>tProvince</a:t>
            </a:r>
            <a:r>
              <a:rPr lang="en-US" altLang="ko-KR" sz="1400" dirty="0"/>
              <a:t>:\n”,</a:t>
            </a:r>
            <a:r>
              <a:rPr lang="en-US" altLang="ko-KR" sz="1400" dirty="0" err="1"/>
              <a:t>ca.Subject</a:t>
            </a:r>
            <a:r>
              <a:rPr lang="en-US" altLang="ko-KR" sz="1400" dirty="0"/>
              <a:t>. Province)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(\</a:t>
            </a:r>
            <a:r>
              <a:rPr lang="en-US" altLang="ko-KR" sz="1400" dirty="0" err="1"/>
              <a:t>tLocality</a:t>
            </a:r>
            <a:r>
              <a:rPr lang="en-US" altLang="ko-KR" sz="1400" dirty="0"/>
              <a:t>:\n”,</a:t>
            </a:r>
            <a:r>
              <a:rPr lang="en-US" altLang="ko-KR" sz="1400" dirty="0" err="1"/>
              <a:t>ca.Subject</a:t>
            </a:r>
            <a:r>
              <a:rPr lang="en-US" altLang="ko-KR" sz="1400" dirty="0"/>
              <a:t>. Locality)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(\</a:t>
            </a:r>
            <a:r>
              <a:rPr lang="en-US" altLang="ko-KR" sz="1400" dirty="0" err="1"/>
              <a:t>tStreetAddress</a:t>
            </a:r>
            <a:r>
              <a:rPr lang="en-US" altLang="ko-KR" sz="1400" dirty="0"/>
              <a:t>:\n”,</a:t>
            </a:r>
            <a:r>
              <a:rPr lang="en-US" altLang="ko-KR" sz="1400" dirty="0" err="1"/>
              <a:t>ca.Subject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StreetAddress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(\</a:t>
            </a:r>
            <a:r>
              <a:rPr lang="en-US" altLang="ko-KR" sz="1400" dirty="0" err="1"/>
              <a:t>tPostCode</a:t>
            </a:r>
            <a:r>
              <a:rPr lang="en-US" altLang="ko-KR" sz="1400" dirty="0"/>
              <a:t>:\n”,</a:t>
            </a:r>
            <a:r>
              <a:rPr lang="en-US" altLang="ko-KR" sz="1400" dirty="0" err="1"/>
              <a:t>ca.Subject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PostCode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499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BCF0-D031-43B8-91A9-C48D7F7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Result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1FE874-3B4B-44AB-BFA3-6AE92345E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08" y="2049323"/>
            <a:ext cx="5877745" cy="422969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47A0474-2B36-465A-ACA2-6A3646E91435}"/>
              </a:ext>
            </a:extLst>
          </p:cNvPr>
          <p:cNvSpPr txBox="1">
            <a:spLocks/>
          </p:cNvSpPr>
          <p:nvPr/>
        </p:nvSpPr>
        <p:spPr bwMode="auto">
          <a:xfrm>
            <a:off x="295275" y="1058863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44500" indent="-261938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20725" indent="-274638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87425" indent="-265113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254125" indent="-265113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17113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ko-KR" altLang="en-US" sz="1600" kern="0" dirty="0"/>
              <a:t>예제 </a:t>
            </a:r>
            <a:r>
              <a:rPr lang="en-US" altLang="ko-KR" sz="1600" kern="0" dirty="0"/>
              <a:t>CA </a:t>
            </a:r>
            <a:r>
              <a:rPr lang="ko-KR" altLang="en-US" sz="1600" kern="0" dirty="0"/>
              <a:t>프로그램을 실행시켰을 때의 전체적인 실행 결과는 다음과 같습니다</a:t>
            </a:r>
            <a:r>
              <a:rPr lang="en-US" altLang="ko-KR" sz="1600" kern="0" dirty="0"/>
              <a:t>. </a:t>
            </a:r>
            <a:r>
              <a:rPr lang="ko-KR" altLang="en-US" sz="1600" kern="0" dirty="0"/>
              <a:t>일단 인증서를 생성한 후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생성된 인증서로 인증을 진행하여 정보를 표시합니다</a:t>
            </a:r>
            <a:r>
              <a:rPr lang="en-US" altLang="ko-KR" sz="1600" kern="0" dirty="0"/>
              <a:t>.</a:t>
            </a:r>
          </a:p>
          <a:p>
            <a:endParaRPr lang="en-US" altLang="ko-KR" sz="1600" kern="0" dirty="0"/>
          </a:p>
          <a:p>
            <a:pPr marL="0" indent="0">
              <a:buFont typeface="Wingdings" pitchFamily="2" charset="2"/>
              <a:buNone/>
            </a:pP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11184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6C114-641B-4D34-AC53-CB88D7EF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D5CDC-E006-41CA-B63D-644AD571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만약 인증서가 잘못되어서 인증에 실패한 경우는 다음 결과를 출력합니다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B1A11-88E8-4BD9-AB8C-DBC53362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9" y="1885734"/>
            <a:ext cx="581106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4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E4C74-3E0D-4F17-AFBC-3FBCF5C3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– Encrypt using public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664ED-B166-407A-8736-4426EACB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앞서 인증서와 개인키를 생성하는 과정에서 </a:t>
            </a:r>
            <a:r>
              <a:rPr lang="en-US" altLang="ko-KR" sz="1600" dirty="0"/>
              <a:t>PKI </a:t>
            </a:r>
            <a:r>
              <a:rPr lang="ko-KR" altLang="en-US" sz="1600" dirty="0"/>
              <a:t>키 쌍을 생성하였습니다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지금부터는 생성된 키를 이용하여 메시지를 암호화 하고 복호화 하는 방법을  설명하겠습니다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Go </a:t>
            </a:r>
            <a:r>
              <a:rPr lang="ko-KR" altLang="en-US" sz="1600" dirty="0"/>
              <a:t>언어의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패키지는 키를 가지고 암호화와 복호화를 수행하는 함수들을 제공합니다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우선</a:t>
            </a:r>
            <a:r>
              <a:rPr lang="en-US" altLang="ko-KR" sz="1600" dirty="0"/>
              <a:t>, EncryptPKCS1v15 </a:t>
            </a:r>
            <a:r>
              <a:rPr lang="ko-KR" altLang="en-US" sz="1600" dirty="0"/>
              <a:t>함수는 공개키를 가지고 주어진 메시지를 </a:t>
            </a:r>
            <a:r>
              <a:rPr lang="en-US" altLang="ko-KR" sz="1600" dirty="0"/>
              <a:t>RSA</a:t>
            </a:r>
            <a:r>
              <a:rPr lang="ko-KR" altLang="en-US" sz="1600" dirty="0"/>
              <a:t>로 암호화하고 </a:t>
            </a:r>
            <a:r>
              <a:rPr lang="en-US" altLang="ko-KR" sz="1600" dirty="0"/>
              <a:t>PKCS #1 V1.5*</a:t>
            </a:r>
            <a:r>
              <a:rPr lang="ko-KR" altLang="en-US" sz="1600" dirty="0"/>
              <a:t>로 패딩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함수의 구성은 다음과 같이 되어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생성에 성공하면 암호문을 반환합니다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실패하면 에러를 반환합니다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FA67D-2F10-4C30-8F9A-DCF570F8C306}"/>
              </a:ext>
            </a:extLst>
          </p:cNvPr>
          <p:cNvSpPr txBox="1"/>
          <p:nvPr/>
        </p:nvSpPr>
        <p:spPr>
          <a:xfrm>
            <a:off x="295275" y="6139060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[*]https://tools.ietf.org/html/rfc2313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6A29-8C5F-4B60-B4EC-95DB57DBAF9A}"/>
              </a:ext>
            </a:extLst>
          </p:cNvPr>
          <p:cNvSpPr txBox="1"/>
          <p:nvPr/>
        </p:nvSpPr>
        <p:spPr>
          <a:xfrm>
            <a:off x="829559" y="3259723"/>
            <a:ext cx="7620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func</a:t>
            </a:r>
            <a:r>
              <a:rPr lang="en-US" altLang="ko-KR" sz="1600" dirty="0"/>
              <a:t> EncryptPKCS1v15(rand </a:t>
            </a:r>
            <a:r>
              <a:rPr lang="en-US" altLang="ko-KR" sz="1600" dirty="0" err="1"/>
              <a:t>io.Reader</a:t>
            </a:r>
            <a:r>
              <a:rPr lang="en-US" altLang="ko-KR" sz="1600" dirty="0"/>
              <a:t>, pub *</a:t>
            </a:r>
            <a:r>
              <a:rPr lang="en-US" altLang="ko-KR" sz="1600" dirty="0" err="1"/>
              <a:t>PublicKey</a:t>
            </a:r>
            <a:r>
              <a:rPr lang="en-US" altLang="ko-KR" sz="1600" dirty="0"/>
              <a:t>, msg []byte)([]byte, error)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205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5FB5A-5665-4229-86D0-376FADB3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– Encrypt using public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213EB-FCD3-44D9-AE93-F440F9DE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예제 프로그램에서 앞서 생성된 공개키를 기반으로 메시지를 암호화 하는 함수는 다음과 같이 구성되어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 함수의 실행 결과로 일련의 암호문이 출력됩니다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5B5DE-C9AC-40E4-932E-2C111CDA5B01}"/>
              </a:ext>
            </a:extLst>
          </p:cNvPr>
          <p:cNvSpPr txBox="1"/>
          <p:nvPr/>
        </p:nvSpPr>
        <p:spPr>
          <a:xfrm>
            <a:off x="435429" y="1706563"/>
            <a:ext cx="85501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func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tlsEncryption</a:t>
            </a:r>
            <a:r>
              <a:rPr lang="en-US" altLang="ko-KR" sz="1200" dirty="0"/>
              <a:t>(pub *</a:t>
            </a:r>
            <a:r>
              <a:rPr lang="en-US" altLang="ko-KR" sz="1200" dirty="0" err="1"/>
              <a:t>rsa.PublicKey</a:t>
            </a:r>
            <a:r>
              <a:rPr lang="en-US" altLang="ko-KR" sz="1200" dirty="0"/>
              <a:t>)(cipher []byte, before string){</a:t>
            </a:r>
          </a:p>
          <a:p>
            <a:r>
              <a:rPr lang="en-US" altLang="ko-KR" sz="1200" dirty="0"/>
              <a:t>    //TLS Encryption using Public Certification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beforeText</a:t>
            </a:r>
            <a:r>
              <a:rPr lang="en-US" altLang="ko-KR" sz="1200" dirty="0"/>
              <a:t> := []byte(“This message is test TLS encryption message, if successes decryption, you can see this message”)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cipherText</a:t>
            </a:r>
            <a:r>
              <a:rPr lang="en-US" altLang="ko-KR" sz="1200" dirty="0"/>
              <a:t>, err := rsa.EncryptPKCS1v15(</a:t>
            </a:r>
            <a:r>
              <a:rPr lang="en-US" altLang="ko-KR" sz="1200" dirty="0" err="1"/>
              <a:t>rand.Reader</a:t>
            </a:r>
            <a:r>
              <a:rPr lang="en-US" altLang="ko-KR" sz="1200" dirty="0"/>
              <a:t>, pub, </a:t>
            </a:r>
            <a:r>
              <a:rPr lang="en-US" altLang="ko-KR" sz="1200" dirty="0" err="1"/>
              <a:t>beforeText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if(err != nil){</a:t>
            </a:r>
          </a:p>
          <a:p>
            <a:r>
              <a:rPr lang="en-US" altLang="ko-KR" sz="1200" dirty="0"/>
              <a:t>        panic(err)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log.Print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cipherText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return </a:t>
            </a:r>
            <a:r>
              <a:rPr lang="en-US" altLang="ko-KR" sz="1200" dirty="0" err="1"/>
              <a:t>cipherText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strconv.Quote</a:t>
            </a:r>
            <a:r>
              <a:rPr lang="en-US" altLang="ko-KR" sz="1200" dirty="0"/>
              <a:t>(string(</a:t>
            </a:r>
            <a:r>
              <a:rPr lang="en-US" altLang="ko-KR" sz="1200" dirty="0" err="1"/>
              <a:t>beforeText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}</a:t>
            </a:r>
            <a:r>
              <a:rPr lang="ko-KR" altLang="en-US" sz="12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0EFA7F-BAB1-4E2D-A7FB-CB318E9C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" y="4477921"/>
            <a:ext cx="9098600" cy="5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65120-F83F-4903-9B47-88CF77C0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– Decrypt using private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BA54-02F6-4289-8D23-81E5541F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공개키로 암호화된 암호문을 개인키를 이용하여 복호화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복호화 역시 </a:t>
            </a:r>
            <a:r>
              <a:rPr lang="en-US" altLang="ko-KR" sz="1600" dirty="0" err="1"/>
              <a:t>rsa</a:t>
            </a:r>
            <a:r>
              <a:rPr lang="ko-KR" altLang="en-US" sz="1600" dirty="0"/>
              <a:t> 패키지의 </a:t>
            </a:r>
            <a:r>
              <a:rPr lang="en-US" altLang="ko-KR" sz="1600" dirty="0"/>
              <a:t>DecryptPKICS1v15 </a:t>
            </a:r>
            <a:r>
              <a:rPr lang="ko-KR" altLang="en-US" sz="1600" dirty="0"/>
              <a:t>함수를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다음은 해당 함수의 구성을 보여줍니다</a:t>
            </a:r>
            <a:r>
              <a:rPr lang="en-US" altLang="ko-KR" sz="1600" dirty="0"/>
              <a:t>. </a:t>
            </a:r>
            <a:r>
              <a:rPr lang="ko-KR" altLang="en-US" sz="1600" dirty="0"/>
              <a:t>복호화에 성공하면 </a:t>
            </a:r>
            <a:r>
              <a:rPr lang="ko-KR" altLang="en-US" sz="1600" dirty="0" err="1"/>
              <a:t>평문을</a:t>
            </a:r>
            <a:r>
              <a:rPr lang="ko-KR" altLang="en-US" sz="1600" dirty="0"/>
              <a:t> 반환하고 실패하면 에러를 반환합니다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다음 코드는 예제 프로그램 내에서의 개인키를 이용한 암호문 복호화 함수입니다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실행 결과로 원래의 메시지가 정상적으로 출력된 것을 확인할 수 있습니다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A1E50-4BDB-48DB-A3C1-C0523364BF91}"/>
              </a:ext>
            </a:extLst>
          </p:cNvPr>
          <p:cNvSpPr txBox="1"/>
          <p:nvPr/>
        </p:nvSpPr>
        <p:spPr>
          <a:xfrm>
            <a:off x="532753" y="2566249"/>
            <a:ext cx="8078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func</a:t>
            </a:r>
            <a:r>
              <a:rPr lang="en-US" altLang="ko-KR" sz="1600" dirty="0"/>
              <a:t> DecryptPKCS1v15(rand </a:t>
            </a:r>
            <a:r>
              <a:rPr lang="en-US" altLang="ko-KR" sz="1600" dirty="0" err="1"/>
              <a:t>io.Reader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priv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PrivateKey</a:t>
            </a:r>
            <a:r>
              <a:rPr lang="en-US" altLang="ko-KR" sz="1600" dirty="0"/>
              <a:t>, ciphertext []byte)([]byte, error)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25662-832D-4D4B-A0CF-104975A92EE9}"/>
              </a:ext>
            </a:extLst>
          </p:cNvPr>
          <p:cNvSpPr txBox="1"/>
          <p:nvPr/>
        </p:nvSpPr>
        <p:spPr>
          <a:xfrm>
            <a:off x="2000370" y="3429000"/>
            <a:ext cx="6610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tlsDecrytion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priv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rsa.PrivateKey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 []byte){</a:t>
            </a:r>
          </a:p>
          <a:p>
            <a:r>
              <a:rPr lang="en-US" altLang="ko-KR" sz="1400" dirty="0"/>
              <a:t>    //TLS Decryption using Private key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decryptedText</a:t>
            </a:r>
            <a:r>
              <a:rPr lang="en-US" altLang="ko-KR" sz="1400" dirty="0"/>
              <a:t>, err := rsa.DecryptPKCS1v15(nil, </a:t>
            </a:r>
            <a:r>
              <a:rPr lang="en-US" altLang="ko-KR" sz="1400" dirty="0" err="1"/>
              <a:t>priv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cipherText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if err != nil{</a:t>
            </a:r>
          </a:p>
          <a:p>
            <a:r>
              <a:rPr lang="en-US" altLang="ko-KR" sz="1400" dirty="0"/>
              <a:t>        panic(err)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strconv.Quote</a:t>
            </a:r>
            <a:r>
              <a:rPr lang="en-US" altLang="ko-KR" sz="1400" dirty="0"/>
              <a:t>(string(</a:t>
            </a:r>
            <a:r>
              <a:rPr lang="en-US" altLang="ko-KR" sz="1400" dirty="0" err="1"/>
              <a:t>decryptedText</a:t>
            </a:r>
            <a:r>
              <a:rPr lang="en-US" altLang="ko-KR" sz="1400" dirty="0"/>
              <a:t>)))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7B465F-6EED-4F51-B453-B92F6F284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" y="5729973"/>
            <a:ext cx="9144000" cy="1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4BCDD-C759-4DD0-88B6-8CDC729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- Digital Signature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2EBC4-C258-4D96-B548-6C0B2105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전자서명은 서명자를 확인하고 서명자가 해당 전자문서에 서명을 하였음을 나타내는데 이용하는 것을 의미합니다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전자서명은 서명된 원본이 훼손되지 않았다는 것을 보증합니다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PKI </a:t>
            </a:r>
            <a:r>
              <a:rPr lang="ko-KR" altLang="en-US" sz="1600" dirty="0"/>
              <a:t>측면에서 전자서명은 </a:t>
            </a:r>
            <a:r>
              <a:rPr lang="en-US" altLang="ko-KR" sz="1600" dirty="0"/>
              <a:t>HASH </a:t>
            </a:r>
            <a:r>
              <a:rPr lang="ko-KR" altLang="en-US" sz="1600" dirty="0"/>
              <a:t>값을 서명자의 개인키로 암호화 한 것을 의미합니다</a:t>
            </a:r>
            <a:r>
              <a:rPr lang="en-US" altLang="ko-KR" sz="1600" dirty="0"/>
              <a:t>. RSA </a:t>
            </a:r>
            <a:r>
              <a:rPr lang="ko-KR" altLang="en-US" sz="1600" dirty="0"/>
              <a:t>사에서 만든 </a:t>
            </a:r>
            <a:r>
              <a:rPr lang="en-US" altLang="ko-KR" sz="1600" dirty="0"/>
              <a:t>PKCS#7 </a:t>
            </a:r>
            <a:r>
              <a:rPr lang="ko-KR" altLang="en-US" sz="1600" dirty="0"/>
              <a:t>표준이 널리 사용되고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Go </a:t>
            </a:r>
            <a:r>
              <a:rPr lang="ko-KR" altLang="en-US" sz="1600" dirty="0"/>
              <a:t>언어의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패키지에는 역시 서명과 확인을 위한 함수를 제공합니다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다음은 전자서명 함수의 구조를 보여줍니다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생성에 성공하면 서명된 암호문이 반환됩니다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DE500-8BED-4BE4-8782-FB6C400CE0D1}"/>
              </a:ext>
            </a:extLst>
          </p:cNvPr>
          <p:cNvSpPr txBox="1"/>
          <p:nvPr/>
        </p:nvSpPr>
        <p:spPr>
          <a:xfrm>
            <a:off x="0" y="4438073"/>
            <a:ext cx="914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func</a:t>
            </a:r>
            <a:r>
              <a:rPr lang="en-US" altLang="ko-KR" sz="1600" dirty="0"/>
              <a:t> SignPKCS1v15(rand </a:t>
            </a:r>
            <a:r>
              <a:rPr lang="en-US" altLang="ko-KR" sz="1600" dirty="0" err="1"/>
              <a:t>io.Reader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priv</a:t>
            </a:r>
            <a:r>
              <a:rPr lang="en-US" altLang="ko-KR" sz="1600" dirty="0"/>
              <a:t> *</a:t>
            </a:r>
            <a:r>
              <a:rPr lang="en-US" altLang="ko-KR" sz="1600" dirty="0" err="1"/>
              <a:t>PrivateKey</a:t>
            </a:r>
            <a:r>
              <a:rPr lang="en-US" altLang="ko-KR" sz="1600" dirty="0"/>
              <a:t>, hash </a:t>
            </a:r>
            <a:r>
              <a:rPr lang="en-US" altLang="ko-KR" sz="1600" dirty="0" err="1"/>
              <a:t>crypto.Hash</a:t>
            </a:r>
            <a:r>
              <a:rPr lang="en-US" altLang="ko-KR" sz="1600" dirty="0"/>
              <a:t>, hashed []byte)([]byte, err)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585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AB408-D4E3-4C24-AE34-6013EDB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- Digital Signature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51680-5DFB-4F94-A525-C265AB3F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3289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예제 프로그램 내에서는 </a:t>
            </a:r>
            <a:r>
              <a:rPr lang="en-US" altLang="ko-KR" sz="1600" dirty="0"/>
              <a:t>PKI </a:t>
            </a:r>
            <a:r>
              <a:rPr lang="ko-KR" altLang="en-US" sz="1600" dirty="0"/>
              <a:t>시연에 사용한 예제 문구를 재 사용하여 전자서명을 진행합니다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서명을 생성하는 함수는 다음과 같이 작성되었습니다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생성 결과로는 </a:t>
            </a:r>
            <a:r>
              <a:rPr lang="en-US" altLang="ko-KR" sz="1600" dirty="0"/>
              <a:t>PKI </a:t>
            </a:r>
            <a:r>
              <a:rPr lang="ko-KR" altLang="en-US" sz="1600" dirty="0"/>
              <a:t>암호화와 같이 서명된 암호문이 생성됩니다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40504-7435-4742-878C-B843A97475FF}"/>
              </a:ext>
            </a:extLst>
          </p:cNvPr>
          <p:cNvSpPr txBox="1"/>
          <p:nvPr/>
        </p:nvSpPr>
        <p:spPr>
          <a:xfrm>
            <a:off x="1349841" y="1628366"/>
            <a:ext cx="7498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genSignature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beforeText</a:t>
            </a:r>
            <a:r>
              <a:rPr lang="ko-KR" altLang="en-US" sz="1400" dirty="0"/>
              <a:t> </a:t>
            </a:r>
            <a:r>
              <a:rPr lang="en-US" altLang="ko-KR" sz="1400" dirty="0"/>
              <a:t>string,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privKey</a:t>
            </a:r>
            <a:r>
              <a:rPr lang="ko-KR" altLang="en-US" sz="1400" dirty="0"/>
              <a:t> </a:t>
            </a:r>
            <a:r>
              <a:rPr lang="en-US" altLang="ko-KR" sz="1400" dirty="0"/>
              <a:t>*</a:t>
            </a:r>
            <a:r>
              <a:rPr lang="en-US" altLang="ko-KR" sz="1400" dirty="0" err="1"/>
              <a:t>rsa.PrivateKey</a:t>
            </a:r>
            <a:r>
              <a:rPr lang="en-US" altLang="ko-KR" sz="1400" dirty="0"/>
              <a:t>)(signature []byte){</a:t>
            </a:r>
          </a:p>
          <a:p>
            <a:r>
              <a:rPr lang="en-US" altLang="ko-KR" sz="1400" dirty="0"/>
              <a:t>    hash := sha256.Sum256([]byte(</a:t>
            </a:r>
            <a:r>
              <a:rPr lang="en-US" altLang="ko-KR" sz="1400" dirty="0" err="1"/>
              <a:t>beforeText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(“The hash of my message is:”, hash)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signature, err := rsa.SignPKCS1v15(</a:t>
            </a:r>
            <a:r>
              <a:rPr lang="en-US" altLang="ko-KR" sz="1400" dirty="0" err="1"/>
              <a:t>rand.Reader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privKey</a:t>
            </a:r>
            <a:r>
              <a:rPr lang="en-US" altLang="ko-KR" sz="1400" dirty="0"/>
              <a:t>, crypto.SHA256, hash[:]</a:t>
            </a:r>
          </a:p>
          <a:p>
            <a:r>
              <a:rPr lang="en-US" altLang="ko-KR" sz="1400" dirty="0"/>
              <a:t>    if err != nil( </a:t>
            </a:r>
          </a:p>
          <a:p>
            <a:r>
              <a:rPr lang="en-US" altLang="ko-KR" sz="1400" dirty="0"/>
              <a:t>        panic(err)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return signature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616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40F6-D571-430B-928A-402F3545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- Digital Signature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67E8F-0D2B-4301-9C6B-168711DF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70601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서명된 디지털 서명의 확인은 공개키와 함께 원래 사용된 </a:t>
            </a:r>
            <a:r>
              <a:rPr lang="ko-KR" altLang="en-US" sz="1600" dirty="0" err="1"/>
              <a:t>평문의</a:t>
            </a:r>
            <a:r>
              <a:rPr lang="ko-KR" altLang="en-US" sz="1600" dirty="0"/>
              <a:t> </a:t>
            </a:r>
            <a:r>
              <a:rPr lang="en-US" altLang="ko-KR" sz="1600" dirty="0"/>
              <a:t>Hash</a:t>
            </a:r>
            <a:r>
              <a:rPr lang="ko-KR" altLang="en-US" sz="1600" dirty="0"/>
              <a:t>를 대조하여 진행됩니다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rsa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패키지의 </a:t>
            </a:r>
            <a:r>
              <a:rPr lang="en-US" altLang="ko-KR" sz="1600" dirty="0"/>
              <a:t>VertifyPKCS1v15 </a:t>
            </a:r>
            <a:r>
              <a:rPr lang="ko-KR" altLang="en-US" sz="1600" dirty="0"/>
              <a:t>함수는 전자서명의 확인에 사용됩니다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 함수는 전자서명의 내용확인을 위한 함수입니다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프로그램 내에서는 이 함수를 이용하여 앞에서 생성한 서명이 해당 메시지와 같은지를 검증합니다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같다면 </a:t>
            </a:r>
            <a:r>
              <a:rPr lang="en-US" altLang="ko-KR" sz="1600" dirty="0"/>
              <a:t>nil</a:t>
            </a:r>
            <a:r>
              <a:rPr lang="ko-KR" altLang="en-US" sz="1600" dirty="0"/>
              <a:t>을 반환하고 다르면 오류를 반환하게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5847F-D498-4317-802F-F479B98AC69D}"/>
              </a:ext>
            </a:extLst>
          </p:cNvPr>
          <p:cNvSpPr txBox="1"/>
          <p:nvPr/>
        </p:nvSpPr>
        <p:spPr>
          <a:xfrm>
            <a:off x="1321266" y="1957669"/>
            <a:ext cx="74988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vertify</a:t>
            </a:r>
            <a:r>
              <a:rPr lang="en-US" altLang="ko-KR" sz="1400" dirty="0"/>
              <a:t>(pub *</a:t>
            </a:r>
            <a:r>
              <a:rPr lang="en-US" altLang="ko-KR" sz="1400" dirty="0" err="1"/>
              <a:t>rsa.PublicKey</a:t>
            </a:r>
            <a:r>
              <a:rPr lang="en-US" altLang="ko-KR" sz="1400" dirty="0"/>
              <a:t>, msg []byte, signature []byte) error{</a:t>
            </a:r>
          </a:p>
          <a:p>
            <a:r>
              <a:rPr lang="en-US" altLang="ko-KR" sz="1400" dirty="0"/>
              <a:t>    hash := sha256.Sum256(msg)</a:t>
            </a:r>
          </a:p>
          <a:p>
            <a:r>
              <a:rPr lang="en-US" altLang="ko-KR" sz="1400" dirty="0"/>
              <a:t>    return rsa.VertifyPKCS1v15(pub, crypto.SHA256, hash[:], signature)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92F82-B6F2-451A-8018-2A2ED292F112}"/>
              </a:ext>
            </a:extLst>
          </p:cNvPr>
          <p:cNvSpPr txBox="1"/>
          <p:nvPr/>
        </p:nvSpPr>
        <p:spPr>
          <a:xfrm>
            <a:off x="1321266" y="3766255"/>
            <a:ext cx="74988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checkSignature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beforeText</a:t>
            </a:r>
            <a:r>
              <a:rPr lang="en-US" altLang="ko-KR" sz="1400" dirty="0"/>
              <a:t> string, signature []byte, </a:t>
            </a:r>
            <a:r>
              <a:rPr lang="en-US" altLang="ko-KR" sz="1400" dirty="0" err="1"/>
              <a:t>pubKey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rsa.PublicKey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    //Check Signature is correct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vart</a:t>
            </a:r>
            <a:r>
              <a:rPr lang="en-US" altLang="ko-KR" sz="1400" dirty="0"/>
              <a:t> := </a:t>
            </a:r>
            <a:r>
              <a:rPr lang="en-US" altLang="ko-KR" sz="1400" dirty="0" err="1"/>
              <a:t>vertify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pubKey</a:t>
            </a:r>
            <a:r>
              <a:rPr lang="en-US" altLang="ko-KR" sz="1400" dirty="0"/>
              <a:t>, []byte(</a:t>
            </a:r>
            <a:r>
              <a:rPr lang="en-US" altLang="ko-KR" sz="1400" dirty="0" err="1"/>
              <a:t>beforeText</a:t>
            </a:r>
            <a:r>
              <a:rPr lang="en-US" altLang="ko-KR" sz="1400" dirty="0"/>
              <a:t>), []byte(“wrong signature”)) //Error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(“Sign Check Result:”,</a:t>
            </a:r>
            <a:r>
              <a:rPr lang="en-US" altLang="ko-KR" sz="1400" dirty="0" err="1"/>
              <a:t>vart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vart2 := </a:t>
            </a:r>
            <a:r>
              <a:rPr lang="en-US" altLang="ko-KR" sz="1400" dirty="0" err="1"/>
              <a:t>vertify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pubKey</a:t>
            </a:r>
            <a:r>
              <a:rPr lang="en-US" altLang="ko-KR" sz="1400" dirty="0"/>
              <a:t>, []byte(“wrong text”), signature) //Error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(“Sign Check Result:”,vart2)</a:t>
            </a:r>
          </a:p>
          <a:p>
            <a:r>
              <a:rPr lang="en-US" altLang="ko-KR" sz="1400" dirty="0"/>
              <a:t>    vart3 := </a:t>
            </a:r>
            <a:r>
              <a:rPr lang="en-US" altLang="ko-KR" sz="1400" dirty="0" err="1"/>
              <a:t>vertify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pubKey</a:t>
            </a:r>
            <a:r>
              <a:rPr lang="en-US" altLang="ko-KR" sz="1400" dirty="0"/>
              <a:t>, []byte(</a:t>
            </a:r>
            <a:r>
              <a:rPr lang="en-US" altLang="ko-KR" sz="1400" dirty="0" err="1"/>
              <a:t>beforeText</a:t>
            </a:r>
            <a:r>
              <a:rPr lang="en-US" altLang="ko-KR" sz="1400" dirty="0"/>
              <a:t>), signature) //Correct, return nil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(“Sign Check Result:”,vart3)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099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06AA-28EC-43A4-A4BB-E19D298A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PKI - Digital Signature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97AA6-ABD0-46E8-A8A4-F5444E17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2" y="1058863"/>
            <a:ext cx="8524875" cy="4313238"/>
          </a:xfrm>
        </p:spPr>
        <p:txBody>
          <a:bodyPr/>
          <a:lstStyle/>
          <a:p>
            <a:r>
              <a:rPr lang="ko-KR" altLang="en-US" dirty="0"/>
              <a:t>실행 결과로 나타난 전자 서명 테스트의 결과는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493C2-57AF-4C46-9DF8-D3E18A87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47" y="1922688"/>
            <a:ext cx="585869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r>
              <a:rPr kumimoji="1" lang="en-US" altLang="ko-KR" dirty="0"/>
              <a:t>Introduction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60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EDC33-58B0-470E-8618-BF63ADF0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Signed</a:t>
            </a:r>
            <a:r>
              <a:rPr lang="ko-KR" altLang="en-US" dirty="0"/>
              <a:t> </a:t>
            </a:r>
            <a:r>
              <a:rPr lang="en-US" altLang="ko-KR" dirty="0"/>
              <a:t>Certificate(SSC)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620F-9AEA-4506-BEFF-5C6E57E5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51747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지금까지의 실습을 바탕으로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인증서</a:t>
            </a:r>
            <a:r>
              <a:rPr lang="en-US" altLang="ko-KR" sz="1600" dirty="0"/>
              <a:t>(Digital certificate) </a:t>
            </a:r>
            <a:r>
              <a:rPr lang="ko-KR" altLang="en-US" sz="1600" dirty="0"/>
              <a:t>란 개인키 소유자의 공개키에 인증기관의 개인키로 전자서명한 데이터 라는 것을 확인할 수 있었습니다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모든 인증서는 발급기관</a:t>
            </a:r>
            <a:r>
              <a:rPr lang="en-US" altLang="ko-KR" sz="1600" dirty="0"/>
              <a:t>(Certificate Authority) </a:t>
            </a:r>
            <a:r>
              <a:rPr lang="ko-KR" altLang="en-US" sz="1600" dirty="0"/>
              <a:t>가 필요합니다</a:t>
            </a:r>
            <a:r>
              <a:rPr lang="en-US" altLang="ko-KR" sz="1600" dirty="0"/>
              <a:t>.  Web Browser</a:t>
            </a:r>
            <a:r>
              <a:rPr lang="ko-KR" altLang="en-US" sz="1600" dirty="0"/>
              <a:t>의 경우에는 </a:t>
            </a:r>
            <a:r>
              <a:rPr lang="en-US" altLang="ko-KR" sz="1600" dirty="0"/>
              <a:t>VeriSign </a:t>
            </a:r>
            <a:r>
              <a:rPr lang="ko-KR" altLang="en-US" sz="1600" dirty="0"/>
              <a:t>이나 </a:t>
            </a:r>
            <a:r>
              <a:rPr lang="en-US" altLang="ko-KR" sz="1600" dirty="0"/>
              <a:t>Comodo </a:t>
            </a:r>
            <a:r>
              <a:rPr lang="ko-KR" altLang="en-US" sz="1600" dirty="0"/>
              <a:t>같은 유명 </a:t>
            </a:r>
            <a:r>
              <a:rPr lang="en-US" altLang="ko-KR" sz="1600" dirty="0"/>
              <a:t>Root CA</a:t>
            </a:r>
            <a:r>
              <a:rPr lang="ko-KR" altLang="en-US" sz="1600" dirty="0"/>
              <a:t>를 신뢰하는 </a:t>
            </a:r>
            <a:r>
              <a:rPr lang="en-US" altLang="ko-KR" sz="1600" dirty="0"/>
              <a:t>CA</a:t>
            </a:r>
            <a:r>
              <a:rPr lang="ko-KR" altLang="en-US" sz="1600" dirty="0"/>
              <a:t>로 등록해 놓을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그것도 불가능할 경우에는 자신의 개인키로 스스로의 인증서에 서명하여 최상위 인증기관 인증서를 만들게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지금까지 했던 예제들을 이용하여 </a:t>
            </a:r>
            <a:r>
              <a:rPr lang="en-US" altLang="ko-KR" sz="1600" dirty="0"/>
              <a:t>root CA</a:t>
            </a:r>
            <a:r>
              <a:rPr lang="ko-KR" altLang="en-US" sz="1600" dirty="0"/>
              <a:t>를 생성하는 부분의 코드는 다음과 같습니다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D88-9A6C-4DD1-BBE7-3244131F6CBC}"/>
              </a:ext>
            </a:extLst>
          </p:cNvPr>
          <p:cNvSpPr txBox="1"/>
          <p:nvPr/>
        </p:nvSpPr>
        <p:spPr>
          <a:xfrm>
            <a:off x="323850" y="3892476"/>
            <a:ext cx="87353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selfSignedCertificate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cert_byte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priveKey</a:t>
            </a:r>
            <a:r>
              <a:rPr lang="en-US" altLang="ko-KR" sz="1400" dirty="0"/>
              <a:t> := </a:t>
            </a:r>
            <a:r>
              <a:rPr lang="en-US" altLang="ko-KR" sz="1400" dirty="0" err="1"/>
              <a:t>genCertForSelfS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hash:= sha256.Sum256(</a:t>
            </a:r>
            <a:r>
              <a:rPr lang="en-US" altLang="ko-KR" sz="1400" dirty="0" err="1"/>
              <a:t>cert_byte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    signature, err := rsa.SignPKCS1v15(</a:t>
            </a:r>
            <a:r>
              <a:rPr lang="en-US" altLang="ko-KR" sz="1400" dirty="0" err="1"/>
              <a:t>rand.Reader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priveKey</a:t>
            </a:r>
            <a:r>
              <a:rPr lang="en-US" altLang="ko-KR" sz="1400" dirty="0"/>
              <a:t>, crypto.SHA256, hash[:]) //this is root ca digital signature</a:t>
            </a:r>
          </a:p>
          <a:p>
            <a:r>
              <a:rPr lang="en-US" altLang="ko-KR" sz="1400" dirty="0"/>
              <a:t>    if err != nil{</a:t>
            </a:r>
          </a:p>
          <a:p>
            <a:r>
              <a:rPr lang="en-US" altLang="ko-KR" sz="1400" dirty="0"/>
              <a:t>        panic(err)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pubKey</a:t>
            </a:r>
            <a:r>
              <a:rPr lang="en-US" altLang="ko-KR" sz="1400" dirty="0"/>
              <a:t> := &amp;</a:t>
            </a:r>
            <a:r>
              <a:rPr lang="en-US" altLang="ko-KR" sz="1400" dirty="0" err="1"/>
              <a:t>priveKey.PublicKey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vart</a:t>
            </a:r>
            <a:r>
              <a:rPr lang="en-US" altLang="ko-KR" sz="1400" dirty="0"/>
              <a:t> := </a:t>
            </a:r>
            <a:r>
              <a:rPr lang="en-US" altLang="ko-KR" sz="1400" dirty="0" err="1"/>
              <a:t>vartify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pubKey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cert_byte</a:t>
            </a:r>
            <a:r>
              <a:rPr lang="en-US" altLang="ko-KR" sz="1400" dirty="0"/>
              <a:t>, signature)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Self_Sign</a:t>
            </a:r>
            <a:r>
              <a:rPr lang="en-US" altLang="ko-KR" sz="1400" dirty="0"/>
              <a:t> Check Result:”,</a:t>
            </a:r>
            <a:r>
              <a:rPr lang="en-US" altLang="ko-KR" sz="1400" dirty="0" err="1"/>
              <a:t>vart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82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3CE71-CF75-45F5-BB63-8B047E87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Total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CA0AC-1116-453C-A507-9BA72FFB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예제 프로그램의 전 과정을 컴파일 한 결과는 다음과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인증서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인식</a:t>
            </a:r>
            <a:r>
              <a:rPr lang="en-US" altLang="ko-KR" sz="1600" dirty="0"/>
              <a:t>, PKI, </a:t>
            </a:r>
            <a:r>
              <a:rPr lang="ko-KR" altLang="en-US" sz="1600" dirty="0"/>
              <a:t>전자서명</a:t>
            </a:r>
            <a:r>
              <a:rPr lang="en-US" altLang="ko-KR" sz="1600" dirty="0"/>
              <a:t>, Self </a:t>
            </a:r>
            <a:r>
              <a:rPr lang="en-US" altLang="ko-KR" sz="1600" dirty="0" err="1"/>
              <a:t>Sigend</a:t>
            </a:r>
            <a:r>
              <a:rPr lang="en-US" altLang="ko-KR" sz="1600" dirty="0"/>
              <a:t> Certificate</a:t>
            </a:r>
            <a:r>
              <a:rPr lang="ko-KR" altLang="en-US" sz="1600" dirty="0"/>
              <a:t>의 결과를 모두 확인할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EA4D7D-2D50-4BB6-BA85-3A39ED83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118358"/>
            <a:ext cx="8180377" cy="32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0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 Introduction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980281"/>
            <a:ext cx="8524875" cy="4897438"/>
          </a:xfrm>
        </p:spPr>
        <p:txBody>
          <a:bodyPr/>
          <a:lstStyle/>
          <a:p>
            <a:r>
              <a:rPr kumimoji="1" lang="ko-KR" altLang="en-US" sz="1600" dirty="0"/>
              <a:t>원래는 </a:t>
            </a:r>
            <a:r>
              <a:rPr kumimoji="1" lang="en-US" altLang="ko-KR" sz="1600" dirty="0"/>
              <a:t>Fabric CA</a:t>
            </a:r>
            <a:r>
              <a:rPr kumimoji="1" lang="ko-KR" altLang="en-US" sz="1600" dirty="0"/>
              <a:t>라는 인증 기관 툴이 </a:t>
            </a:r>
            <a:r>
              <a:rPr kumimoji="1" lang="en-US" altLang="ko-KR" sz="1600" dirty="0" err="1"/>
              <a:t>HyperLedger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Farbic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MSP</a:t>
            </a:r>
            <a:r>
              <a:rPr kumimoji="1" lang="ko-KR" altLang="en-US" sz="1600" dirty="0"/>
              <a:t>에서 사용할 인증서를 생성하고 관리해주어야 하지만 현재 버전에서는 연동이 되어 있지 않은 상태입니다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그래서 저번 </a:t>
            </a:r>
            <a:r>
              <a:rPr kumimoji="1" lang="ko-KR" altLang="en-US" sz="1600" dirty="0" err="1"/>
              <a:t>회의때</a:t>
            </a:r>
            <a:r>
              <a:rPr kumimoji="1" lang="ko-KR" altLang="en-US" sz="1600" dirty="0"/>
              <a:t> 일단 </a:t>
            </a:r>
            <a:r>
              <a:rPr kumimoji="1" lang="en-US" altLang="ko-KR" sz="1600" dirty="0"/>
              <a:t>Go </a:t>
            </a:r>
            <a:r>
              <a:rPr kumimoji="1" lang="ko-KR" altLang="en-US" sz="1600" dirty="0"/>
              <a:t>언어로 간단하게 인증서를 생성하고 인증을 진행할 수 있는 프로그램을 만들고 이를 체인코드로 편입시켜 </a:t>
            </a:r>
            <a:r>
              <a:rPr kumimoji="1" lang="ko-KR" altLang="en-US" sz="1600" dirty="0" err="1"/>
              <a:t>듀토리얼</a:t>
            </a:r>
            <a:r>
              <a:rPr kumimoji="1" lang="ko-KR" altLang="en-US" sz="1600" dirty="0"/>
              <a:t> 진행 시 어플리케이션의 인증서를 발급하고 인증된 어플리케이션만 체인코드 쿼리로 접근할 수 있게 하는 계획을 제안하였습니다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제안한 목표를 달성하기 위해 이 발표 자료에 다음 사항을 정리하였습니다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400" dirty="0"/>
              <a:t>Go </a:t>
            </a:r>
            <a:r>
              <a:rPr kumimoji="1" lang="ko-KR" altLang="en-US" sz="1400" dirty="0"/>
              <a:t>언어를 이용한 인증서 생성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키를 이용한 인증과 인증 거부 예제 작성</a:t>
            </a:r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pPr lvl="1"/>
            <a:r>
              <a:rPr kumimoji="1" lang="ko-KR" altLang="en-US" sz="1400" dirty="0"/>
              <a:t>작성된 예제를 체인코드로 편입시키기 위한 설계</a:t>
            </a:r>
            <a:endParaRPr kumimoji="1" lang="en-US" altLang="ko-KR" sz="1400" dirty="0"/>
          </a:p>
          <a:p>
            <a:pPr lvl="1"/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523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0E3BB-2F6B-4645-9CEA-4E9074AE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Certification metamodel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54DC7-DF9A-481A-8593-CB44000C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23467"/>
            <a:ext cx="8524875" cy="647700"/>
          </a:xfrm>
        </p:spPr>
        <p:txBody>
          <a:bodyPr/>
          <a:lstStyle/>
          <a:p>
            <a:r>
              <a:rPr lang="ko-KR" altLang="en-US" dirty="0"/>
              <a:t>제가 작성한 프로그램은  다음의 절차를 거쳐서 인증서를 생성하고 </a:t>
            </a:r>
            <a:r>
              <a:rPr lang="en-US" altLang="ko-KR" dirty="0"/>
              <a:t>PKI</a:t>
            </a:r>
            <a:r>
              <a:rPr lang="ko-KR" altLang="en-US" dirty="0"/>
              <a:t>를 통해 인증 절차를 시행합니다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물결 4">
            <a:extLst>
              <a:ext uri="{FF2B5EF4-FFF2-40B4-BE49-F238E27FC236}">
                <a16:creationId xmlns:a16="http://schemas.microsoft.com/office/drawing/2014/main" id="{EE2670C4-C24E-45BF-BC4A-553674D62C6F}"/>
              </a:ext>
            </a:extLst>
          </p:cNvPr>
          <p:cNvSpPr/>
          <p:nvPr/>
        </p:nvSpPr>
        <p:spPr>
          <a:xfrm>
            <a:off x="565607" y="2022000"/>
            <a:ext cx="1743960" cy="1440337"/>
          </a:xfrm>
          <a:prstGeom prst="wav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Identity</a:t>
            </a:r>
            <a:r>
              <a:rPr lang="ko-KR" altLang="en-US" sz="1400" dirty="0"/>
              <a:t> </a:t>
            </a:r>
            <a:r>
              <a:rPr lang="en-US" altLang="ko-KR" sz="1400" dirty="0"/>
              <a:t>document</a:t>
            </a:r>
          </a:p>
          <a:p>
            <a:pPr algn="ctr"/>
            <a:r>
              <a:rPr lang="en-US" altLang="ko-KR" sz="1400" dirty="0"/>
              <a:t>(Json</a:t>
            </a:r>
            <a:r>
              <a:rPr lang="ko-KR" altLang="en-US" sz="1400" dirty="0"/>
              <a:t> </a:t>
            </a:r>
            <a:r>
              <a:rPr lang="en-US" altLang="ko-KR" sz="1400" dirty="0"/>
              <a:t>File)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7CBBF3-7F46-448F-81B7-0BB445E0878B}"/>
              </a:ext>
            </a:extLst>
          </p:cNvPr>
          <p:cNvSpPr/>
          <p:nvPr/>
        </p:nvSpPr>
        <p:spPr>
          <a:xfrm>
            <a:off x="5005634" y="2083471"/>
            <a:ext cx="2818614" cy="1317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Certificate Authority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908B32-85DC-40FF-A6C1-8AFB33C20162}"/>
              </a:ext>
            </a:extLst>
          </p:cNvPr>
          <p:cNvSpPr/>
          <p:nvPr/>
        </p:nvSpPr>
        <p:spPr>
          <a:xfrm>
            <a:off x="4760536" y="4574208"/>
            <a:ext cx="1282046" cy="12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Public key</a:t>
            </a:r>
          </a:p>
          <a:p>
            <a:pPr algn="ctr"/>
            <a:r>
              <a:rPr lang="en-US" altLang="ko-KR" sz="1600" dirty="0"/>
              <a:t>(.</a:t>
            </a:r>
            <a:r>
              <a:rPr lang="en-US" altLang="ko-KR" sz="1600" dirty="0" err="1"/>
              <a:t>crt</a:t>
            </a:r>
            <a:r>
              <a:rPr lang="en-US" altLang="ko-KR" sz="1600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20028-82A8-4D37-A214-61E1D05562B8}"/>
              </a:ext>
            </a:extLst>
          </p:cNvPr>
          <p:cNvSpPr/>
          <p:nvPr/>
        </p:nvSpPr>
        <p:spPr>
          <a:xfrm>
            <a:off x="6817151" y="4574208"/>
            <a:ext cx="1282046" cy="12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Private key</a:t>
            </a:r>
          </a:p>
          <a:p>
            <a:pPr algn="ctr"/>
            <a:r>
              <a:rPr lang="en-US" altLang="ko-KR" sz="1600" dirty="0"/>
              <a:t>(.key)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F87EA4-3D75-476F-A0B5-7AD945CC91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09567" y="2742169"/>
            <a:ext cx="26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D2FBD1-9503-4A62-BE90-A3BE819CED86}"/>
              </a:ext>
            </a:extLst>
          </p:cNvPr>
          <p:cNvSpPr txBox="1"/>
          <p:nvPr/>
        </p:nvSpPr>
        <p:spPr>
          <a:xfrm>
            <a:off x="2912882" y="219741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Request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DF7410-A9CB-4623-93F4-24AE398D263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401559" y="3987537"/>
            <a:ext cx="0" cy="58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76F56D3-517F-4D7C-81FF-07B549BC2275}"/>
              </a:ext>
            </a:extLst>
          </p:cNvPr>
          <p:cNvCxnSpPr>
            <a:cxnSpLocks/>
          </p:cNvCxnSpPr>
          <p:nvPr/>
        </p:nvCxnSpPr>
        <p:spPr>
          <a:xfrm>
            <a:off x="6414941" y="3400867"/>
            <a:ext cx="0" cy="586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EB3844A-9372-47E3-A043-810EF91A78B6}"/>
              </a:ext>
            </a:extLst>
          </p:cNvPr>
          <p:cNvCxnSpPr>
            <a:cxnSpLocks/>
          </p:cNvCxnSpPr>
          <p:nvPr/>
        </p:nvCxnSpPr>
        <p:spPr>
          <a:xfrm flipH="1">
            <a:off x="5401559" y="3987536"/>
            <a:ext cx="213114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77E207-5DAC-43A2-A875-CEDD6C985770}"/>
              </a:ext>
            </a:extLst>
          </p:cNvPr>
          <p:cNvCxnSpPr>
            <a:cxnSpLocks/>
          </p:cNvCxnSpPr>
          <p:nvPr/>
        </p:nvCxnSpPr>
        <p:spPr>
          <a:xfrm>
            <a:off x="7532705" y="3987536"/>
            <a:ext cx="0" cy="58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70F9B2-E577-4E5F-B56F-65E9AD67EBE2}"/>
              </a:ext>
            </a:extLst>
          </p:cNvPr>
          <p:cNvSpPr txBox="1"/>
          <p:nvPr/>
        </p:nvSpPr>
        <p:spPr>
          <a:xfrm>
            <a:off x="6528501" y="34947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Create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FEEA4F-0F25-4316-8750-B361D1784D2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37587" y="3282295"/>
            <a:ext cx="0" cy="191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177ED-F70A-4521-BDA3-10E220E635B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437587" y="5201091"/>
            <a:ext cx="3322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F2DC21-BA79-45A9-917D-DA9AE1770857}"/>
              </a:ext>
            </a:extLst>
          </p:cNvPr>
          <p:cNvSpPr txBox="1"/>
          <p:nvPr/>
        </p:nvSpPr>
        <p:spPr>
          <a:xfrm>
            <a:off x="2733346" y="47323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Response 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D125B4-8F92-4B1B-9122-B3028428F2D7}"/>
              </a:ext>
            </a:extLst>
          </p:cNvPr>
          <p:cNvCxnSpPr>
            <a:cxnSpLocks/>
          </p:cNvCxnSpPr>
          <p:nvPr/>
        </p:nvCxnSpPr>
        <p:spPr>
          <a:xfrm flipH="1">
            <a:off x="8131666" y="5201090"/>
            <a:ext cx="593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16A8C2E-1A18-45DF-87E4-DF5847FA5939}"/>
              </a:ext>
            </a:extLst>
          </p:cNvPr>
          <p:cNvCxnSpPr>
            <a:cxnSpLocks/>
          </p:cNvCxnSpPr>
          <p:nvPr/>
        </p:nvCxnSpPr>
        <p:spPr>
          <a:xfrm>
            <a:off x="8724900" y="2742168"/>
            <a:ext cx="0" cy="2458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434FA33-1EF5-4065-8E7F-FBE81DAE986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824248" y="2742168"/>
            <a:ext cx="9006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7C65F7-777D-4167-9ADE-28A3D93E388D}"/>
              </a:ext>
            </a:extLst>
          </p:cNvPr>
          <p:cNvSpPr txBox="1"/>
          <p:nvPr/>
        </p:nvSpPr>
        <p:spPr>
          <a:xfrm>
            <a:off x="7944817" y="237283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Save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9EAEEA8-847E-43A9-9287-74D1149241AF}"/>
              </a:ext>
            </a:extLst>
          </p:cNvPr>
          <p:cNvCxnSpPr/>
          <p:nvPr/>
        </p:nvCxnSpPr>
        <p:spPr>
          <a:xfrm>
            <a:off x="2309566" y="3008869"/>
            <a:ext cx="26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07567B-4DB7-43C5-8D81-710A1AABC62F}"/>
              </a:ext>
            </a:extLst>
          </p:cNvPr>
          <p:cNvSpPr txBox="1"/>
          <p:nvPr/>
        </p:nvSpPr>
        <p:spPr>
          <a:xfrm>
            <a:off x="2827374" y="3033055"/>
            <a:ext cx="248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Check certificate</a:t>
            </a:r>
          </a:p>
          <a:p>
            <a:r>
              <a:rPr lang="en-US" altLang="ko-KR" sz="1400" dirty="0"/>
              <a:t>Using public key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627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AA998-D82F-42F3-B462-BAEBC03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674FF-04B7-4DD1-AF04-7786FE8E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5886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우선</a:t>
            </a:r>
            <a:r>
              <a:rPr lang="en-US" altLang="ko-KR" sz="1600" dirty="0"/>
              <a:t>, </a:t>
            </a:r>
            <a:r>
              <a:rPr lang="ko-KR" altLang="en-US" sz="1600" dirty="0"/>
              <a:t>인증서를 요청하기 위해 사용자는 다음과 같은 정보를  </a:t>
            </a:r>
            <a:r>
              <a:rPr lang="en-US" altLang="ko-KR" sz="1600" dirty="0"/>
              <a:t>Json </a:t>
            </a:r>
            <a:r>
              <a:rPr lang="ko-KR" altLang="en-US" sz="1600" dirty="0"/>
              <a:t>파일 형태로 입력하게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FFB858-7860-4FD7-8B92-A3436F408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45" y="1794796"/>
            <a:ext cx="4291255" cy="163420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A0B38E-BBD1-4F6B-9884-0E10B5EA0272}"/>
              </a:ext>
            </a:extLst>
          </p:cNvPr>
          <p:cNvSpPr txBox="1">
            <a:spLocks/>
          </p:cNvSpPr>
          <p:nvPr/>
        </p:nvSpPr>
        <p:spPr bwMode="auto">
          <a:xfrm>
            <a:off x="295274" y="3642518"/>
            <a:ext cx="8524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44500" indent="-261938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20725" indent="-274638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987425" indent="-265113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254125" indent="-265113" algn="l" rtl="0" eaLnBrk="1" fontAlgn="base" latinLnBrk="1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17113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ko-KR" sz="1600" kern="0" dirty="0"/>
              <a:t>Simple CA </a:t>
            </a:r>
            <a:r>
              <a:rPr lang="ko-KR" altLang="en-US" sz="1600" kern="0" dirty="0"/>
              <a:t>프로그램에서는 인증서와 키 생성</a:t>
            </a:r>
            <a:r>
              <a:rPr lang="en-US" altLang="ko-KR" sz="1600" kern="0" dirty="0"/>
              <a:t>, </a:t>
            </a:r>
            <a:r>
              <a:rPr lang="ko-KR" altLang="en-US" sz="1600" kern="0" dirty="0"/>
              <a:t>인증을 위한 다음의 라이브러리들을 사용합니다</a:t>
            </a:r>
            <a:r>
              <a:rPr lang="en-US" altLang="ko-KR" sz="1600" kern="0" dirty="0"/>
              <a:t>.</a:t>
            </a:r>
            <a:endParaRPr lang="ko-KR" altLang="en-US" sz="16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7E984-3367-4A36-A131-8AA664BB233A}"/>
              </a:ext>
            </a:extLst>
          </p:cNvPr>
          <p:cNvSpPr txBox="1"/>
          <p:nvPr/>
        </p:nvSpPr>
        <p:spPr>
          <a:xfrm>
            <a:off x="3442662" y="3925551"/>
            <a:ext cx="223009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(    </a:t>
            </a:r>
          </a:p>
          <a:p>
            <a:r>
              <a:rPr lang="en-US" altLang="ko-KR" sz="1400" dirty="0"/>
              <a:t>    "crypto/</a:t>
            </a:r>
            <a:r>
              <a:rPr lang="en-US" altLang="ko-KR" sz="1400" dirty="0" err="1"/>
              <a:t>tls</a:t>
            </a:r>
            <a:r>
              <a:rPr lang="en-US" altLang="ko-KR" sz="1400" dirty="0"/>
              <a:t>"	    </a:t>
            </a:r>
          </a:p>
          <a:p>
            <a:r>
              <a:rPr lang="en-US" altLang="ko-KR" sz="1400" dirty="0"/>
              <a:t>    "crypto/rand"   </a:t>
            </a:r>
          </a:p>
          <a:p>
            <a:r>
              <a:rPr lang="en-US" altLang="ko-KR" sz="1400" dirty="0"/>
              <a:t>    "crypto/</a:t>
            </a:r>
            <a:r>
              <a:rPr lang="en-US" altLang="ko-KR" sz="1400" dirty="0" err="1"/>
              <a:t>rsa</a:t>
            </a:r>
            <a:r>
              <a:rPr lang="en-US" altLang="ko-KR" sz="1400" dirty="0"/>
              <a:t>"    </a:t>
            </a:r>
          </a:p>
          <a:p>
            <a:r>
              <a:rPr lang="en-US" altLang="ko-KR" sz="1400" dirty="0"/>
              <a:t>    "crypto/x509"    </a:t>
            </a:r>
          </a:p>
          <a:p>
            <a:r>
              <a:rPr lang="en-US" altLang="ko-KR" sz="1400" dirty="0"/>
              <a:t>    "crypto/x509/</a:t>
            </a:r>
            <a:r>
              <a:rPr lang="en-US" altLang="ko-KR" sz="1400" dirty="0" err="1"/>
              <a:t>pkix</a:t>
            </a:r>
            <a:r>
              <a:rPr lang="en-US" altLang="ko-KR" sz="1400" dirty="0"/>
              <a:t>"    </a:t>
            </a:r>
          </a:p>
          <a:p>
            <a:r>
              <a:rPr lang="en-US" altLang="ko-KR" sz="1400" dirty="0"/>
              <a:t>    "encoding/</a:t>
            </a:r>
            <a:r>
              <a:rPr lang="en-US" altLang="ko-KR" sz="1400" dirty="0" err="1"/>
              <a:t>pem</a:t>
            </a:r>
            <a:r>
              <a:rPr lang="en-US" altLang="ko-KR" sz="1400" dirty="0"/>
              <a:t>"    </a:t>
            </a:r>
          </a:p>
          <a:p>
            <a:r>
              <a:rPr lang="en-US" altLang="ko-KR" sz="1400" dirty="0"/>
              <a:t>    "log"    </a:t>
            </a:r>
          </a:p>
          <a:p>
            <a:r>
              <a:rPr lang="en-US" altLang="ko-KR" sz="1400" dirty="0"/>
              <a:t>    "math/big"    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os</a:t>
            </a:r>
            <a:r>
              <a:rPr lang="en-US" altLang="ko-KR" sz="1400" dirty="0"/>
              <a:t>"   </a:t>
            </a:r>
          </a:p>
          <a:p>
            <a:r>
              <a:rPr lang="en-US" altLang="ko-KR" sz="1400" dirty="0"/>
              <a:t>    "time"    </a:t>
            </a:r>
          </a:p>
          <a:p>
            <a:r>
              <a:rPr lang="en-US" altLang="ko-KR" sz="1400" dirty="0"/>
              <a:t>    "encoding/json“</a:t>
            </a:r>
          </a:p>
          <a:p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463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FA95-9785-458D-850D-336B514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EB9FB-7968-4613-AE59-E6D30531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23467"/>
            <a:ext cx="8524875" cy="4313238"/>
          </a:xfrm>
        </p:spPr>
        <p:txBody>
          <a:bodyPr/>
          <a:lstStyle/>
          <a:p>
            <a:r>
              <a:rPr lang="ko-KR" altLang="en-US" sz="1600" dirty="0"/>
              <a:t>다음 함수는 인증서를 생성하는 함수입니다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시작은 </a:t>
            </a:r>
            <a:r>
              <a:rPr lang="en-US" altLang="ko-KR" sz="1600" dirty="0"/>
              <a:t>Json </a:t>
            </a:r>
            <a:r>
              <a:rPr lang="ko-KR" altLang="en-US" sz="1600" dirty="0"/>
              <a:t>파일로부터 정보를 읽어옵니다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86ED4-F466-4FB6-8A07-AF0348DC2C68}"/>
              </a:ext>
            </a:extLst>
          </p:cNvPr>
          <p:cNvSpPr txBox="1"/>
          <p:nvPr/>
        </p:nvSpPr>
        <p:spPr>
          <a:xfrm>
            <a:off x="3132343" y="1234911"/>
            <a:ext cx="30444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 Configuration struct{</a:t>
            </a:r>
          </a:p>
          <a:p>
            <a:r>
              <a:rPr lang="en-US" altLang="ko-KR" sz="1400" dirty="0"/>
              <a:t>    Organization    string</a:t>
            </a:r>
          </a:p>
          <a:p>
            <a:r>
              <a:rPr lang="en-US" altLang="ko-KR" sz="1400" dirty="0"/>
              <a:t>    Country            string</a:t>
            </a:r>
          </a:p>
          <a:p>
            <a:r>
              <a:rPr lang="en-US" altLang="ko-KR" sz="1400" dirty="0"/>
              <a:t>    Province           string</a:t>
            </a:r>
          </a:p>
          <a:p>
            <a:r>
              <a:rPr lang="en-US" altLang="ko-KR" sz="1400" dirty="0"/>
              <a:t>    Locality             string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StreetAddress</a:t>
            </a:r>
            <a:r>
              <a:rPr lang="en-US" altLang="ko-KR" sz="1400" dirty="0"/>
              <a:t>  string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PsostalCode</a:t>
            </a:r>
            <a:r>
              <a:rPr lang="en-US" altLang="ko-KR" sz="1400" dirty="0"/>
              <a:t>     string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func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genCert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(“Generate</a:t>
            </a:r>
            <a:r>
              <a:rPr lang="ko-KR" altLang="en-US" sz="1400" dirty="0"/>
              <a:t> </a:t>
            </a:r>
            <a:r>
              <a:rPr lang="en-US" altLang="ko-KR" sz="1400" dirty="0"/>
              <a:t>Certificate”)</a:t>
            </a:r>
          </a:p>
          <a:p>
            <a:r>
              <a:rPr lang="en-US" altLang="ko-KR" sz="1400" dirty="0"/>
              <a:t>    file,_ :=</a:t>
            </a:r>
            <a:r>
              <a:rPr lang="en-US" altLang="ko-KR" sz="1400" dirty="0" err="1"/>
              <a:t>os.Open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identity.json</a:t>
            </a:r>
            <a:r>
              <a:rPr lang="en-US" altLang="ko-KR" sz="1400" dirty="0"/>
              <a:t>”)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decoder := </a:t>
            </a:r>
            <a:r>
              <a:rPr lang="en-US" altLang="ko-KR" sz="1400" dirty="0" err="1"/>
              <a:t>json.NewDocoder</a:t>
            </a:r>
            <a:r>
              <a:rPr lang="en-US" altLang="ko-KR" sz="1400" dirty="0"/>
              <a:t>(file)</a:t>
            </a:r>
          </a:p>
          <a:p>
            <a:r>
              <a:rPr lang="en-US" altLang="ko-KR" sz="1400" dirty="0"/>
              <a:t>    configuration := Configuration()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decorder.Decode</a:t>
            </a:r>
            <a:r>
              <a:rPr lang="en-US" altLang="ko-KR" sz="1400" dirty="0"/>
              <a:t>(&amp;configuration)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1723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7773-7FAD-49C5-9D1C-6073E95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FEC21-7EDF-4A68-A885-6435FF13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32893"/>
            <a:ext cx="8524875" cy="4313238"/>
          </a:xfrm>
        </p:spPr>
        <p:txBody>
          <a:bodyPr/>
          <a:lstStyle/>
          <a:p>
            <a:r>
              <a:rPr lang="ko-KR" altLang="en-US" sz="1600" dirty="0"/>
              <a:t>함수 내에서 </a:t>
            </a:r>
            <a:r>
              <a:rPr lang="en-US" altLang="ko-KR" sz="1600" dirty="0"/>
              <a:t>X509 </a:t>
            </a:r>
            <a:r>
              <a:rPr lang="ko-KR" altLang="en-US" sz="1600" dirty="0"/>
              <a:t>인증서 개체를 선언합니다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매개변수는 인증서의 제목</a:t>
            </a:r>
            <a:r>
              <a:rPr lang="en-US" altLang="ko-KR" sz="1600" dirty="0"/>
              <a:t>, CA</a:t>
            </a:r>
            <a:r>
              <a:rPr lang="ko-KR" altLang="en-US" sz="1600" dirty="0"/>
              <a:t>의 유효 기간</a:t>
            </a:r>
            <a:r>
              <a:rPr lang="en-US" altLang="ko-KR" sz="1600" dirty="0"/>
              <a:t>, x509 </a:t>
            </a:r>
            <a:r>
              <a:rPr lang="ko-KR" altLang="en-US" sz="1600" dirty="0"/>
              <a:t>서명과 </a:t>
            </a:r>
            <a:r>
              <a:rPr lang="en-US" altLang="ko-KR" sz="1600" dirty="0"/>
              <a:t>Key </a:t>
            </a:r>
            <a:r>
              <a:rPr lang="ko-KR" altLang="en-US" sz="1600" dirty="0"/>
              <a:t>종류입니다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477B8-48A6-49E9-B84C-E77DB888A2C7}"/>
              </a:ext>
            </a:extLst>
          </p:cNvPr>
          <p:cNvSpPr txBox="1"/>
          <p:nvPr/>
        </p:nvSpPr>
        <p:spPr>
          <a:xfrm>
            <a:off x="2107108" y="1580593"/>
            <a:ext cx="64443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ca:</a:t>
            </a:r>
            <a:r>
              <a:rPr lang="ko-KR" altLang="en-US" sz="1400" dirty="0"/>
              <a:t> </a:t>
            </a:r>
            <a:r>
              <a:rPr lang="en-US" altLang="ko-KR" sz="1400" dirty="0"/>
              <a:t>= &amp;x509.Certificate{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SerialNumber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big.NewInt</a:t>
            </a:r>
            <a:r>
              <a:rPr lang="en-US" altLang="ko-KR" sz="1400" dirty="0"/>
              <a:t>(1653),</a:t>
            </a:r>
          </a:p>
          <a:p>
            <a:r>
              <a:rPr lang="en-US" altLang="ko-KR" sz="1400" dirty="0"/>
              <a:t>   Subject: </a:t>
            </a:r>
            <a:r>
              <a:rPr lang="en-US" altLang="ko-KR" sz="1400" dirty="0" err="1"/>
              <a:t>pkix.Name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Organization:   []string{</a:t>
            </a:r>
            <a:r>
              <a:rPr lang="en-US" altLang="ko-KR" sz="1400" dirty="0" err="1"/>
              <a:t>configuration.Organization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       Country:           []string{</a:t>
            </a:r>
            <a:r>
              <a:rPr lang="en-US" altLang="ko-KR" sz="1400" dirty="0" err="1"/>
              <a:t>configuration.Country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       Province:          []string{</a:t>
            </a:r>
            <a:r>
              <a:rPr lang="en-US" altLang="ko-KR" sz="1400" dirty="0" err="1"/>
              <a:t>configuration.Province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       Locality:            []string{</a:t>
            </a:r>
            <a:r>
              <a:rPr lang="en-US" altLang="ko-KR" sz="1400" dirty="0" err="1"/>
              <a:t>configuration.Locality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StreetAddress</a:t>
            </a:r>
            <a:r>
              <a:rPr lang="en-US" altLang="ko-KR" sz="1400" dirty="0"/>
              <a:t>: []string{</a:t>
            </a:r>
            <a:r>
              <a:rPr lang="en-US" altLang="ko-KR" sz="1400" dirty="0" err="1"/>
              <a:t>configuration.StreetAddress</a:t>
            </a:r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err="1"/>
              <a:t>PostalCode</a:t>
            </a:r>
            <a:r>
              <a:rPr lang="en-US" altLang="ko-KR" sz="1400" dirty="0"/>
              <a:t>:     []string{</a:t>
            </a:r>
            <a:r>
              <a:rPr lang="en-US" altLang="ko-KR" sz="1400" dirty="0" err="1"/>
              <a:t>configuration.PostalCode</a:t>
            </a:r>
            <a:r>
              <a:rPr lang="en-US" altLang="ko-KR" sz="1400" dirty="0"/>
              <a:t>}, </a:t>
            </a:r>
          </a:p>
          <a:p>
            <a:r>
              <a:rPr lang="en-US" altLang="ko-KR" sz="1400" dirty="0"/>
              <a:t>   },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NotBefore</a:t>
            </a:r>
            <a:r>
              <a:rPr lang="en-US" altLang="ko-KR" sz="1400" dirty="0"/>
              <a:t>:            </a:t>
            </a:r>
            <a:r>
              <a:rPr lang="en-US" altLang="ko-KR" sz="1400" dirty="0" err="1"/>
              <a:t>time.Now</a:t>
            </a:r>
            <a:r>
              <a:rPr lang="en-US" altLang="ko-KR" sz="1400" dirty="0"/>
              <a:t>(),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NotAfter</a:t>
            </a:r>
            <a:r>
              <a:rPr lang="en-US" altLang="ko-KR" sz="1400" dirty="0"/>
              <a:t>   :            </a:t>
            </a:r>
            <a:r>
              <a:rPr lang="en-US" altLang="ko-KR" sz="1400" dirty="0" err="1"/>
              <a:t>time.Now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AddDate</a:t>
            </a:r>
            <a:r>
              <a:rPr lang="en-US" altLang="ko-KR" sz="1400" dirty="0"/>
              <a:t>(10,0,0),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IsCA</a:t>
            </a:r>
            <a:r>
              <a:rPr lang="en-US" altLang="ko-KR" sz="1400" dirty="0"/>
              <a:t>        :             true,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ExtKeyUsage</a:t>
            </a:r>
            <a:r>
              <a:rPr lang="en-US" altLang="ko-KR" sz="1400" dirty="0"/>
              <a:t>:       []x509.ExtKeyUsage{x509.ExtKeyUsageClientAuth, </a:t>
            </a:r>
          </a:p>
          <a:p>
            <a:r>
              <a:rPr lang="en-US" altLang="ko-KR" sz="1400" dirty="0"/>
              <a:t>                                   x509.ExtKeyUsageServerAuth},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KeyUsage</a:t>
            </a:r>
            <a:r>
              <a:rPr lang="en-US" altLang="ko-KR" sz="1400" dirty="0"/>
              <a:t>:            x509.KeyUsageDigitalSignature | x509.KeyUsageCertSign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BasicConstraintsValid</a:t>
            </a:r>
            <a:r>
              <a:rPr lang="en-US" altLang="ko-KR" sz="1400" dirty="0"/>
              <a:t>:  true,</a:t>
            </a:r>
          </a:p>
          <a:p>
            <a:r>
              <a:rPr lang="en-US" altLang="ko-KR" sz="1400" dirty="0"/>
              <a:t>}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73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67E9D-B085-4CE0-B1C0-F44D1A12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676AA-DDD3-4E82-B44F-90141555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2" y="891991"/>
            <a:ext cx="8524875" cy="4313238"/>
          </a:xfrm>
        </p:spPr>
        <p:txBody>
          <a:bodyPr/>
          <a:lstStyle/>
          <a:p>
            <a:r>
              <a:rPr lang="en-US" altLang="ko-KR" sz="1600" dirty="0"/>
              <a:t>x509 </a:t>
            </a:r>
            <a:r>
              <a:rPr lang="ko-KR" altLang="en-US" sz="1600" dirty="0"/>
              <a:t>인증서 개체를 만든 후 인증서에 대한 개인 키 개체를 생성합니다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생성 후에는 인증서와 키를 실제 파일로 생성합니다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74903-10B4-4411-AD92-9E6720DA50D3}"/>
              </a:ext>
            </a:extLst>
          </p:cNvPr>
          <p:cNvSpPr txBox="1"/>
          <p:nvPr/>
        </p:nvSpPr>
        <p:spPr>
          <a:xfrm>
            <a:off x="189241" y="1577311"/>
            <a:ext cx="895475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   </a:t>
            </a:r>
            <a:r>
              <a:rPr lang="en-US" altLang="ko-KR" sz="1400" dirty="0" err="1"/>
              <a:t>priv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_ := </a:t>
            </a:r>
            <a:r>
              <a:rPr lang="en-US" altLang="ko-KR" sz="1400" dirty="0" err="1"/>
              <a:t>rsa.GenerateKey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rand.Reader</a:t>
            </a:r>
            <a:r>
              <a:rPr lang="en-US" altLang="ko-KR" sz="1400" dirty="0"/>
              <a:t>, 2048)</a:t>
            </a:r>
          </a:p>
          <a:p>
            <a:r>
              <a:rPr lang="en-US" altLang="ko-KR" sz="1400" dirty="0"/>
              <a:t>    pub := &amp;</a:t>
            </a:r>
            <a:r>
              <a:rPr lang="en-US" altLang="ko-KR" sz="1400" dirty="0" err="1"/>
              <a:t>priv.PublicKey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ca_b</a:t>
            </a:r>
            <a:r>
              <a:rPr lang="en-US" altLang="ko-KR" sz="1400" dirty="0"/>
              <a:t>, err := x509.CreateCertificate(</a:t>
            </a:r>
            <a:r>
              <a:rPr lang="en-US" altLang="ko-KR" sz="1400" dirty="0" err="1"/>
              <a:t>rand.Reader</a:t>
            </a:r>
            <a:r>
              <a:rPr lang="en-US" altLang="ko-KR" sz="1400" dirty="0"/>
              <a:t>, ca, ca, pub, </a:t>
            </a:r>
            <a:r>
              <a:rPr lang="en-US" altLang="ko-KR" sz="1400" dirty="0" err="1"/>
              <a:t>priv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If err != nil{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log.Println</a:t>
            </a:r>
            <a:r>
              <a:rPr lang="en-US" altLang="ko-KR" sz="1400" dirty="0"/>
              <a:t>(“create ca failed”, err)</a:t>
            </a:r>
          </a:p>
          <a:p>
            <a:r>
              <a:rPr lang="en-US" altLang="ko-KR" sz="1400" dirty="0"/>
              <a:t>     return </a:t>
            </a:r>
          </a:p>
          <a:p>
            <a:r>
              <a:rPr lang="en-US" altLang="ko-KR" sz="1400" dirty="0"/>
              <a:t>    }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//public key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certOut</a:t>
            </a:r>
            <a:r>
              <a:rPr lang="en-US" altLang="ko-KR" sz="1400" dirty="0"/>
              <a:t>, err := </a:t>
            </a:r>
            <a:r>
              <a:rPr lang="en-US" altLang="ko-KR" sz="1400" dirty="0" err="1"/>
              <a:t>os.Create</a:t>
            </a:r>
            <a:r>
              <a:rPr lang="en-US" altLang="ko-KR" sz="1400" dirty="0"/>
              <a:t>(“public.crt”)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pem.Encode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certOut</a:t>
            </a:r>
            <a:r>
              <a:rPr lang="en-US" altLang="ko-KR" sz="1400" dirty="0"/>
              <a:t>, &amp;</a:t>
            </a:r>
            <a:r>
              <a:rPr lang="en-US" altLang="ko-KR" sz="1400" dirty="0" err="1"/>
              <a:t>pem.Block</a:t>
            </a:r>
            <a:r>
              <a:rPr lang="en-US" altLang="ko-KR" sz="1400" dirty="0"/>
              <a:t>{</a:t>
            </a:r>
            <a:r>
              <a:rPr lang="en-US" altLang="ko-KR" sz="1400" dirty="0" err="1"/>
              <a:t>Type:”CERTIFICATE</a:t>
            </a:r>
            <a:r>
              <a:rPr lang="en-US" altLang="ko-KR" sz="1400" dirty="0"/>
              <a:t>”, Bytes: </a:t>
            </a:r>
            <a:r>
              <a:rPr lang="en-US" altLang="ko-KR" sz="1400" dirty="0" err="1"/>
              <a:t>ca_b</a:t>
            </a:r>
            <a:r>
              <a:rPr lang="en-US" altLang="ko-KR" sz="1400" dirty="0"/>
              <a:t>})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certOut.Close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(“written public.crt\n”)</a:t>
            </a:r>
          </a:p>
          <a:p>
            <a:r>
              <a:rPr lang="en-US" altLang="ko-KR" sz="1400" dirty="0"/>
              <a:t>    //private key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keyOut</a:t>
            </a:r>
            <a:r>
              <a:rPr lang="en-US" altLang="ko-KR" sz="1400" dirty="0"/>
              <a:t>, err := </a:t>
            </a:r>
            <a:r>
              <a:rPr lang="en-US" altLang="ko-KR" sz="1400" dirty="0" err="1"/>
              <a:t>os.OpenFile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private.key</a:t>
            </a:r>
            <a:r>
              <a:rPr lang="en-US" altLang="ko-KR" sz="1400" dirty="0"/>
              <a:t>”), </a:t>
            </a:r>
            <a:r>
              <a:rPr lang="en-US" altLang="ko-KR" sz="1400" dirty="0" err="1"/>
              <a:t>os.O_WRONLY|os.O_CREATE|os.O_TRUNC</a:t>
            </a:r>
            <a:r>
              <a:rPr lang="en-US" altLang="ko-KR" sz="1400" dirty="0"/>
              <a:t>, 0600)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pem.Encode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keyOut</a:t>
            </a:r>
            <a:r>
              <a:rPr lang="en-US" altLang="ko-KR" sz="1400" dirty="0"/>
              <a:t>, &amp;</a:t>
            </a:r>
            <a:r>
              <a:rPr lang="en-US" altLang="ko-KR" sz="1400" dirty="0" err="1"/>
              <a:t>pem.Block</a:t>
            </a:r>
            <a:r>
              <a:rPr lang="en-US" altLang="ko-KR" sz="1400" dirty="0"/>
              <a:t>{Type: “RSA PRIVATE KEY”, Bytes: x509.MarshalPKCSIPrivateKey(</a:t>
            </a:r>
            <a:r>
              <a:rPr lang="en-US" altLang="ko-KR" sz="1400" dirty="0" err="1"/>
              <a:t>priv</a:t>
            </a:r>
            <a:r>
              <a:rPr lang="en-US" altLang="ko-KR" sz="1400" dirty="0"/>
              <a:t>)})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keyOut.Close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log.Print</a:t>
            </a:r>
            <a:r>
              <a:rPr lang="en-US" altLang="ko-KR" sz="1400" dirty="0"/>
              <a:t>(“written </a:t>
            </a:r>
            <a:r>
              <a:rPr lang="en-US" altLang="ko-KR" sz="1400" dirty="0" err="1"/>
              <a:t>private.pem</a:t>
            </a:r>
            <a:r>
              <a:rPr lang="en-US" altLang="ko-KR" sz="1400" dirty="0"/>
              <a:t>\n”)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45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5BE35-8D05-4189-A4FF-8CE99DED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Simple Certificate Authority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DFDDF-DCBA-412E-8ABA-1C577D33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23467"/>
            <a:ext cx="8524875" cy="4313238"/>
          </a:xfrm>
        </p:spPr>
        <p:txBody>
          <a:bodyPr/>
          <a:lstStyle/>
          <a:p>
            <a:r>
              <a:rPr lang="ko-KR" altLang="en-US" sz="1600" dirty="0"/>
              <a:t>인증서 생성 함수의 결과로 </a:t>
            </a:r>
            <a:r>
              <a:rPr lang="en-US" altLang="ko-KR" sz="1600" dirty="0"/>
              <a:t>Private Key</a:t>
            </a:r>
            <a:r>
              <a:rPr lang="ko-KR" altLang="en-US" sz="1600" dirty="0"/>
              <a:t>와 </a:t>
            </a:r>
            <a:r>
              <a:rPr lang="en-US" altLang="ko-KR" sz="1600" dirty="0"/>
              <a:t>Public </a:t>
            </a:r>
            <a:r>
              <a:rPr lang="ko-KR" altLang="en-US" sz="1600" dirty="0"/>
              <a:t>인증서가 생성됩니다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다음 그림은 생성 결과로 나온 </a:t>
            </a:r>
            <a:r>
              <a:rPr lang="en-US" altLang="ko-KR" sz="1600" dirty="0"/>
              <a:t>public.crt </a:t>
            </a:r>
            <a:r>
              <a:rPr lang="ko-KR" altLang="en-US" sz="1600" dirty="0"/>
              <a:t>파일의 내용을 보여줍니다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760985-D54C-45B3-9844-32C31DF4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49" y="1550905"/>
            <a:ext cx="6229525" cy="48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40386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1_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40505"/>
      </a:accent2>
      <a:accent3>
        <a:srgbClr val="FFFFFF"/>
      </a:accent3>
      <a:accent4>
        <a:srgbClr val="000000"/>
      </a:accent4>
      <a:accent5>
        <a:srgbClr val="FECFAA"/>
      </a:accent5>
      <a:accent6>
        <a:srgbClr val="B10404"/>
      </a:accent6>
      <a:hlink>
        <a:srgbClr val="919191"/>
      </a:hlink>
      <a:folHlink>
        <a:srgbClr val="C9C9C9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" id="{CB60A60C-FDEB-420A-8BDF-FAC84FF178E8}" vid="{354C641A-9CC6-4710-A953-972233747107}"/>
    </a:ext>
  </a:extLst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40505"/>
      </a:accent2>
      <a:accent3>
        <a:srgbClr val="FFFFFF"/>
      </a:accent3>
      <a:accent4>
        <a:srgbClr val="000000"/>
      </a:accent4>
      <a:accent5>
        <a:srgbClr val="FECFAA"/>
      </a:accent5>
      <a:accent6>
        <a:srgbClr val="B10404"/>
      </a:accent6>
      <a:hlink>
        <a:srgbClr val="919191"/>
      </a:hlink>
      <a:folHlink>
        <a:srgbClr val="C9C9C9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919191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40505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10404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919191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838383"/>
        </a:accent6>
        <a:hlink>
          <a:srgbClr val="C40505"/>
        </a:hlink>
        <a:folHlink>
          <a:srgbClr val="C9C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2943</TotalTime>
  <Words>1991</Words>
  <Application>Microsoft Office PowerPoint</Application>
  <PresentationFormat>화면 슬라이드 쇼(4:3)</PresentationFormat>
  <Paragraphs>258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Euro Sign</vt:lpstr>
      <vt:lpstr>굴림</vt:lpstr>
      <vt:lpstr>맑은 고딕</vt:lpstr>
      <vt:lpstr>Arial</vt:lpstr>
      <vt:lpstr>Wingdings</vt:lpstr>
      <vt:lpstr>연구실</vt:lpstr>
      <vt:lpstr>Standarddesign</vt:lpstr>
      <vt:lpstr>Hyperledger Fabric Certification</vt:lpstr>
      <vt:lpstr>Index</vt:lpstr>
      <vt:lpstr>  Introduction</vt:lpstr>
      <vt:lpstr>X.509 Certification metamodel</vt:lpstr>
      <vt:lpstr>X.509 Simple Certificate Authority Code</vt:lpstr>
      <vt:lpstr>X.509 Simple Certificate Authority Code</vt:lpstr>
      <vt:lpstr>X.509 Simple Certificate Authority Code</vt:lpstr>
      <vt:lpstr>X.509 Simple Certificate Authority Code</vt:lpstr>
      <vt:lpstr>X.509 Simple Certificate Authority Code</vt:lpstr>
      <vt:lpstr>X.509 Simple Certificate Authority Code</vt:lpstr>
      <vt:lpstr>X.509 Simple Certificate Authority Result</vt:lpstr>
      <vt:lpstr>X.509 Simple Certificate Authority Result</vt:lpstr>
      <vt:lpstr>PKI – Encrypt using public key</vt:lpstr>
      <vt:lpstr>PKI – Encrypt using public key</vt:lpstr>
      <vt:lpstr>PKI – Decrypt using private key</vt:lpstr>
      <vt:lpstr>PKI - Digital Signature</vt:lpstr>
      <vt:lpstr>PKI - Digital Signature</vt:lpstr>
      <vt:lpstr>PKI - Digital Signature</vt:lpstr>
      <vt:lpstr>PKI - Digital Signature</vt:lpstr>
      <vt:lpstr>Self Signed Certificate(SSC)</vt:lpstr>
      <vt:lpstr>Total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김시론</dc:creator>
  <cp:lastModifiedBy>ansr2009 안정현</cp:lastModifiedBy>
  <cp:revision>333</cp:revision>
  <dcterms:created xsi:type="dcterms:W3CDTF">2016-10-25T08:50:18Z</dcterms:created>
  <dcterms:modified xsi:type="dcterms:W3CDTF">2018-06-30T02:33:40Z</dcterms:modified>
</cp:coreProperties>
</file>