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9" r:id="rId4"/>
    <p:sldId id="296" r:id="rId5"/>
    <p:sldId id="302" r:id="rId6"/>
    <p:sldId id="281" r:id="rId7"/>
    <p:sldId id="289" r:id="rId8"/>
    <p:sldId id="275" r:id="rId9"/>
    <p:sldId id="273" r:id="rId10"/>
    <p:sldId id="279" r:id="rId11"/>
    <p:sldId id="269" r:id="rId12"/>
    <p:sldId id="303" r:id="rId13"/>
    <p:sldId id="277" r:id="rId14"/>
    <p:sldId id="305" r:id="rId15"/>
    <p:sldId id="30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00CC66"/>
    <a:srgbClr val="FFD966"/>
    <a:srgbClr val="DBEEF5"/>
    <a:srgbClr val="B3D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7C403-B7A8-4BCC-9994-F565311FA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DB6095-6A4E-4EEA-B5C2-639B648FE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93D98-DFE1-42E5-812A-6152ED18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E2B4F-1443-4309-BB7E-ABF9895E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84B85-4B82-434E-B3ED-CAE3AB0C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82314-652B-4F6F-B2C9-A2E20AD5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AA25A-5A2D-4F8D-B5DE-9880F4A92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72AF4-0863-4978-8667-CDCCB9BF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8401A-8D60-406B-8BA1-561B30CF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ACA71-43BB-4512-8902-ED9A5103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0BFA2A-48F2-4763-AF83-ADE8B2AE5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C7759E-143A-4586-B70C-AF6D89BE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4D4A7-EC32-4991-9CF4-632AD0E7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F8F1B-CBBE-46D2-AE26-D0755778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C7475-00B9-45BA-89B9-148A8C76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10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47425-8ABF-4175-A5B6-812BDE89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D7F64-9E9A-4D9A-82F7-AA373E0F5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6C7DA-54D1-46D8-8C02-10E65553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5D6C8-EA43-4D4B-AF6C-2372CC04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CE775-9F8F-464B-96F5-705AE174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8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9281C-3C8C-4584-B7A2-4FA09FA6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4D5F8F-6FD3-4D2D-8324-35A8FB79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0F643-B1C9-4B77-8DCA-133789B1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159CE-8571-4900-B058-FE2A1537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831E9-532B-41A9-8B29-7A8AB19D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04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81EED-48C9-4D33-9344-1B1DDB7C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D6239-A2D1-4B98-8CC2-11889D3D7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0BEC59-7FB6-4241-8ED9-521AC686A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D1DDA-515C-4E44-B034-CFC1A900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12754-467F-414C-BAE8-CB573C39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6DF354-3E65-4EBD-BCAB-DBC230EB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4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5BFFD-5A09-4C73-88A9-6A3FF9EE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ACA19-DFD6-4DC0-9E9D-E8679BEB3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2EA85E-CA28-4E7B-9405-FE867CDFF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B399EC-F862-49BD-9436-EE8F840D7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C5E440-09E0-47FB-B08F-DC91EB9A5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037FB6-D387-4F9F-B26E-896CFAEA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8BB381-72CA-44D5-A842-1B5EADA2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039AF-898B-4605-A2FD-67022076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7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681FD-DB03-424C-B2C8-1C03A270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9A1659-A217-4961-876E-5C2D2A64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671466-7215-4264-9580-FA0AAF28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C81711-9519-42AA-91C9-646BF346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8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3EA1B5-F3FE-4DC2-9F70-1EC27FD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C20A52-CE01-4BDC-9B4D-A35A529B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8D91C3-C48F-4239-B2EA-9BD2855C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4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CA425-8280-4D9D-958E-40543AC0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7C3E6-A03A-4934-A995-BCC02C081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03925-BB98-491F-8EB9-65537BAFB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B48A12-FC30-4F69-B397-F038C7A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4AB33-9868-4B2D-990C-867B8F62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9CE03-9FB3-4984-B23C-32B49A6E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88122-E92D-402F-8234-0D5E76F7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F8BAC2-CA99-4BFD-9839-512507605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E8D9D-0135-4B23-A420-31467B7EA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484461-277B-48D9-82B0-965CCBFE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9E802D-8786-4BF8-B11D-A2D9A924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C3EB5C-7386-4B54-90E1-056A8491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2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6BF90E-7818-4206-9CF1-6190788E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3BDDF-ED45-4B93-B912-6B2D49F87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DBC58-413F-45EA-86ED-989693DB9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96AAF-40E3-4D6C-821E-65A0F5616319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BE7A0-579A-46F8-88E1-8CB574136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AFC91-2774-4305-B5A1-B63F26EA6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2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2500451"/>
            <a:ext cx="1085541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비트 슬라임</a:t>
            </a:r>
            <a:endParaRPr lang="en-US" altLang="ko-KR" b="1" dirty="0">
              <a:latin typeface="+mn-ea"/>
            </a:endParaRPr>
          </a:p>
          <a:p>
            <a:pPr algn="ctr"/>
            <a:endParaRPr lang="en-US" altLang="ko-KR" sz="16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A5189-D486-4E24-8FE3-BB9ADDD159DB}"/>
              </a:ext>
            </a:extLst>
          </p:cNvPr>
          <p:cNvSpPr txBox="1"/>
          <p:nvPr/>
        </p:nvSpPr>
        <p:spPr>
          <a:xfrm>
            <a:off x="8170492" y="5698706"/>
            <a:ext cx="4770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2017180003 </a:t>
            </a:r>
            <a:r>
              <a:rPr lang="ko-KR" altLang="en-US" sz="2000" dirty="0">
                <a:latin typeface="+mn-ea"/>
              </a:rPr>
              <a:t>김민규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en-US" altLang="ko-KR" sz="2000" dirty="0">
                <a:latin typeface="+mn-ea"/>
              </a:rPr>
              <a:t>2017180009 </a:t>
            </a:r>
            <a:r>
              <a:rPr lang="ko-KR" altLang="en-US" sz="2000" dirty="0" err="1">
                <a:latin typeface="+mn-ea"/>
              </a:rPr>
              <a:t>남주영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en-US" altLang="ko-KR" sz="2000" dirty="0">
                <a:latin typeface="+mn-ea"/>
              </a:rPr>
              <a:t>2017180021 </a:t>
            </a:r>
            <a:r>
              <a:rPr lang="ko-KR" altLang="en-US" sz="2000" dirty="0" err="1">
                <a:latin typeface="+mn-ea"/>
              </a:rPr>
              <a:t>어수혁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E22626D6-7C5B-49DF-AF7C-8CDED08085CF}"/>
              </a:ext>
            </a:extLst>
          </p:cNvPr>
          <p:cNvSpPr txBox="1"/>
          <p:nvPr/>
        </p:nvSpPr>
        <p:spPr>
          <a:xfrm>
            <a:off x="281929" y="5698706"/>
            <a:ext cx="14802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8;p13">
            <a:extLst>
              <a:ext uri="{FF2B5EF4-FFF2-40B4-BE49-F238E27FC236}">
                <a16:creationId xmlns:a16="http://schemas.microsoft.com/office/drawing/2014/main" id="{781C4570-6BF3-4BCE-ACD5-C8816DA9827E}"/>
              </a:ext>
            </a:extLst>
          </p:cNvPr>
          <p:cNvSpPr/>
          <p:nvPr/>
        </p:nvSpPr>
        <p:spPr>
          <a:xfrm>
            <a:off x="233779" y="5276880"/>
            <a:ext cx="2067166" cy="121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881C1CEE-D9E4-4717-82BC-54A49AF954BC}"/>
              </a:ext>
            </a:extLst>
          </p:cNvPr>
          <p:cNvSpPr txBox="1"/>
          <p:nvPr/>
        </p:nvSpPr>
        <p:spPr>
          <a:xfrm>
            <a:off x="281854" y="5395406"/>
            <a:ext cx="1971016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Professor. </a:t>
            </a:r>
            <a:r>
              <a:rPr lang="ko-KR" altLang="en-US" dirty="0" err="1"/>
              <a:t>정내훈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C7FE5-75D7-495E-8FD6-0603BB4E919C}"/>
              </a:ext>
            </a:extLst>
          </p:cNvPr>
          <p:cNvSpPr txBox="1"/>
          <p:nvPr/>
        </p:nvSpPr>
        <p:spPr>
          <a:xfrm>
            <a:off x="9296217" y="5127513"/>
            <a:ext cx="251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 List&lt;Error&gt;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71DE3-73F0-433D-A5B7-11B589FD2CDD}"/>
              </a:ext>
            </a:extLst>
          </p:cNvPr>
          <p:cNvSpPr txBox="1"/>
          <p:nvPr/>
        </p:nvSpPr>
        <p:spPr>
          <a:xfrm>
            <a:off x="668295" y="1386002"/>
            <a:ext cx="10855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+mn-ea"/>
              </a:rPr>
              <a:t>2022 </a:t>
            </a:r>
            <a:r>
              <a:rPr lang="ko-KR" altLang="en-US" sz="4000" dirty="0">
                <a:latin typeface="+mn-ea"/>
              </a:rPr>
              <a:t>졸업작품 중간 발표</a:t>
            </a:r>
            <a:endParaRPr lang="en-US" altLang="ko-KR" sz="4000" dirty="0"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6CB13C0-456A-48F3-9974-BAD06057E319}"/>
              </a:ext>
            </a:extLst>
          </p:cNvPr>
          <p:cNvGrpSpPr/>
          <p:nvPr/>
        </p:nvGrpSpPr>
        <p:grpSpPr>
          <a:xfrm>
            <a:off x="5612188" y="4896428"/>
            <a:ext cx="967623" cy="997955"/>
            <a:chOff x="5755632" y="4939956"/>
            <a:chExt cx="967623" cy="997955"/>
          </a:xfrm>
        </p:grpSpPr>
        <p:sp>
          <p:nvSpPr>
            <p:cNvPr id="10" name="Chord 15">
              <a:extLst>
                <a:ext uri="{FF2B5EF4-FFF2-40B4-BE49-F238E27FC236}">
                  <a16:creationId xmlns:a16="http://schemas.microsoft.com/office/drawing/2014/main" id="{0403D233-8288-49C3-B441-CF155EABB9E8}"/>
                </a:ext>
              </a:extLst>
            </p:cNvPr>
            <p:cNvSpPr/>
            <p:nvPr/>
          </p:nvSpPr>
          <p:spPr>
            <a:xfrm rot="6730305">
              <a:off x="5773532" y="4988187"/>
              <a:ext cx="931824" cy="967623"/>
            </a:xfrm>
            <a:prstGeom prst="chord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49">
              <a:extLst>
                <a:ext uri="{FF2B5EF4-FFF2-40B4-BE49-F238E27FC236}">
                  <a16:creationId xmlns:a16="http://schemas.microsoft.com/office/drawing/2014/main" id="{61577061-A5A3-4C4D-BAB8-512165CABB69}"/>
                </a:ext>
              </a:extLst>
            </p:cNvPr>
            <p:cNvCxnSpPr>
              <a:cxnSpLocks/>
            </p:cNvCxnSpPr>
            <p:nvPr/>
          </p:nvCxnSpPr>
          <p:spPr>
            <a:xfrm>
              <a:off x="6063597" y="4939956"/>
              <a:ext cx="0" cy="34733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52">
              <a:extLst>
                <a:ext uri="{FF2B5EF4-FFF2-40B4-BE49-F238E27FC236}">
                  <a16:creationId xmlns:a16="http://schemas.microsoft.com/office/drawing/2014/main" id="{B5B5CD29-FE30-463F-A90B-F89FC380E5B9}"/>
                </a:ext>
              </a:extLst>
            </p:cNvPr>
            <p:cNvCxnSpPr>
              <a:cxnSpLocks/>
            </p:cNvCxnSpPr>
            <p:nvPr/>
          </p:nvCxnSpPr>
          <p:spPr>
            <a:xfrm>
              <a:off x="6421560" y="4939956"/>
              <a:ext cx="0" cy="34733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080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95"/>
    </mc:Choice>
    <mc:Fallback xmlns="">
      <p:transition spd="slow" advTm="1149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9C96B-6A14-447C-BFCC-7FE66E92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4.1 </a:t>
            </a:r>
            <a:r>
              <a:rPr lang="ko-KR" altLang="en-US" b="1" dirty="0"/>
              <a:t>제작할 리소스의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26F9E-71C4-47D2-AE4C-01EF95B98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3D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및 애니메이션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sz="1400" dirty="0"/>
          </a:p>
          <a:p>
            <a:r>
              <a:rPr lang="ko-KR" altLang="en-US" dirty="0"/>
              <a:t>유니티 </a:t>
            </a:r>
            <a:r>
              <a:rPr lang="ko-KR" altLang="en-US" dirty="0" err="1"/>
              <a:t>쉐이더</a:t>
            </a:r>
            <a:r>
              <a:rPr lang="ko-KR" altLang="en-US" dirty="0"/>
              <a:t> 그래프를 사용한 </a:t>
            </a:r>
            <a:r>
              <a:rPr lang="en-US" altLang="ko-KR" dirty="0"/>
              <a:t>URP </a:t>
            </a:r>
            <a:r>
              <a:rPr lang="ko-KR" altLang="en-US" dirty="0" err="1"/>
              <a:t>쉐이더</a:t>
            </a:r>
            <a:endParaRPr lang="en-US" altLang="ko-KR" dirty="0"/>
          </a:p>
          <a:p>
            <a:pPr lvl="1"/>
            <a:r>
              <a:rPr lang="ko-KR" altLang="en-US" sz="1400" dirty="0"/>
              <a:t>툰 셀 </a:t>
            </a:r>
            <a:r>
              <a:rPr lang="ko-KR" altLang="en-US" sz="1400" dirty="0" err="1"/>
              <a:t>쉐이더</a:t>
            </a:r>
            <a:r>
              <a:rPr lang="en-US" altLang="ko-KR" sz="1400" dirty="0"/>
              <a:t>, </a:t>
            </a:r>
            <a:r>
              <a:rPr lang="ko-KR" altLang="en-US" sz="1400" dirty="0"/>
              <a:t>외곽선 </a:t>
            </a:r>
            <a:r>
              <a:rPr lang="ko-KR" altLang="en-US" sz="1400" dirty="0" err="1"/>
              <a:t>쉐이더</a:t>
            </a:r>
            <a:r>
              <a:rPr lang="en-US" altLang="ko-KR" sz="1400" dirty="0"/>
              <a:t>, SSS, </a:t>
            </a:r>
            <a:r>
              <a:rPr lang="ko-KR" altLang="en-US" sz="1400" dirty="0"/>
              <a:t>구름</a:t>
            </a:r>
            <a:r>
              <a:rPr lang="en-US" altLang="ko-KR" sz="1400" dirty="0"/>
              <a:t>…</a:t>
            </a:r>
          </a:p>
          <a:p>
            <a:r>
              <a:rPr lang="ko-KR" altLang="en-US" dirty="0"/>
              <a:t>유니티 </a:t>
            </a:r>
            <a:r>
              <a:rPr lang="en-US" altLang="ko-KR" dirty="0"/>
              <a:t>VFX</a:t>
            </a:r>
          </a:p>
          <a:p>
            <a:pPr lvl="1"/>
            <a:r>
              <a:rPr lang="ko-KR" altLang="en-US" sz="1400" dirty="0"/>
              <a:t>보스 공격 이펙트</a:t>
            </a:r>
            <a:r>
              <a:rPr lang="en-US" altLang="ko-KR" sz="1400" dirty="0"/>
              <a:t>, </a:t>
            </a:r>
            <a:r>
              <a:rPr lang="ko-KR" altLang="en-US" sz="1400" dirty="0"/>
              <a:t>플레이어 공격 이펙트</a:t>
            </a:r>
            <a:endParaRPr lang="en-US" altLang="ko-KR" sz="1400" dirty="0"/>
          </a:p>
          <a:p>
            <a:r>
              <a:rPr lang="ko-KR" altLang="en-US" dirty="0"/>
              <a:t>게임 </a:t>
            </a:r>
            <a:r>
              <a:rPr lang="en-US" altLang="ko-KR" dirty="0"/>
              <a:t>OST</a:t>
            </a:r>
          </a:p>
          <a:p>
            <a:pPr lvl="1"/>
            <a:r>
              <a:rPr lang="ko-KR" altLang="en-US" sz="1400" dirty="0"/>
              <a:t>오르골 </a:t>
            </a:r>
            <a:r>
              <a:rPr lang="en-US" altLang="ko-KR" sz="1400" dirty="0"/>
              <a:t>BGM, </a:t>
            </a:r>
            <a:r>
              <a:rPr lang="ko-KR" altLang="en-US" sz="1400" dirty="0"/>
              <a:t>인</a:t>
            </a:r>
            <a:r>
              <a:rPr lang="en-US" altLang="ko-KR" sz="1400" dirty="0"/>
              <a:t> </a:t>
            </a:r>
            <a:r>
              <a:rPr lang="ko-KR" altLang="en-US" sz="1400" dirty="0"/>
              <a:t>게임 음악</a:t>
            </a:r>
            <a:endParaRPr lang="en-US" altLang="ko-KR" sz="1400" dirty="0"/>
          </a:p>
          <a:p>
            <a:r>
              <a:rPr lang="ko-KR" altLang="en-US" dirty="0"/>
              <a:t>게임 </a:t>
            </a:r>
            <a:r>
              <a:rPr lang="en-US" altLang="ko-KR" dirty="0"/>
              <a:t>SFX</a:t>
            </a:r>
          </a:p>
          <a:p>
            <a:pPr lvl="1"/>
            <a:r>
              <a:rPr lang="ko-KR" altLang="en-US" sz="1400" dirty="0"/>
              <a:t>피격</a:t>
            </a:r>
            <a:r>
              <a:rPr lang="en-US" altLang="ko-KR" sz="1400" dirty="0"/>
              <a:t>, </a:t>
            </a:r>
            <a:r>
              <a:rPr lang="ko-KR" altLang="en-US" sz="1400" dirty="0"/>
              <a:t>공격</a:t>
            </a:r>
            <a:r>
              <a:rPr lang="en-US" altLang="ko-KR" sz="1400" dirty="0"/>
              <a:t>, </a:t>
            </a:r>
            <a:r>
              <a:rPr lang="ko-KR" altLang="en-US" sz="1400" dirty="0"/>
              <a:t>스킬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패링</a:t>
            </a:r>
            <a:r>
              <a:rPr lang="en-US" altLang="ko-KR" sz="1400" dirty="0"/>
              <a:t> </a:t>
            </a:r>
            <a:r>
              <a:rPr lang="ko-KR" altLang="en-US" sz="1400" dirty="0"/>
              <a:t>효과음</a:t>
            </a:r>
            <a:endParaRPr lang="en-US" altLang="ko-KR" sz="1400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7233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36"/>
    </mc:Choice>
    <mc:Fallback xmlns="">
      <p:transition spd="slow" advTm="2193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47067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개발 내용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905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23"/>
    </mc:Choice>
    <mc:Fallback xmlns="">
      <p:transition spd="slow" advTm="3672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47067"/>
            <a:ext cx="4532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문제점 및 보완책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34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23"/>
    </mc:Choice>
    <mc:Fallback xmlns="">
      <p:transition spd="slow" advTm="3672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F8231-DD30-4AAC-9AC3-A47DA197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058"/>
            <a:ext cx="10515600" cy="1325563"/>
          </a:xfrm>
        </p:spPr>
        <p:txBody>
          <a:bodyPr/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역할분담 및 일정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BB76461-F899-4008-98C1-2032FB80F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794554"/>
              </p:ext>
            </p:extLst>
          </p:nvPr>
        </p:nvGraphicFramePr>
        <p:xfrm>
          <a:off x="659730" y="1423166"/>
          <a:ext cx="10872545" cy="526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0565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074571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7113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애니메이션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VFX</a:t>
                      </a:r>
                      <a:r>
                        <a:rPr lang="ko-KR" altLang="en-US" dirty="0"/>
                        <a:t>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 리소스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반응형 효과음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인게임</a:t>
                      </a:r>
                      <a:r>
                        <a:rPr lang="ko-KR" altLang="en-US" dirty="0"/>
                        <a:t> 컨텐츠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클라이언트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테스트 및 로직 개선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692172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BB0A9063-6B74-4FF8-99D9-CBFA71AED49D}"/>
              </a:ext>
            </a:extLst>
          </p:cNvPr>
          <p:cNvGraphicFramePr/>
          <p:nvPr/>
        </p:nvGraphicFramePr>
        <p:xfrm>
          <a:off x="10088988" y="160541"/>
          <a:ext cx="1354050" cy="1219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김민규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남주영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어수혁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 모두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57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00"/>
    </mc:Choice>
    <mc:Fallback xmlns="">
      <p:transition spd="slow" advTm="116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F8231-DD30-4AAC-9AC3-A47DA197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6. </a:t>
            </a:r>
            <a:r>
              <a:rPr lang="ko-KR" altLang="en-US" b="1" dirty="0" err="1"/>
              <a:t>커밋</a:t>
            </a:r>
            <a:r>
              <a:rPr lang="ko-KR" altLang="en-US" b="1" dirty="0"/>
              <a:t> 로그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0FADB8-BFB4-454A-8B64-2012EC6F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58" y="1505657"/>
            <a:ext cx="9655482" cy="26371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5DB32C-3C67-4881-9493-6338F4E79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20" y="4259592"/>
            <a:ext cx="3980853" cy="24824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A8B576-5D8A-4F43-88E8-B36AD5E05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573" y="4272892"/>
            <a:ext cx="3980853" cy="24558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A21E35-8A29-4D7B-9208-71E8F8D02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426" y="4272892"/>
            <a:ext cx="3980853" cy="2455893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53A99F8-8A07-47FD-B67D-1A425E03F29D}"/>
              </a:ext>
            </a:extLst>
          </p:cNvPr>
          <p:cNvCxnSpPr/>
          <p:nvPr/>
        </p:nvCxnSpPr>
        <p:spPr>
          <a:xfrm>
            <a:off x="5001206" y="1614196"/>
            <a:ext cx="0" cy="24446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70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00"/>
    </mc:Choice>
    <mc:Fallback xmlns="">
      <p:transition spd="slow" advTm="116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349316" y="375313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게임 데모 시연</a:t>
            </a:r>
          </a:p>
        </p:txBody>
      </p:sp>
      <p:sp>
        <p:nvSpPr>
          <p:cNvPr id="3" name="Chord 9">
            <a:extLst>
              <a:ext uri="{FF2B5EF4-FFF2-40B4-BE49-F238E27FC236}">
                <a16:creationId xmlns:a16="http://schemas.microsoft.com/office/drawing/2014/main" id="{1E046BDA-4310-4747-B541-57542E727CEF}"/>
              </a:ext>
            </a:extLst>
          </p:cNvPr>
          <p:cNvSpPr/>
          <p:nvPr/>
        </p:nvSpPr>
        <p:spPr>
          <a:xfrm rot="6730305">
            <a:off x="9630977" y="5575571"/>
            <a:ext cx="931824" cy="967623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75E85028-15E5-4870-9E04-0C0A86C10EAC}"/>
              </a:ext>
            </a:extLst>
          </p:cNvPr>
          <p:cNvCxnSpPr>
            <a:cxnSpLocks/>
          </p:cNvCxnSpPr>
          <p:nvPr/>
        </p:nvCxnSpPr>
        <p:spPr>
          <a:xfrm>
            <a:off x="920262" y="6255328"/>
            <a:ext cx="98004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F78EF7F6-BD43-48AD-A738-96ED2BE3F934}"/>
              </a:ext>
            </a:extLst>
          </p:cNvPr>
          <p:cNvCxnSpPr>
            <a:cxnSpLocks/>
          </p:cNvCxnSpPr>
          <p:nvPr/>
        </p:nvCxnSpPr>
        <p:spPr>
          <a:xfrm>
            <a:off x="9906868" y="5527340"/>
            <a:ext cx="0" cy="347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D90E065F-A95D-4E2F-9B27-2C74CC215510}"/>
              </a:ext>
            </a:extLst>
          </p:cNvPr>
          <p:cNvCxnSpPr>
            <a:cxnSpLocks/>
          </p:cNvCxnSpPr>
          <p:nvPr/>
        </p:nvCxnSpPr>
        <p:spPr>
          <a:xfrm>
            <a:off x="10286095" y="5527340"/>
            <a:ext cx="0" cy="347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rapezoid 3">
            <a:extLst>
              <a:ext uri="{FF2B5EF4-FFF2-40B4-BE49-F238E27FC236}">
                <a16:creationId xmlns:a16="http://schemas.microsoft.com/office/drawing/2014/main" id="{AE029BDD-FA0A-44A1-85A0-535A0A0C1C95}"/>
              </a:ext>
            </a:extLst>
          </p:cNvPr>
          <p:cNvSpPr/>
          <p:nvPr/>
        </p:nvSpPr>
        <p:spPr>
          <a:xfrm rot="10800000">
            <a:off x="10511364" y="4764647"/>
            <a:ext cx="418780" cy="640889"/>
          </a:xfrm>
          <a:prstGeom prst="trapezoid">
            <a:avLst>
              <a:gd name="adj" fmla="val 1749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9ADD418-BD25-4C08-A0AE-9993402A06EC}"/>
              </a:ext>
            </a:extLst>
          </p:cNvPr>
          <p:cNvSpPr/>
          <p:nvPr/>
        </p:nvSpPr>
        <p:spPr>
          <a:xfrm>
            <a:off x="10599457" y="5527340"/>
            <a:ext cx="242594" cy="2425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750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23"/>
    </mc:Choice>
    <mc:Fallback xmlns="">
      <p:transition spd="slow" advTm="3672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10503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AB8DE-1497-40CA-A7E5-0B612D757DD8}"/>
              </a:ext>
            </a:extLst>
          </p:cNvPr>
          <p:cNvSpPr txBox="1"/>
          <p:nvPr/>
        </p:nvSpPr>
        <p:spPr>
          <a:xfrm>
            <a:off x="1139125" y="1049686"/>
            <a:ext cx="5327099" cy="5167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게임소개</a:t>
            </a:r>
            <a:r>
              <a:rPr lang="en-US" altLang="ko-KR" sz="3200" dirty="0">
                <a:latin typeface="+mn-ea"/>
              </a:rPr>
              <a:t>, </a:t>
            </a:r>
            <a:r>
              <a:rPr lang="ko-KR" altLang="en-US" sz="3200" dirty="0">
                <a:latin typeface="+mn-ea"/>
              </a:rPr>
              <a:t>진행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조작법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3200" dirty="0">
                <a:latin typeface="+mn-ea"/>
              </a:rPr>
              <a:t>작품 테마 및 기술적 요소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개발 내용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문제점 및 보완책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역할분담 및 일정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데모 시연</a:t>
            </a:r>
            <a:endParaRPr lang="en-US" altLang="ko-KR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27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8"/>
    </mc:Choice>
    <mc:Fallback xmlns="">
      <p:transition spd="slow" advTm="705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A6E4E7-6C71-4D41-943D-AEA2C3006F80}"/>
              </a:ext>
            </a:extLst>
          </p:cNvPr>
          <p:cNvSpPr txBox="1"/>
          <p:nvPr/>
        </p:nvSpPr>
        <p:spPr>
          <a:xfrm>
            <a:off x="668295" y="2409838"/>
            <a:ext cx="1085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n-ea"/>
              </a:rPr>
              <a:t>육각형 발판 위에서 리듬에 맞춰서 회피하고 공격하는 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451022" y="3117972"/>
            <a:ext cx="1085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+mn-ea"/>
              </a:rPr>
              <a:t>협동 </a:t>
            </a:r>
            <a:r>
              <a:rPr lang="en-US" altLang="ko-KR" sz="3600" b="1" dirty="0">
                <a:latin typeface="+mn-ea"/>
              </a:rPr>
              <a:t>/</a:t>
            </a:r>
            <a:r>
              <a:rPr lang="ko-KR" altLang="en-US" sz="3600" b="1" dirty="0">
                <a:latin typeface="+mn-ea"/>
              </a:rPr>
              <a:t> 리듬 </a:t>
            </a:r>
            <a:r>
              <a:rPr lang="en-US" altLang="ko-KR" sz="3600" b="1" dirty="0">
                <a:latin typeface="+mn-ea"/>
              </a:rPr>
              <a:t>/ </a:t>
            </a:r>
            <a:r>
              <a:rPr lang="ko-KR" altLang="en-US" sz="3600" b="1" dirty="0">
                <a:latin typeface="+mn-ea"/>
              </a:rPr>
              <a:t>액션 게임</a:t>
            </a:r>
            <a:endParaRPr lang="en-US" altLang="ko-KR" sz="3600" b="1" dirty="0">
              <a:latin typeface="+mn-ea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380BF31-6F76-451C-883C-BCCFBB1ABC2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67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b="1" dirty="0"/>
              <a:t>게임 소개 </a:t>
            </a:r>
          </a:p>
        </p:txBody>
      </p:sp>
    </p:spTree>
    <p:extLst>
      <p:ext uri="{BB962C8B-B14F-4D97-AF65-F5344CB8AC3E}">
        <p14:creationId xmlns:p14="http://schemas.microsoft.com/office/powerpoint/2010/main" val="270562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55"/>
    </mc:Choice>
    <mc:Fallback xmlns="">
      <p:transition spd="slow" advTm="1615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A6E4E7-6C71-4D41-943D-AEA2C3006F80}"/>
              </a:ext>
            </a:extLst>
          </p:cNvPr>
          <p:cNvSpPr txBox="1"/>
          <p:nvPr/>
        </p:nvSpPr>
        <p:spPr>
          <a:xfrm>
            <a:off x="559658" y="2400507"/>
            <a:ext cx="1085541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dirty="0" err="1">
                <a:latin typeface="+mn-ea"/>
              </a:rPr>
              <a:t>슬라임</a:t>
            </a:r>
            <a:r>
              <a:rPr lang="ko-KR" altLang="en-US" sz="2400" b="1" dirty="0">
                <a:latin typeface="+mn-ea"/>
              </a:rPr>
              <a:t> 마을의 보물을 지키기 위해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559658" y="3108641"/>
            <a:ext cx="1085541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b="1" dirty="0">
                <a:latin typeface="+mn-ea"/>
              </a:rPr>
              <a:t>낯선 사람을 물리치자</a:t>
            </a:r>
            <a:r>
              <a:rPr lang="en-US" altLang="ko-KR" sz="3600" b="1" dirty="0">
                <a:latin typeface="+mn-ea"/>
              </a:rPr>
              <a:t>!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380BF31-6F76-451C-883C-BCCFBB1ABC2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67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b="1" dirty="0"/>
              <a:t>게임 소개 </a:t>
            </a:r>
          </a:p>
        </p:txBody>
      </p:sp>
    </p:spTree>
    <p:extLst>
      <p:ext uri="{BB962C8B-B14F-4D97-AF65-F5344CB8AC3E}">
        <p14:creationId xmlns:p14="http://schemas.microsoft.com/office/powerpoint/2010/main" val="284764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1"/>
    </mc:Choice>
    <mc:Fallback xmlns="">
      <p:transition spd="slow" advTm="659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72A896-D663-4EA0-877F-28E40594C389}"/>
              </a:ext>
            </a:extLst>
          </p:cNvPr>
          <p:cNvSpPr/>
          <p:nvPr/>
        </p:nvSpPr>
        <p:spPr>
          <a:xfrm>
            <a:off x="1731817" y="2591638"/>
            <a:ext cx="3815542" cy="19701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600" dirty="0"/>
              <a:t>멀티 플레이어 리듬게임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A85B7A-B7F5-4C7D-9BB2-EE29A5AE4B91}"/>
              </a:ext>
            </a:extLst>
          </p:cNvPr>
          <p:cNvSpPr/>
          <p:nvPr/>
        </p:nvSpPr>
        <p:spPr>
          <a:xfrm>
            <a:off x="6683432" y="2591638"/>
            <a:ext cx="3815542" cy="19701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600" dirty="0"/>
              <a:t>RPG </a:t>
            </a:r>
            <a:r>
              <a:rPr lang="ko-KR" altLang="en-US" sz="2600" dirty="0"/>
              <a:t>풍 필드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DEB5F3B-9356-4A0B-BBBC-C61FA36F5B1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67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b="1" dirty="0"/>
              <a:t>게임 소개 </a:t>
            </a:r>
          </a:p>
        </p:txBody>
      </p:sp>
    </p:spTree>
    <p:extLst>
      <p:ext uri="{BB962C8B-B14F-4D97-AF65-F5344CB8AC3E}">
        <p14:creationId xmlns:p14="http://schemas.microsoft.com/office/powerpoint/2010/main" val="24825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96"/>
    </mc:Choice>
    <mc:Fallback xmlns="">
      <p:transition spd="slow" advTm="1439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3D2C7-D9FE-4FA5-92EC-74047ECD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844"/>
          </a:xfrm>
        </p:spPr>
        <p:txBody>
          <a:bodyPr/>
          <a:lstStyle/>
          <a:p>
            <a:r>
              <a:rPr lang="ko-KR" altLang="en-US" b="1" dirty="0"/>
              <a:t>게임 진행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7CFDE22-35EF-4B3A-ABFE-35D0D8BB4025}"/>
              </a:ext>
            </a:extLst>
          </p:cNvPr>
          <p:cNvSpPr/>
          <p:nvPr/>
        </p:nvSpPr>
        <p:spPr>
          <a:xfrm>
            <a:off x="1870435" y="3269768"/>
            <a:ext cx="2045813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클라이언트 실행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36E6E76-D054-4FCB-9C55-9EE97DF2F702}"/>
              </a:ext>
            </a:extLst>
          </p:cNvPr>
          <p:cNvSpPr/>
          <p:nvPr/>
        </p:nvSpPr>
        <p:spPr>
          <a:xfrm>
            <a:off x="645130" y="1943025"/>
            <a:ext cx="4538829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씬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3D7C6D7-B7FF-4658-85B3-17EF1E43734E}"/>
              </a:ext>
            </a:extLst>
          </p:cNvPr>
          <p:cNvSpPr/>
          <p:nvPr/>
        </p:nvSpPr>
        <p:spPr>
          <a:xfrm>
            <a:off x="6289103" y="1949967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필드 씬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51387AF-E917-4D4C-B8DA-D0C8B0C6643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188558" y="2177176"/>
            <a:ext cx="1100545" cy="1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3439D11-7586-4ADA-B6C5-4AD3409D1530}"/>
              </a:ext>
            </a:extLst>
          </p:cNvPr>
          <p:cNvSpPr/>
          <p:nvPr/>
        </p:nvSpPr>
        <p:spPr>
          <a:xfrm>
            <a:off x="8824500" y="1949967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인 게임 씬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C66E3A-3283-4625-A06F-D039B1243FD6}"/>
              </a:ext>
            </a:extLst>
          </p:cNvPr>
          <p:cNvCxnSpPr>
            <a:cxnSpLocks/>
          </p:cNvCxnSpPr>
          <p:nvPr/>
        </p:nvCxnSpPr>
        <p:spPr>
          <a:xfrm>
            <a:off x="7825629" y="2122363"/>
            <a:ext cx="998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52195-1D83-4F19-84E2-06B2ACE544C4}"/>
              </a:ext>
            </a:extLst>
          </p:cNvPr>
          <p:cNvSpPr txBox="1"/>
          <p:nvPr/>
        </p:nvSpPr>
        <p:spPr>
          <a:xfrm>
            <a:off x="689544" y="5624060"/>
            <a:ext cx="2637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아이디 확인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플레이어 정보 확인</a:t>
            </a:r>
            <a:endParaRPr lang="en-US" altLang="ko-K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좌표</a:t>
            </a:r>
            <a:r>
              <a:rPr lang="en-US" altLang="ko-KR" sz="1050" dirty="0"/>
              <a:t>, </a:t>
            </a:r>
            <a:r>
              <a:rPr lang="ko-KR" altLang="en-US" sz="1050" dirty="0"/>
              <a:t>보유 아이템</a:t>
            </a:r>
            <a:r>
              <a:rPr lang="en-US" altLang="ko-KR" sz="1050" dirty="0"/>
              <a:t>, </a:t>
            </a:r>
            <a:r>
              <a:rPr lang="ko-KR" altLang="en-US" sz="1050" dirty="0"/>
              <a:t>재화</a:t>
            </a:r>
            <a:endParaRPr lang="en-US" altLang="ko-KR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점수</a:t>
            </a:r>
            <a:r>
              <a:rPr lang="en-US" altLang="ko-KR" sz="1050" dirty="0"/>
              <a:t>, </a:t>
            </a:r>
            <a:r>
              <a:rPr lang="ko-KR" altLang="en-US" sz="1050" dirty="0"/>
              <a:t>보유 스킬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3423A22-B6BC-4C92-B8F1-6411397792EB}"/>
              </a:ext>
            </a:extLst>
          </p:cNvPr>
          <p:cNvSpPr/>
          <p:nvPr/>
        </p:nvSpPr>
        <p:spPr>
          <a:xfrm>
            <a:off x="722769" y="4285432"/>
            <a:ext cx="10002229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7E3A3AF-32D3-4F5A-82D7-DF6E081A1AE1}"/>
              </a:ext>
            </a:extLst>
          </p:cNvPr>
          <p:cNvSpPr/>
          <p:nvPr/>
        </p:nvSpPr>
        <p:spPr>
          <a:xfrm>
            <a:off x="645131" y="5146265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데이터베이스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E66779D-8D77-40A5-AF7E-1B54955226C2}"/>
              </a:ext>
            </a:extLst>
          </p:cNvPr>
          <p:cNvCxnSpPr>
            <a:cxnSpLocks/>
          </p:cNvCxnSpPr>
          <p:nvPr/>
        </p:nvCxnSpPr>
        <p:spPr>
          <a:xfrm>
            <a:off x="2736588" y="3763350"/>
            <a:ext cx="0" cy="52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7B0FE2E-DFD6-4D86-BCFA-8254C4035F2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888282" y="2413782"/>
            <a:ext cx="5060" cy="85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5236E1-7627-4977-AAD7-96334D0E062C}"/>
              </a:ext>
            </a:extLst>
          </p:cNvPr>
          <p:cNvSpPr txBox="1"/>
          <p:nvPr/>
        </p:nvSpPr>
        <p:spPr>
          <a:xfrm>
            <a:off x="3102278" y="3791713"/>
            <a:ext cx="102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서버 연결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TCP</a:t>
            </a:r>
            <a:endParaRPr lang="ko-KR" altLang="en-US" sz="100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61AED42-9368-40FA-B0BF-35896FD4A126}"/>
              </a:ext>
            </a:extLst>
          </p:cNvPr>
          <p:cNvCxnSpPr>
            <a:cxnSpLocks/>
          </p:cNvCxnSpPr>
          <p:nvPr/>
        </p:nvCxnSpPr>
        <p:spPr>
          <a:xfrm>
            <a:off x="1467002" y="4763227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A5A309F-FBCB-4B8A-90AF-7E08E0250FBB}"/>
              </a:ext>
            </a:extLst>
          </p:cNvPr>
          <p:cNvCxnSpPr>
            <a:cxnSpLocks/>
          </p:cNvCxnSpPr>
          <p:nvPr/>
        </p:nvCxnSpPr>
        <p:spPr>
          <a:xfrm flipH="1" flipV="1">
            <a:off x="2117792" y="4763227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8CEC8F5-9D89-4154-9300-2B4287FF48A8}"/>
              </a:ext>
            </a:extLst>
          </p:cNvPr>
          <p:cNvCxnSpPr>
            <a:cxnSpLocks/>
          </p:cNvCxnSpPr>
          <p:nvPr/>
        </p:nvCxnSpPr>
        <p:spPr>
          <a:xfrm>
            <a:off x="6906837" y="2427762"/>
            <a:ext cx="9248" cy="182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A70E11B-0397-4691-9737-AA323C9315A4}"/>
              </a:ext>
            </a:extLst>
          </p:cNvPr>
          <p:cNvCxnSpPr>
            <a:cxnSpLocks/>
          </p:cNvCxnSpPr>
          <p:nvPr/>
        </p:nvCxnSpPr>
        <p:spPr>
          <a:xfrm flipH="1" flipV="1">
            <a:off x="7189399" y="2430886"/>
            <a:ext cx="1" cy="185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AB49F00-9342-41A3-9565-DC38B7523911}"/>
              </a:ext>
            </a:extLst>
          </p:cNvPr>
          <p:cNvCxnSpPr>
            <a:cxnSpLocks/>
          </p:cNvCxnSpPr>
          <p:nvPr/>
        </p:nvCxnSpPr>
        <p:spPr>
          <a:xfrm flipV="1">
            <a:off x="3028716" y="3771193"/>
            <a:ext cx="0" cy="51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E1BF175-8BEC-4978-9D1A-41E4702E02E5}"/>
              </a:ext>
            </a:extLst>
          </p:cNvPr>
          <p:cNvCxnSpPr>
            <a:cxnSpLocks/>
          </p:cNvCxnSpPr>
          <p:nvPr/>
        </p:nvCxnSpPr>
        <p:spPr>
          <a:xfrm>
            <a:off x="9424321" y="2437194"/>
            <a:ext cx="9248" cy="182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D440078-FBCD-4D63-B8BB-1DB279017142}"/>
              </a:ext>
            </a:extLst>
          </p:cNvPr>
          <p:cNvCxnSpPr>
            <a:cxnSpLocks/>
          </p:cNvCxnSpPr>
          <p:nvPr/>
        </p:nvCxnSpPr>
        <p:spPr>
          <a:xfrm flipH="1" flipV="1">
            <a:off x="9706883" y="2440318"/>
            <a:ext cx="1" cy="185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2C81FA4-D258-4592-91F7-E98A3F846D74}"/>
              </a:ext>
            </a:extLst>
          </p:cNvPr>
          <p:cNvSpPr txBox="1"/>
          <p:nvPr/>
        </p:nvSpPr>
        <p:spPr>
          <a:xfrm>
            <a:off x="3307777" y="5653301"/>
            <a:ext cx="27249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클라이언트에서 싱크 조절결과 전송</a:t>
            </a:r>
            <a:endParaRPr lang="en-US" altLang="ko-KR" sz="105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024496E-EA3F-4878-A2E3-3213B9899187}"/>
              </a:ext>
            </a:extLst>
          </p:cNvPr>
          <p:cNvSpPr/>
          <p:nvPr/>
        </p:nvSpPr>
        <p:spPr>
          <a:xfrm>
            <a:off x="3288574" y="5175506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싱크 조절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5ECC99E-49AC-48FF-951C-80AA19625C72}"/>
              </a:ext>
            </a:extLst>
          </p:cNvPr>
          <p:cNvCxnSpPr>
            <a:cxnSpLocks/>
          </p:cNvCxnSpPr>
          <p:nvPr/>
        </p:nvCxnSpPr>
        <p:spPr>
          <a:xfrm>
            <a:off x="4110445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DB68933-E722-44F8-B1C5-07B910823ABD}"/>
              </a:ext>
            </a:extLst>
          </p:cNvPr>
          <p:cNvCxnSpPr>
            <a:cxnSpLocks/>
          </p:cNvCxnSpPr>
          <p:nvPr/>
        </p:nvCxnSpPr>
        <p:spPr>
          <a:xfrm flipH="1" flipV="1">
            <a:off x="4761235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8982A2F-15B9-4A73-B060-37A0D687EB8B}"/>
              </a:ext>
            </a:extLst>
          </p:cNvPr>
          <p:cNvSpPr txBox="1"/>
          <p:nvPr/>
        </p:nvSpPr>
        <p:spPr>
          <a:xfrm>
            <a:off x="6014835" y="5653301"/>
            <a:ext cx="2724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플레이어간 충돌 처리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스킬 상점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 err="1"/>
              <a:t>파티원</a:t>
            </a:r>
            <a:r>
              <a:rPr lang="ko-KR" altLang="en-US" sz="1050" dirty="0"/>
              <a:t> 모집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오르골 연주</a:t>
            </a:r>
            <a:endParaRPr lang="en-US" altLang="ko-KR" sz="105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0D2F13E-452F-482B-B305-2AABABFEE027}"/>
              </a:ext>
            </a:extLst>
          </p:cNvPr>
          <p:cNvSpPr/>
          <p:nvPr/>
        </p:nvSpPr>
        <p:spPr>
          <a:xfrm>
            <a:off x="5970423" y="5175506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필드 컨텐츠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C7A14B0-EF25-464D-8ADC-99344A19AEFB}"/>
              </a:ext>
            </a:extLst>
          </p:cNvPr>
          <p:cNvCxnSpPr>
            <a:cxnSpLocks/>
          </p:cNvCxnSpPr>
          <p:nvPr/>
        </p:nvCxnSpPr>
        <p:spPr>
          <a:xfrm>
            <a:off x="6792294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B3F599F-1E11-4DA5-8CAB-334E2E794882}"/>
              </a:ext>
            </a:extLst>
          </p:cNvPr>
          <p:cNvCxnSpPr>
            <a:cxnSpLocks/>
          </p:cNvCxnSpPr>
          <p:nvPr/>
        </p:nvCxnSpPr>
        <p:spPr>
          <a:xfrm flipH="1" flipV="1">
            <a:off x="7443084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CD4A9EE-0224-42A6-81F5-7C31F59D7563}"/>
              </a:ext>
            </a:extLst>
          </p:cNvPr>
          <p:cNvSpPr txBox="1"/>
          <p:nvPr/>
        </p:nvSpPr>
        <p:spPr>
          <a:xfrm>
            <a:off x="8505485" y="5642168"/>
            <a:ext cx="2724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몬스터와 전투</a:t>
            </a:r>
            <a:endParaRPr lang="en-US" altLang="ko-KR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900" dirty="0"/>
              <a:t>몬스터 공격 </a:t>
            </a:r>
            <a:r>
              <a:rPr lang="ko-KR" altLang="en-US" sz="900" dirty="0" err="1"/>
              <a:t>패링</a:t>
            </a:r>
            <a:endParaRPr lang="en-US" altLang="ko-KR" sz="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900" dirty="0"/>
              <a:t>스킬을 이용한 몬스터 공격 및</a:t>
            </a:r>
            <a:br>
              <a:rPr lang="en-US" altLang="ko-KR" sz="900" dirty="0"/>
            </a:br>
            <a:r>
              <a:rPr lang="ko-KR" altLang="en-US" sz="900" dirty="0"/>
              <a:t>플레이어 도움</a:t>
            </a:r>
            <a:endParaRPr lang="en-US" altLang="ko-KR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전투 후 보상</a:t>
            </a:r>
            <a:r>
              <a:rPr lang="en-US" altLang="ko-KR" sz="1050" dirty="0"/>
              <a:t>, </a:t>
            </a:r>
            <a:r>
              <a:rPr lang="ko-KR" altLang="en-US" sz="1050" dirty="0"/>
              <a:t>재도전</a:t>
            </a:r>
            <a:r>
              <a:rPr lang="ko-KR" altLang="en-US" sz="900" dirty="0"/>
              <a:t> </a:t>
            </a:r>
            <a:endParaRPr lang="en-US" altLang="ko-KR" sz="9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B921EF5-91B5-4B31-8C47-8AC4884F1FA9}"/>
              </a:ext>
            </a:extLst>
          </p:cNvPr>
          <p:cNvSpPr/>
          <p:nvPr/>
        </p:nvSpPr>
        <p:spPr>
          <a:xfrm>
            <a:off x="8461073" y="5164373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전투 컨텐츠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A43DAE6-689B-4E95-B2A1-8B27D3F49516}"/>
              </a:ext>
            </a:extLst>
          </p:cNvPr>
          <p:cNvCxnSpPr>
            <a:cxnSpLocks/>
          </p:cNvCxnSpPr>
          <p:nvPr/>
        </p:nvCxnSpPr>
        <p:spPr>
          <a:xfrm>
            <a:off x="9282944" y="4781335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CCEA143-96DA-4237-B19C-A5110DDA5EB6}"/>
              </a:ext>
            </a:extLst>
          </p:cNvPr>
          <p:cNvCxnSpPr>
            <a:cxnSpLocks/>
          </p:cNvCxnSpPr>
          <p:nvPr/>
        </p:nvCxnSpPr>
        <p:spPr>
          <a:xfrm flipH="1" flipV="1">
            <a:off x="9933734" y="4781335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006070D-519F-4FF9-A9E7-6FFE7A8CAEFD}"/>
              </a:ext>
            </a:extLst>
          </p:cNvPr>
          <p:cNvCxnSpPr>
            <a:cxnSpLocks/>
          </p:cNvCxnSpPr>
          <p:nvPr/>
        </p:nvCxnSpPr>
        <p:spPr>
          <a:xfrm flipH="1">
            <a:off x="7802139" y="2208261"/>
            <a:ext cx="1017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52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03"/>
    </mc:Choice>
    <mc:Fallback xmlns="">
      <p:transition spd="slow" advTm="1350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9B41C-14F3-4709-842B-CEC03766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" y="-213457"/>
            <a:ext cx="10515600" cy="1325563"/>
          </a:xfrm>
        </p:spPr>
        <p:txBody>
          <a:bodyPr/>
          <a:lstStyle/>
          <a:p>
            <a:r>
              <a:rPr lang="ko-KR" altLang="en-US" b="1" dirty="0"/>
              <a:t>조작법</a:t>
            </a:r>
          </a:p>
        </p:txBody>
      </p:sp>
      <p:pic>
        <p:nvPicPr>
          <p:cNvPr id="36" name="Google Shape;151;p22">
            <a:extLst>
              <a:ext uri="{FF2B5EF4-FFF2-40B4-BE49-F238E27FC236}">
                <a16:creationId xmlns:a16="http://schemas.microsoft.com/office/drawing/2014/main" id="{B3D01800-16E7-4290-AC30-032BCB69361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760" r="1499"/>
          <a:stretch/>
        </p:blipFill>
        <p:spPr>
          <a:xfrm>
            <a:off x="1201247" y="1068675"/>
            <a:ext cx="5653553" cy="2277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155;p22">
            <a:extLst>
              <a:ext uri="{FF2B5EF4-FFF2-40B4-BE49-F238E27FC236}">
                <a16:creationId xmlns:a16="http://schemas.microsoft.com/office/drawing/2014/main" id="{C788A3F4-0B66-4044-9FFF-8BC847F9E960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969374" y="1867688"/>
            <a:ext cx="383896" cy="35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155;p22">
            <a:extLst>
              <a:ext uri="{FF2B5EF4-FFF2-40B4-BE49-F238E27FC236}">
                <a16:creationId xmlns:a16="http://schemas.microsoft.com/office/drawing/2014/main" id="{D9A95D82-8735-477B-BDAD-7631B8C73C8D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182053" y="1853071"/>
            <a:ext cx="383896" cy="35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155;p22">
            <a:extLst>
              <a:ext uri="{FF2B5EF4-FFF2-40B4-BE49-F238E27FC236}">
                <a16:creationId xmlns:a16="http://schemas.microsoft.com/office/drawing/2014/main" id="{A21AA11F-EE94-4CFF-912A-8CF5E6AAABF8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565949" y="1853071"/>
            <a:ext cx="383896" cy="35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55;p22">
            <a:extLst>
              <a:ext uri="{FF2B5EF4-FFF2-40B4-BE49-F238E27FC236}">
                <a16:creationId xmlns:a16="http://schemas.microsoft.com/office/drawing/2014/main" id="{B65A109C-230A-48E9-A809-0C0104048593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064857" y="2245271"/>
            <a:ext cx="383896" cy="35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55;p22">
            <a:extLst>
              <a:ext uri="{FF2B5EF4-FFF2-40B4-BE49-F238E27FC236}">
                <a16:creationId xmlns:a16="http://schemas.microsoft.com/office/drawing/2014/main" id="{E436A572-4061-49EE-AC88-5A96A1E7A111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304704" y="2245271"/>
            <a:ext cx="383896" cy="35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155;p22">
            <a:extLst>
              <a:ext uri="{FF2B5EF4-FFF2-40B4-BE49-F238E27FC236}">
                <a16:creationId xmlns:a16="http://schemas.microsoft.com/office/drawing/2014/main" id="{DC05CD92-1F10-4958-821D-206DFF094FD1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688600" y="2245271"/>
            <a:ext cx="383896" cy="35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58;p22">
            <a:extLst>
              <a:ext uri="{FF2B5EF4-FFF2-40B4-BE49-F238E27FC236}">
                <a16:creationId xmlns:a16="http://schemas.microsoft.com/office/drawing/2014/main" id="{96EF1E59-B76B-48E5-A372-AC81CA57F092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907409" y="2991623"/>
            <a:ext cx="1900677" cy="35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159;p22">
            <a:extLst>
              <a:ext uri="{FF2B5EF4-FFF2-40B4-BE49-F238E27FC236}">
                <a16:creationId xmlns:a16="http://schemas.microsoft.com/office/drawing/2014/main" id="{B3B06852-011C-4E55-BB4F-8495FC31C55E}"/>
              </a:ext>
            </a:extLst>
          </p:cNvPr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4219948" y="2237163"/>
            <a:ext cx="383896" cy="35415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156;p22">
            <a:extLst>
              <a:ext uri="{FF2B5EF4-FFF2-40B4-BE49-F238E27FC236}">
                <a16:creationId xmlns:a16="http://schemas.microsoft.com/office/drawing/2014/main" id="{4A505C0A-FE9D-41E7-9F28-FF7B33633A46}"/>
              </a:ext>
            </a:extLst>
          </p:cNvPr>
          <p:cNvSpPr/>
          <p:nvPr/>
        </p:nvSpPr>
        <p:spPr>
          <a:xfrm rot="5400000" flipH="1">
            <a:off x="1484688" y="1926572"/>
            <a:ext cx="259441" cy="101367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6" name="Google Shape;157;p22">
            <a:extLst>
              <a:ext uri="{FF2B5EF4-FFF2-40B4-BE49-F238E27FC236}">
                <a16:creationId xmlns:a16="http://schemas.microsoft.com/office/drawing/2014/main" id="{BF8A4F73-308A-4F27-90AA-05FFD3E90DB7}"/>
              </a:ext>
            </a:extLst>
          </p:cNvPr>
          <p:cNvSpPr txBox="1"/>
          <p:nvPr/>
        </p:nvSpPr>
        <p:spPr>
          <a:xfrm>
            <a:off x="196593" y="2228575"/>
            <a:ext cx="1046010" cy="39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이동</a:t>
            </a:r>
            <a:r>
              <a:rPr lang="en-US" altLang="ko" b="1" dirty="0"/>
              <a:t> </a:t>
            </a:r>
            <a:r>
              <a:rPr lang="ko-KR" altLang="en-US" b="1" dirty="0"/>
              <a:t>키</a:t>
            </a:r>
            <a:endParaRPr b="1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4757A6E-1099-4163-97C4-6AE80002901B}"/>
              </a:ext>
            </a:extLst>
          </p:cNvPr>
          <p:cNvGrpSpPr/>
          <p:nvPr/>
        </p:nvGrpSpPr>
        <p:grpSpPr>
          <a:xfrm>
            <a:off x="157172" y="1108157"/>
            <a:ext cx="1083711" cy="1175292"/>
            <a:chOff x="162003" y="1978201"/>
            <a:chExt cx="1437602" cy="1531683"/>
          </a:xfrm>
        </p:grpSpPr>
        <p:sp>
          <p:nvSpPr>
            <p:cNvPr id="48" name="육각형 47">
              <a:extLst>
                <a:ext uri="{FF2B5EF4-FFF2-40B4-BE49-F238E27FC236}">
                  <a16:creationId xmlns:a16="http://schemas.microsoft.com/office/drawing/2014/main" id="{AAE99267-4263-4D1A-8023-4FE6D584FAFA}"/>
                </a:ext>
              </a:extLst>
            </p:cNvPr>
            <p:cNvSpPr/>
            <p:nvPr/>
          </p:nvSpPr>
          <p:spPr>
            <a:xfrm>
              <a:off x="350452" y="2301101"/>
              <a:ext cx="1060704" cy="914399"/>
            </a:xfrm>
            <a:prstGeom prst="hexagon">
              <a:avLst/>
            </a:prstGeom>
            <a:solidFill>
              <a:srgbClr val="00CC66">
                <a:alpha val="4588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337B72-0E9D-482D-B8B8-81E06BAE5CF6}"/>
                </a:ext>
              </a:extLst>
            </p:cNvPr>
            <p:cNvSpPr txBox="1"/>
            <p:nvPr/>
          </p:nvSpPr>
          <p:spPr>
            <a:xfrm>
              <a:off x="162003" y="2199531"/>
              <a:ext cx="330235" cy="448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84DC2FD-A911-4402-9CA9-FDE5DCA053B8}"/>
                </a:ext>
              </a:extLst>
            </p:cNvPr>
            <p:cNvSpPr txBox="1"/>
            <p:nvPr/>
          </p:nvSpPr>
          <p:spPr>
            <a:xfrm>
              <a:off x="162003" y="2835287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S</a:t>
              </a:r>
              <a:endParaRPr lang="ko-KR" altLang="en-US" sz="11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3351BB7-66FA-486B-B38F-ADA014062601}"/>
                </a:ext>
              </a:extLst>
            </p:cNvPr>
            <p:cNvSpPr txBox="1"/>
            <p:nvPr/>
          </p:nvSpPr>
          <p:spPr>
            <a:xfrm>
              <a:off x="721490" y="3192509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D</a:t>
              </a:r>
              <a:endParaRPr lang="ko-KR" altLang="en-US" sz="11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8ABF7DD-C05A-402D-91D4-3738138BC38D}"/>
                </a:ext>
              </a:extLst>
            </p:cNvPr>
            <p:cNvSpPr txBox="1"/>
            <p:nvPr/>
          </p:nvSpPr>
          <p:spPr>
            <a:xfrm>
              <a:off x="1269370" y="2875134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F</a:t>
              </a:r>
              <a:endParaRPr lang="ko-KR" altLang="en-US" sz="11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53F297C-4BD4-4372-87C1-4D2150398A9D}"/>
                </a:ext>
              </a:extLst>
            </p:cNvPr>
            <p:cNvSpPr txBox="1"/>
            <p:nvPr/>
          </p:nvSpPr>
          <p:spPr>
            <a:xfrm>
              <a:off x="1269370" y="2295576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R</a:t>
              </a:r>
              <a:endParaRPr lang="ko-KR" altLang="en-US" sz="11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772D3D0-5170-4478-8F32-408FD45F9E4D}"/>
                </a:ext>
              </a:extLst>
            </p:cNvPr>
            <p:cNvSpPr txBox="1"/>
            <p:nvPr/>
          </p:nvSpPr>
          <p:spPr>
            <a:xfrm>
              <a:off x="162003" y="2295576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W</a:t>
              </a:r>
              <a:endParaRPr lang="ko-KR" altLang="en-US" sz="11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6F80672-CF89-4604-B973-1C35032E0D5D}"/>
                </a:ext>
              </a:extLst>
            </p:cNvPr>
            <p:cNvSpPr txBox="1"/>
            <p:nvPr/>
          </p:nvSpPr>
          <p:spPr>
            <a:xfrm>
              <a:off x="723335" y="1978201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E</a:t>
              </a:r>
              <a:endParaRPr lang="ko-KR" altLang="en-US" sz="1100" dirty="0"/>
            </a:p>
          </p:txBody>
        </p:sp>
      </p:grpSp>
      <p:sp>
        <p:nvSpPr>
          <p:cNvPr id="56" name="Google Shape;156;p22">
            <a:extLst>
              <a:ext uri="{FF2B5EF4-FFF2-40B4-BE49-F238E27FC236}">
                <a16:creationId xmlns:a16="http://schemas.microsoft.com/office/drawing/2014/main" id="{3BD306ED-BF0F-4486-9EAF-1F5F171A73ED}"/>
              </a:ext>
            </a:extLst>
          </p:cNvPr>
          <p:cNvSpPr/>
          <p:nvPr/>
        </p:nvSpPr>
        <p:spPr>
          <a:xfrm rot="12963387" flipH="1">
            <a:off x="4963498" y="746264"/>
            <a:ext cx="259441" cy="159506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57" name="Google Shape;157;p22">
            <a:extLst>
              <a:ext uri="{FF2B5EF4-FFF2-40B4-BE49-F238E27FC236}">
                <a16:creationId xmlns:a16="http://schemas.microsoft.com/office/drawing/2014/main" id="{5A462624-0933-42AD-B3F0-9F8C7E0CAB8E}"/>
              </a:ext>
            </a:extLst>
          </p:cNvPr>
          <p:cNvSpPr txBox="1"/>
          <p:nvPr/>
        </p:nvSpPr>
        <p:spPr>
          <a:xfrm>
            <a:off x="7473821" y="2204323"/>
            <a:ext cx="1279579" cy="39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채팅 키</a:t>
            </a:r>
            <a:endParaRPr b="1" dirty="0"/>
          </a:p>
        </p:txBody>
      </p:sp>
      <p:sp>
        <p:nvSpPr>
          <p:cNvPr id="58" name="Google Shape;156;p22">
            <a:extLst>
              <a:ext uri="{FF2B5EF4-FFF2-40B4-BE49-F238E27FC236}">
                <a16:creationId xmlns:a16="http://schemas.microsoft.com/office/drawing/2014/main" id="{21D44766-DF74-43D8-AE38-BB4D13287384}"/>
              </a:ext>
            </a:extLst>
          </p:cNvPr>
          <p:cNvSpPr/>
          <p:nvPr/>
        </p:nvSpPr>
        <p:spPr>
          <a:xfrm flipH="1">
            <a:off x="3728027" y="3177858"/>
            <a:ext cx="259441" cy="50686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59" name="Google Shape;157;p22">
            <a:extLst>
              <a:ext uri="{FF2B5EF4-FFF2-40B4-BE49-F238E27FC236}">
                <a16:creationId xmlns:a16="http://schemas.microsoft.com/office/drawing/2014/main" id="{52508FF4-82BA-4897-9CC5-A291F98F44D2}"/>
              </a:ext>
            </a:extLst>
          </p:cNvPr>
          <p:cNvSpPr txBox="1"/>
          <p:nvPr/>
        </p:nvSpPr>
        <p:spPr>
          <a:xfrm>
            <a:off x="3346310" y="3665908"/>
            <a:ext cx="1171889" cy="39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결정 키</a:t>
            </a:r>
            <a:endParaRPr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7A9C1E4-41CC-4315-AD7F-1FAEC47853FC}"/>
              </a:ext>
            </a:extLst>
          </p:cNvPr>
          <p:cNvCxnSpPr>
            <a:cxnSpLocks/>
          </p:cNvCxnSpPr>
          <p:nvPr/>
        </p:nvCxnSpPr>
        <p:spPr>
          <a:xfrm>
            <a:off x="0" y="4068145"/>
            <a:ext cx="12192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643D90-CFC8-4BB2-9D44-50EBEF88F81E}"/>
              </a:ext>
            </a:extLst>
          </p:cNvPr>
          <p:cNvCxnSpPr>
            <a:cxnSpLocks/>
          </p:cNvCxnSpPr>
          <p:nvPr/>
        </p:nvCxnSpPr>
        <p:spPr>
          <a:xfrm>
            <a:off x="5812971" y="4068145"/>
            <a:ext cx="0" cy="27152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Google Shape;157;p22">
            <a:extLst>
              <a:ext uri="{FF2B5EF4-FFF2-40B4-BE49-F238E27FC236}">
                <a16:creationId xmlns:a16="http://schemas.microsoft.com/office/drawing/2014/main" id="{C7F6D946-0FF1-49DC-ACA2-E8739B2699E6}"/>
              </a:ext>
            </a:extLst>
          </p:cNvPr>
          <p:cNvSpPr txBox="1"/>
          <p:nvPr/>
        </p:nvSpPr>
        <p:spPr>
          <a:xfrm>
            <a:off x="-14930" y="4012161"/>
            <a:ext cx="1046010" cy="39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필드 씬</a:t>
            </a:r>
            <a:endParaRPr b="1" dirty="0"/>
          </a:p>
        </p:txBody>
      </p:sp>
      <p:sp>
        <p:nvSpPr>
          <p:cNvPr id="64" name="Google Shape;157;p22">
            <a:extLst>
              <a:ext uri="{FF2B5EF4-FFF2-40B4-BE49-F238E27FC236}">
                <a16:creationId xmlns:a16="http://schemas.microsoft.com/office/drawing/2014/main" id="{B96471BE-CE7D-4C9C-9A1F-A743B62D15CD}"/>
              </a:ext>
            </a:extLst>
          </p:cNvPr>
          <p:cNvSpPr txBox="1"/>
          <p:nvPr/>
        </p:nvSpPr>
        <p:spPr>
          <a:xfrm>
            <a:off x="5818701" y="4030822"/>
            <a:ext cx="1300551" cy="39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인게임 씬</a:t>
            </a:r>
            <a:endParaRPr b="1" dirty="0"/>
          </a:p>
        </p:txBody>
      </p:sp>
      <p:sp>
        <p:nvSpPr>
          <p:cNvPr id="65" name="Google Shape;157;p22">
            <a:extLst>
              <a:ext uri="{FF2B5EF4-FFF2-40B4-BE49-F238E27FC236}">
                <a16:creationId xmlns:a16="http://schemas.microsoft.com/office/drawing/2014/main" id="{1505C56A-D680-4CE9-9D5C-352AF79169E2}"/>
              </a:ext>
            </a:extLst>
          </p:cNvPr>
          <p:cNvSpPr txBox="1"/>
          <p:nvPr/>
        </p:nvSpPr>
        <p:spPr>
          <a:xfrm>
            <a:off x="311041" y="4401674"/>
            <a:ext cx="5231343" cy="32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/>
              <a:t>이동</a:t>
            </a:r>
            <a:r>
              <a:rPr lang="en-US" altLang="ko" sz="1400" dirty="0"/>
              <a:t> </a:t>
            </a:r>
            <a:r>
              <a:rPr lang="ko-KR" altLang="en-US" sz="1400" dirty="0"/>
              <a:t>키 </a:t>
            </a:r>
            <a:r>
              <a:rPr lang="en-US" altLang="ko-KR" sz="1400" dirty="0"/>
              <a:t>: </a:t>
            </a:r>
            <a:r>
              <a:rPr lang="ko-KR" altLang="en-US" sz="1400" dirty="0"/>
              <a:t>다른 플레이어가 없다면 해당 위치로 이동</a:t>
            </a:r>
            <a:endParaRPr sz="1400" dirty="0"/>
          </a:p>
        </p:txBody>
      </p:sp>
      <p:sp>
        <p:nvSpPr>
          <p:cNvPr id="66" name="Google Shape;157;p22">
            <a:extLst>
              <a:ext uri="{FF2B5EF4-FFF2-40B4-BE49-F238E27FC236}">
                <a16:creationId xmlns:a16="http://schemas.microsoft.com/office/drawing/2014/main" id="{C2EC4D46-B5EE-4C99-97EE-91D19E04E995}"/>
              </a:ext>
            </a:extLst>
          </p:cNvPr>
          <p:cNvSpPr txBox="1"/>
          <p:nvPr/>
        </p:nvSpPr>
        <p:spPr>
          <a:xfrm>
            <a:off x="311041" y="4745987"/>
            <a:ext cx="5231343" cy="32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선택</a:t>
            </a:r>
            <a:r>
              <a:rPr lang="en-US" altLang="ko" sz="1400" dirty="0"/>
              <a:t> </a:t>
            </a:r>
            <a:r>
              <a:rPr lang="ko-KR" altLang="en-US" sz="1400" dirty="0"/>
              <a:t>키 </a:t>
            </a:r>
            <a:r>
              <a:rPr lang="en-US" altLang="ko-KR" sz="1400" dirty="0"/>
              <a:t>: </a:t>
            </a:r>
            <a:r>
              <a:rPr lang="ko-KR" altLang="en-US" sz="1400" dirty="0"/>
              <a:t>장착 스킬 변경</a:t>
            </a:r>
            <a:endParaRPr sz="1400" dirty="0"/>
          </a:p>
        </p:txBody>
      </p:sp>
      <p:pic>
        <p:nvPicPr>
          <p:cNvPr id="67" name="Google Shape;159;p22">
            <a:extLst>
              <a:ext uri="{FF2B5EF4-FFF2-40B4-BE49-F238E27FC236}">
                <a16:creationId xmlns:a16="http://schemas.microsoft.com/office/drawing/2014/main" id="{264BE176-8606-4BA8-A607-3A76F3F4BBB5}"/>
              </a:ext>
            </a:extLst>
          </p:cNvPr>
          <p:cNvPicPr preferRelativeResize="0"/>
          <p:nvPr/>
        </p:nvPicPr>
        <p:blipFill>
          <a:blip r:embed="rId6">
            <a:alphaModFix amt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54270" y="2237906"/>
            <a:ext cx="660235" cy="3541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68" name="Google Shape;156;p22">
            <a:extLst>
              <a:ext uri="{FF2B5EF4-FFF2-40B4-BE49-F238E27FC236}">
                <a16:creationId xmlns:a16="http://schemas.microsoft.com/office/drawing/2014/main" id="{8B7242E8-8A41-4B70-8467-B76C188C2454}"/>
              </a:ext>
            </a:extLst>
          </p:cNvPr>
          <p:cNvSpPr/>
          <p:nvPr/>
        </p:nvSpPr>
        <p:spPr>
          <a:xfrm rot="16200000" flipH="1">
            <a:off x="7065517" y="2097112"/>
            <a:ext cx="259441" cy="65047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69" name="Google Shape;157;p22">
            <a:extLst>
              <a:ext uri="{FF2B5EF4-FFF2-40B4-BE49-F238E27FC236}">
                <a16:creationId xmlns:a16="http://schemas.microsoft.com/office/drawing/2014/main" id="{76980E1B-2E4D-419E-A795-C0047E6EC69C}"/>
              </a:ext>
            </a:extLst>
          </p:cNvPr>
          <p:cNvSpPr txBox="1"/>
          <p:nvPr/>
        </p:nvSpPr>
        <p:spPr>
          <a:xfrm>
            <a:off x="5189445" y="518258"/>
            <a:ext cx="1279579" cy="39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선택 키</a:t>
            </a:r>
            <a:endParaRPr b="1" dirty="0"/>
          </a:p>
        </p:txBody>
      </p:sp>
      <p:sp>
        <p:nvSpPr>
          <p:cNvPr id="70" name="Google Shape;157;p22">
            <a:extLst>
              <a:ext uri="{FF2B5EF4-FFF2-40B4-BE49-F238E27FC236}">
                <a16:creationId xmlns:a16="http://schemas.microsoft.com/office/drawing/2014/main" id="{3062310B-7886-4394-A765-54AFEA1B1983}"/>
              </a:ext>
            </a:extLst>
          </p:cNvPr>
          <p:cNvSpPr txBox="1"/>
          <p:nvPr/>
        </p:nvSpPr>
        <p:spPr>
          <a:xfrm>
            <a:off x="311040" y="5090300"/>
            <a:ext cx="5231343" cy="32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결정 키 </a:t>
            </a:r>
            <a:r>
              <a:rPr lang="en-US" altLang="ko-KR" sz="1400" dirty="0"/>
              <a:t>: (</a:t>
            </a:r>
            <a:r>
              <a:rPr lang="ko-KR" altLang="en-US" sz="1400" dirty="0"/>
              <a:t>상점</a:t>
            </a:r>
            <a:r>
              <a:rPr lang="en-US" altLang="ko-KR" sz="1400" dirty="0"/>
              <a:t>) - </a:t>
            </a:r>
            <a:r>
              <a:rPr lang="ko-KR" altLang="en-US" sz="1400" dirty="0"/>
              <a:t>상점 </a:t>
            </a:r>
            <a:r>
              <a:rPr lang="en-US" altLang="ko-KR" sz="1400" dirty="0"/>
              <a:t>UI </a:t>
            </a:r>
            <a:r>
              <a:rPr lang="ko-KR" altLang="en-US" sz="1400" dirty="0"/>
              <a:t>열기 </a:t>
            </a:r>
            <a:r>
              <a:rPr lang="en-US" altLang="ko-KR" sz="1400" dirty="0"/>
              <a:t>/ </a:t>
            </a:r>
            <a:r>
              <a:rPr lang="ko-KR" altLang="en-US" sz="1400" dirty="0"/>
              <a:t>닫기</a:t>
            </a:r>
            <a:endParaRPr lang="en-US" altLang="ko-KR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     (</a:t>
            </a:r>
            <a:r>
              <a:rPr lang="ko-KR" altLang="en-US" sz="1400" dirty="0"/>
              <a:t>오르골</a:t>
            </a:r>
            <a:r>
              <a:rPr lang="en-US" altLang="ko-KR" sz="1400" dirty="0"/>
              <a:t>) - </a:t>
            </a:r>
            <a:r>
              <a:rPr lang="ko-KR" altLang="en-US" sz="1400" dirty="0"/>
              <a:t>오르골 스크롤 사용 </a:t>
            </a:r>
            <a:r>
              <a:rPr lang="en-US" altLang="ko-KR" sz="1400" dirty="0"/>
              <a:t>/ </a:t>
            </a:r>
            <a:r>
              <a:rPr lang="ko-KR" altLang="en-US" sz="1400" dirty="0"/>
              <a:t>연주 중지</a:t>
            </a:r>
            <a:endParaRPr sz="1400" dirty="0"/>
          </a:p>
        </p:txBody>
      </p:sp>
      <p:sp>
        <p:nvSpPr>
          <p:cNvPr id="71" name="Google Shape;157;p22">
            <a:extLst>
              <a:ext uri="{FF2B5EF4-FFF2-40B4-BE49-F238E27FC236}">
                <a16:creationId xmlns:a16="http://schemas.microsoft.com/office/drawing/2014/main" id="{4E982EA2-6886-41FC-B2A9-313EB253803C}"/>
              </a:ext>
            </a:extLst>
          </p:cNvPr>
          <p:cNvSpPr txBox="1"/>
          <p:nvPr/>
        </p:nvSpPr>
        <p:spPr>
          <a:xfrm>
            <a:off x="326367" y="5593235"/>
            <a:ext cx="5231343" cy="32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채팅</a:t>
            </a:r>
            <a:r>
              <a:rPr lang="en-US" altLang="ko" sz="1400" dirty="0"/>
              <a:t> </a:t>
            </a:r>
            <a:r>
              <a:rPr lang="ko-KR" altLang="en-US" sz="1400" dirty="0"/>
              <a:t>키 </a:t>
            </a:r>
            <a:r>
              <a:rPr lang="en-US" altLang="ko-KR" sz="1400" dirty="0"/>
              <a:t>: </a:t>
            </a:r>
            <a:r>
              <a:rPr lang="ko-KR" altLang="en-US" sz="1400" dirty="0"/>
              <a:t>채팅 창 열기</a:t>
            </a:r>
            <a:endParaRPr sz="1400" dirty="0"/>
          </a:p>
        </p:txBody>
      </p:sp>
      <p:sp>
        <p:nvSpPr>
          <p:cNvPr id="72" name="사각형: 둥근 위쪽 모서리 71">
            <a:extLst>
              <a:ext uri="{FF2B5EF4-FFF2-40B4-BE49-F238E27FC236}">
                <a16:creationId xmlns:a16="http://schemas.microsoft.com/office/drawing/2014/main" id="{4C7D8A22-4C4F-43C5-9389-6616F3080674}"/>
              </a:ext>
            </a:extLst>
          </p:cNvPr>
          <p:cNvSpPr/>
          <p:nvPr/>
        </p:nvSpPr>
        <p:spPr>
          <a:xfrm>
            <a:off x="9168851" y="1376928"/>
            <a:ext cx="914400" cy="914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위쪽 모서리 72">
            <a:extLst>
              <a:ext uri="{FF2B5EF4-FFF2-40B4-BE49-F238E27FC236}">
                <a16:creationId xmlns:a16="http://schemas.microsoft.com/office/drawing/2014/main" id="{E9F03318-01FE-4DCF-840A-B4B861F6F617}"/>
              </a:ext>
            </a:extLst>
          </p:cNvPr>
          <p:cNvSpPr/>
          <p:nvPr/>
        </p:nvSpPr>
        <p:spPr>
          <a:xfrm rot="10800000">
            <a:off x="9168851" y="2216772"/>
            <a:ext cx="914400" cy="914400"/>
          </a:xfrm>
          <a:prstGeom prst="round2SameRect">
            <a:avLst>
              <a:gd name="adj1" fmla="val 2449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1172BD8-C9D5-4CF9-82F8-4DA0F6DF0DCB}"/>
              </a:ext>
            </a:extLst>
          </p:cNvPr>
          <p:cNvCxnSpPr>
            <a:stCxn id="72" idx="3"/>
          </p:cNvCxnSpPr>
          <p:nvPr/>
        </p:nvCxnSpPr>
        <p:spPr>
          <a:xfrm>
            <a:off x="9626051" y="1376928"/>
            <a:ext cx="0" cy="6755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6" name="Google Shape;159;p22">
            <a:extLst>
              <a:ext uri="{FF2B5EF4-FFF2-40B4-BE49-F238E27FC236}">
                <a16:creationId xmlns:a16="http://schemas.microsoft.com/office/drawing/2014/main" id="{BA603CC0-BB29-4A8E-B538-076B9CD9A420}"/>
              </a:ext>
            </a:extLst>
          </p:cNvPr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9646897" y="1376590"/>
            <a:ext cx="444295" cy="751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155;p22">
            <a:extLst>
              <a:ext uri="{FF2B5EF4-FFF2-40B4-BE49-F238E27FC236}">
                <a16:creationId xmlns:a16="http://schemas.microsoft.com/office/drawing/2014/main" id="{980389F3-6674-4C5F-BB9F-3C03B24A9F84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9168850" y="1376927"/>
            <a:ext cx="444295" cy="75187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156;p22">
            <a:extLst>
              <a:ext uri="{FF2B5EF4-FFF2-40B4-BE49-F238E27FC236}">
                <a16:creationId xmlns:a16="http://schemas.microsoft.com/office/drawing/2014/main" id="{66099B59-647B-4924-A9EA-C1FF0BF46240}"/>
              </a:ext>
            </a:extLst>
          </p:cNvPr>
          <p:cNvSpPr/>
          <p:nvPr/>
        </p:nvSpPr>
        <p:spPr>
          <a:xfrm rot="10800000" flipH="1">
            <a:off x="9261276" y="811567"/>
            <a:ext cx="259441" cy="47947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81" name="Google Shape;157;p22">
            <a:extLst>
              <a:ext uri="{FF2B5EF4-FFF2-40B4-BE49-F238E27FC236}">
                <a16:creationId xmlns:a16="http://schemas.microsoft.com/office/drawing/2014/main" id="{8D43EF95-D4CA-4D1E-BECF-D18CE5F4569D}"/>
              </a:ext>
            </a:extLst>
          </p:cNvPr>
          <p:cNvSpPr txBox="1"/>
          <p:nvPr/>
        </p:nvSpPr>
        <p:spPr>
          <a:xfrm>
            <a:off x="8803672" y="354927"/>
            <a:ext cx="1279579" cy="39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선택 클릭</a:t>
            </a:r>
            <a:endParaRPr b="1" dirty="0"/>
          </a:p>
        </p:txBody>
      </p:sp>
      <p:sp>
        <p:nvSpPr>
          <p:cNvPr id="82" name="Google Shape;157;p22">
            <a:extLst>
              <a:ext uri="{FF2B5EF4-FFF2-40B4-BE49-F238E27FC236}">
                <a16:creationId xmlns:a16="http://schemas.microsoft.com/office/drawing/2014/main" id="{84062667-0046-475B-933D-4FD53365487B}"/>
              </a:ext>
            </a:extLst>
          </p:cNvPr>
          <p:cNvSpPr txBox="1"/>
          <p:nvPr/>
        </p:nvSpPr>
        <p:spPr>
          <a:xfrm>
            <a:off x="10569238" y="1480623"/>
            <a:ext cx="1279579" cy="39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메뉴 클릭</a:t>
            </a:r>
            <a:endParaRPr b="1" dirty="0"/>
          </a:p>
        </p:txBody>
      </p:sp>
      <p:sp>
        <p:nvSpPr>
          <p:cNvPr id="83" name="Google Shape;156;p22">
            <a:extLst>
              <a:ext uri="{FF2B5EF4-FFF2-40B4-BE49-F238E27FC236}">
                <a16:creationId xmlns:a16="http://schemas.microsoft.com/office/drawing/2014/main" id="{57676B60-AE78-4459-87FD-AB0B219E7247}"/>
              </a:ext>
            </a:extLst>
          </p:cNvPr>
          <p:cNvSpPr/>
          <p:nvPr/>
        </p:nvSpPr>
        <p:spPr>
          <a:xfrm rot="16200000" flipH="1">
            <a:off x="10246076" y="1524520"/>
            <a:ext cx="259441" cy="38038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84" name="Google Shape;159;p22">
            <a:extLst>
              <a:ext uri="{FF2B5EF4-FFF2-40B4-BE49-F238E27FC236}">
                <a16:creationId xmlns:a16="http://schemas.microsoft.com/office/drawing/2014/main" id="{A98554B9-F3AC-44EB-BD9F-0067A1B0AAB4}"/>
              </a:ext>
            </a:extLst>
          </p:cNvPr>
          <p:cNvPicPr preferRelativeResize="0"/>
          <p:nvPr/>
        </p:nvPicPr>
        <p:blipFill>
          <a:blip r:embed="rId6">
            <a:alphaModFix amt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7643" y="1856779"/>
            <a:ext cx="573442" cy="3541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sp>
        <p:nvSpPr>
          <p:cNvPr id="85" name="Google Shape;156;p22">
            <a:extLst>
              <a:ext uri="{FF2B5EF4-FFF2-40B4-BE49-F238E27FC236}">
                <a16:creationId xmlns:a16="http://schemas.microsoft.com/office/drawing/2014/main" id="{7AA4D24C-21A1-449B-9375-72A0EC40F631}"/>
              </a:ext>
            </a:extLst>
          </p:cNvPr>
          <p:cNvSpPr/>
          <p:nvPr/>
        </p:nvSpPr>
        <p:spPr>
          <a:xfrm rot="12895107" flipH="1">
            <a:off x="1946068" y="836121"/>
            <a:ext cx="259441" cy="107387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86" name="Google Shape;157;p22">
            <a:extLst>
              <a:ext uri="{FF2B5EF4-FFF2-40B4-BE49-F238E27FC236}">
                <a16:creationId xmlns:a16="http://schemas.microsoft.com/office/drawing/2014/main" id="{39AD27E2-A51B-4533-B440-63CE9DE42117}"/>
              </a:ext>
            </a:extLst>
          </p:cNvPr>
          <p:cNvSpPr txBox="1"/>
          <p:nvPr/>
        </p:nvSpPr>
        <p:spPr>
          <a:xfrm>
            <a:off x="2148699" y="510285"/>
            <a:ext cx="1279579" cy="39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메뉴 키</a:t>
            </a:r>
            <a:endParaRPr b="1" dirty="0"/>
          </a:p>
        </p:txBody>
      </p:sp>
      <p:sp>
        <p:nvSpPr>
          <p:cNvPr id="87" name="Google Shape;157;p22">
            <a:extLst>
              <a:ext uri="{FF2B5EF4-FFF2-40B4-BE49-F238E27FC236}">
                <a16:creationId xmlns:a16="http://schemas.microsoft.com/office/drawing/2014/main" id="{D53B089D-FFDD-4CAC-AF0D-AEFBAD68493E}"/>
              </a:ext>
            </a:extLst>
          </p:cNvPr>
          <p:cNvSpPr txBox="1"/>
          <p:nvPr/>
        </p:nvSpPr>
        <p:spPr>
          <a:xfrm>
            <a:off x="324671" y="5900224"/>
            <a:ext cx="5231343" cy="32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메뉴</a:t>
            </a:r>
            <a:r>
              <a:rPr lang="en-US" altLang="ko" sz="1400" dirty="0"/>
              <a:t> </a:t>
            </a:r>
            <a:r>
              <a:rPr lang="ko-KR" altLang="en-US" sz="1400" dirty="0"/>
              <a:t>키 </a:t>
            </a:r>
            <a:r>
              <a:rPr lang="en-US" altLang="ko-KR" sz="1400" dirty="0"/>
              <a:t>: </a:t>
            </a:r>
            <a:r>
              <a:rPr lang="ko-KR" altLang="en-US" sz="1400" dirty="0"/>
              <a:t>파티 메뉴 열기 </a:t>
            </a:r>
            <a:r>
              <a:rPr lang="en-US" altLang="ko-KR" sz="1400" dirty="0"/>
              <a:t>/ </a:t>
            </a:r>
            <a:r>
              <a:rPr lang="ko-KR" altLang="en-US" sz="1400" dirty="0"/>
              <a:t>닫기</a:t>
            </a:r>
            <a:endParaRPr sz="1400" dirty="0"/>
          </a:p>
        </p:txBody>
      </p:sp>
      <p:sp>
        <p:nvSpPr>
          <p:cNvPr id="88" name="Google Shape;157;p22">
            <a:extLst>
              <a:ext uri="{FF2B5EF4-FFF2-40B4-BE49-F238E27FC236}">
                <a16:creationId xmlns:a16="http://schemas.microsoft.com/office/drawing/2014/main" id="{2A752BAC-D4E2-4E68-B521-0F857E9C94C1}"/>
              </a:ext>
            </a:extLst>
          </p:cNvPr>
          <p:cNvSpPr txBox="1"/>
          <p:nvPr/>
        </p:nvSpPr>
        <p:spPr>
          <a:xfrm>
            <a:off x="327299" y="6216551"/>
            <a:ext cx="5231343" cy="32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메뉴</a:t>
            </a:r>
            <a:r>
              <a:rPr lang="en-US" altLang="ko" sz="1400" dirty="0"/>
              <a:t> </a:t>
            </a:r>
            <a:r>
              <a:rPr lang="ko-KR" altLang="en-US" sz="1400" dirty="0"/>
              <a:t>클릭 </a:t>
            </a:r>
            <a:r>
              <a:rPr lang="en-US" altLang="ko-KR" sz="1400" dirty="0"/>
              <a:t>: (</a:t>
            </a:r>
            <a:r>
              <a:rPr lang="ko-KR" altLang="en-US" sz="1400" dirty="0"/>
              <a:t>타일</a:t>
            </a:r>
            <a:r>
              <a:rPr lang="en-US" altLang="ko-KR" sz="1400" dirty="0"/>
              <a:t>) – </a:t>
            </a:r>
            <a:r>
              <a:rPr lang="ko-KR" altLang="en-US" sz="1400" dirty="0"/>
              <a:t>해당 위치로 자동으로 이동</a:t>
            </a:r>
            <a:endParaRPr lang="en-US" altLang="ko-KR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(</a:t>
            </a:r>
            <a:r>
              <a:rPr lang="ko-KR" altLang="en-US" sz="1400" dirty="0"/>
              <a:t>플레이어</a:t>
            </a:r>
            <a:r>
              <a:rPr lang="en-US" altLang="ko-KR" sz="1400" dirty="0"/>
              <a:t>) – </a:t>
            </a:r>
            <a:r>
              <a:rPr lang="ko-KR" altLang="en-US" sz="1400" dirty="0"/>
              <a:t>해당 유저 파티 신청 메뉴 열기 </a:t>
            </a:r>
            <a:r>
              <a:rPr lang="en-US" altLang="ko-KR" sz="1400" dirty="0"/>
              <a:t>/ </a:t>
            </a:r>
            <a:r>
              <a:rPr lang="ko-KR" altLang="en-US" sz="1400" dirty="0"/>
              <a:t>닫기</a:t>
            </a:r>
            <a:endParaRPr sz="1400" dirty="0"/>
          </a:p>
        </p:txBody>
      </p:sp>
      <p:sp>
        <p:nvSpPr>
          <p:cNvPr id="89" name="Google Shape;157;p22">
            <a:extLst>
              <a:ext uri="{FF2B5EF4-FFF2-40B4-BE49-F238E27FC236}">
                <a16:creationId xmlns:a16="http://schemas.microsoft.com/office/drawing/2014/main" id="{2171DB36-24EC-47A0-9BC1-72E32F552401}"/>
              </a:ext>
            </a:extLst>
          </p:cNvPr>
          <p:cNvSpPr txBox="1"/>
          <p:nvPr/>
        </p:nvSpPr>
        <p:spPr>
          <a:xfrm>
            <a:off x="6188000" y="4414503"/>
            <a:ext cx="5231343" cy="32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/>
              <a:t>이동</a:t>
            </a:r>
            <a:r>
              <a:rPr lang="en-US" altLang="ko" sz="1400" dirty="0"/>
              <a:t> </a:t>
            </a:r>
            <a:r>
              <a:rPr lang="ko-KR" altLang="en-US" sz="1400" dirty="0"/>
              <a:t>키 </a:t>
            </a:r>
            <a:r>
              <a:rPr lang="en-US" altLang="ko-KR" sz="1400" dirty="0"/>
              <a:t>: </a:t>
            </a:r>
            <a:r>
              <a:rPr lang="ko-KR" altLang="en-US" sz="1400" dirty="0"/>
              <a:t>박자에 맞춰 해당 위치로 이동</a:t>
            </a:r>
            <a:endParaRPr sz="1400" dirty="0"/>
          </a:p>
        </p:txBody>
      </p:sp>
      <p:sp>
        <p:nvSpPr>
          <p:cNvPr id="90" name="Google Shape;157;p22">
            <a:extLst>
              <a:ext uri="{FF2B5EF4-FFF2-40B4-BE49-F238E27FC236}">
                <a16:creationId xmlns:a16="http://schemas.microsoft.com/office/drawing/2014/main" id="{BC1C5012-0427-4EA4-8809-3BD9207D0156}"/>
              </a:ext>
            </a:extLst>
          </p:cNvPr>
          <p:cNvSpPr txBox="1"/>
          <p:nvPr/>
        </p:nvSpPr>
        <p:spPr>
          <a:xfrm>
            <a:off x="6188000" y="4758816"/>
            <a:ext cx="5231343" cy="32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선택</a:t>
            </a:r>
            <a:r>
              <a:rPr lang="en-US" altLang="ko" sz="1400" dirty="0"/>
              <a:t> </a:t>
            </a:r>
            <a:r>
              <a:rPr lang="ko-KR" altLang="en-US" sz="1400" dirty="0"/>
              <a:t>키 </a:t>
            </a:r>
            <a:r>
              <a:rPr lang="en-US" altLang="ko-KR" sz="1400" dirty="0"/>
              <a:t>: </a:t>
            </a:r>
            <a:r>
              <a:rPr lang="ko-KR" altLang="en-US" sz="1400" dirty="0"/>
              <a:t>박자에 맞춰 스킬 사용</a:t>
            </a:r>
            <a:endParaRPr sz="1400" dirty="0"/>
          </a:p>
        </p:txBody>
      </p:sp>
      <p:sp>
        <p:nvSpPr>
          <p:cNvPr id="91" name="Google Shape;157;p22">
            <a:extLst>
              <a:ext uri="{FF2B5EF4-FFF2-40B4-BE49-F238E27FC236}">
                <a16:creationId xmlns:a16="http://schemas.microsoft.com/office/drawing/2014/main" id="{3BE072F5-2896-41F6-8430-A4858FFA7BF2}"/>
              </a:ext>
            </a:extLst>
          </p:cNvPr>
          <p:cNvSpPr txBox="1"/>
          <p:nvPr/>
        </p:nvSpPr>
        <p:spPr>
          <a:xfrm>
            <a:off x="6187999" y="5103129"/>
            <a:ext cx="5231343" cy="32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결정 키 </a:t>
            </a:r>
            <a:r>
              <a:rPr lang="en-US" altLang="ko-KR" sz="1400" dirty="0"/>
              <a:t>: </a:t>
            </a:r>
            <a:r>
              <a:rPr lang="ko-KR" altLang="en-US" sz="1400" dirty="0"/>
              <a:t>박자에 맞춰 </a:t>
            </a:r>
            <a:r>
              <a:rPr lang="ko-KR" altLang="en-US" sz="1400" dirty="0" err="1"/>
              <a:t>패링</a:t>
            </a:r>
            <a:r>
              <a:rPr lang="ko-KR" altLang="en-US" sz="1400" dirty="0"/>
              <a:t> 시도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405861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22"/>
    </mc:Choice>
    <mc:Fallback xmlns="">
      <p:transition spd="slow" advTm="2082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5F8FF-CC71-435D-89DA-E37F0D1B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56" y="140781"/>
            <a:ext cx="10515600" cy="1325563"/>
          </a:xfrm>
        </p:spPr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작품 테마 </a:t>
            </a:r>
            <a:r>
              <a:rPr lang="en-US" altLang="ko-KR" b="1" dirty="0"/>
              <a:t>(</a:t>
            </a:r>
            <a:r>
              <a:rPr lang="ko-KR" altLang="en-US" b="1" dirty="0"/>
              <a:t>차별성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72A896-D663-4EA0-877F-28E40594C389}"/>
              </a:ext>
            </a:extLst>
          </p:cNvPr>
          <p:cNvSpPr/>
          <p:nvPr/>
        </p:nvSpPr>
        <p:spPr>
          <a:xfrm>
            <a:off x="1681941" y="1594111"/>
            <a:ext cx="3815542" cy="19701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600" dirty="0"/>
              <a:t>멀티 플레이어 리듬게임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D079A4-CA01-4B02-83A9-98346B11CE51}"/>
              </a:ext>
            </a:extLst>
          </p:cNvPr>
          <p:cNvSpPr/>
          <p:nvPr/>
        </p:nvSpPr>
        <p:spPr>
          <a:xfrm>
            <a:off x="1681941" y="4084321"/>
            <a:ext cx="3815542" cy="19701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600" dirty="0"/>
              <a:t>반응형 효과음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A85B7A-B7F5-4C7D-9BB2-EE29A5AE4B91}"/>
              </a:ext>
            </a:extLst>
          </p:cNvPr>
          <p:cNvSpPr/>
          <p:nvPr/>
        </p:nvSpPr>
        <p:spPr>
          <a:xfrm>
            <a:off x="6633556" y="1594111"/>
            <a:ext cx="3815542" cy="19701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600" dirty="0"/>
              <a:t>육각형 좌표계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5D6B9A-802C-4937-8D62-6E50FB2CCDAC}"/>
              </a:ext>
            </a:extLst>
          </p:cNvPr>
          <p:cNvSpPr/>
          <p:nvPr/>
        </p:nvSpPr>
        <p:spPr>
          <a:xfrm>
            <a:off x="6633556" y="4084321"/>
            <a:ext cx="3815542" cy="19701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600" dirty="0"/>
              <a:t>귀여운 </a:t>
            </a:r>
            <a:r>
              <a:rPr lang="ko-KR" altLang="en-US" sz="2600" dirty="0" err="1"/>
              <a:t>슬라임이</a:t>
            </a:r>
            <a:r>
              <a:rPr lang="ko-KR" altLang="en-US" sz="2600" dirty="0"/>
              <a:t> 주인공</a:t>
            </a:r>
          </a:p>
        </p:txBody>
      </p:sp>
    </p:spTree>
    <p:extLst>
      <p:ext uri="{BB962C8B-B14F-4D97-AF65-F5344CB8AC3E}">
        <p14:creationId xmlns:p14="http://schemas.microsoft.com/office/powerpoint/2010/main" val="424790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95"/>
    </mc:Choice>
    <mc:Fallback xmlns="">
      <p:transition spd="slow" advTm="1859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6BF9D-01FA-4500-8A21-92B921C8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기술적 요소 및 중점 연구분야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B6513-5EEC-4174-A016-A05161940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IOCP </a:t>
            </a:r>
            <a:r>
              <a:rPr lang="ko-KR" altLang="en-US" dirty="0"/>
              <a:t>서버</a:t>
            </a:r>
            <a:endParaRPr lang="en-US" altLang="ko-KR" dirty="0"/>
          </a:p>
          <a:p>
            <a:pPr lvl="1"/>
            <a:r>
              <a:rPr lang="en-US" altLang="ko-KR" sz="2000" dirty="0"/>
              <a:t>C++ </a:t>
            </a:r>
            <a:r>
              <a:rPr lang="ko-KR" altLang="en-US" sz="2000" dirty="0"/>
              <a:t>자체서버</a:t>
            </a:r>
            <a:r>
              <a:rPr lang="en-US" altLang="ko-KR" sz="2000" dirty="0"/>
              <a:t> - </a:t>
            </a:r>
            <a:r>
              <a:rPr lang="ko-KR" altLang="en-US" sz="2000" dirty="0"/>
              <a:t>시야 처리</a:t>
            </a:r>
            <a:r>
              <a:rPr lang="en-US" altLang="ko-KR" sz="2000" dirty="0"/>
              <a:t>, </a:t>
            </a:r>
            <a:r>
              <a:rPr lang="ko-KR" altLang="en-US" sz="2000" dirty="0"/>
              <a:t>충돌 처리</a:t>
            </a:r>
            <a:r>
              <a:rPr lang="en-US" altLang="ko-KR" sz="2000" dirty="0"/>
              <a:t>, </a:t>
            </a:r>
            <a:r>
              <a:rPr lang="ko-KR" altLang="en-US" sz="2000" dirty="0"/>
              <a:t>길 찾기</a:t>
            </a:r>
            <a:r>
              <a:rPr lang="en-US" altLang="ko-KR" sz="2000" dirty="0"/>
              <a:t>, DB </a:t>
            </a:r>
            <a:r>
              <a:rPr lang="ko-KR" altLang="en-US" sz="2000" dirty="0"/>
              <a:t>스레드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…</a:t>
            </a:r>
          </a:p>
          <a:p>
            <a:r>
              <a:rPr lang="ko-KR" altLang="en-US" dirty="0"/>
              <a:t>반응형 음악</a:t>
            </a:r>
            <a:endParaRPr lang="en-US" altLang="ko-KR" dirty="0"/>
          </a:p>
          <a:p>
            <a:pPr lvl="1"/>
            <a:r>
              <a:rPr lang="ko-KR" altLang="en-US" sz="2000" dirty="0"/>
              <a:t>게임 상황에 맞게 변하는 소리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개의 레이드 보스 제작</a:t>
            </a:r>
            <a:endParaRPr lang="en-US" altLang="ko-KR" dirty="0"/>
          </a:p>
          <a:p>
            <a:pPr lvl="1"/>
            <a:r>
              <a:rPr lang="ko-KR" altLang="en-US" sz="2000" dirty="0"/>
              <a:t>모든 리소스 자체 제작</a:t>
            </a:r>
            <a:endParaRPr lang="en-US" altLang="ko-KR" sz="2000" dirty="0"/>
          </a:p>
          <a:p>
            <a:pPr lvl="1"/>
            <a:r>
              <a:rPr lang="ko-KR" altLang="en-US" sz="2000" dirty="0"/>
              <a:t>각각의 테마 곡</a:t>
            </a:r>
            <a:r>
              <a:rPr lang="en-US" altLang="ko-KR" sz="2000" dirty="0"/>
              <a:t>, </a:t>
            </a:r>
            <a:r>
              <a:rPr lang="ko-KR" altLang="en-US" sz="2000" dirty="0"/>
              <a:t>공격 패턴</a:t>
            </a:r>
            <a:r>
              <a:rPr lang="en-US" altLang="ko-KR" sz="2000" dirty="0"/>
              <a:t>, </a:t>
            </a:r>
            <a:r>
              <a:rPr lang="ko-KR" altLang="en-US" sz="2000" dirty="0"/>
              <a:t>맵 구성 등</a:t>
            </a:r>
            <a:endParaRPr lang="en-US" altLang="ko-KR" sz="2000" dirty="0"/>
          </a:p>
          <a:p>
            <a:r>
              <a:rPr lang="ko-KR" altLang="en-US" dirty="0"/>
              <a:t>육각형 타일 맵 제작</a:t>
            </a:r>
            <a:endParaRPr lang="en-US" altLang="ko-KR" dirty="0"/>
          </a:p>
          <a:p>
            <a:pPr lvl="1"/>
            <a:r>
              <a:rPr lang="en-US" altLang="ko-KR" sz="2000" dirty="0"/>
              <a:t>Hexagonal</a:t>
            </a:r>
            <a:r>
              <a:rPr lang="ko-KR" altLang="en-US" sz="2000" dirty="0"/>
              <a:t> </a:t>
            </a:r>
            <a:r>
              <a:rPr lang="en-US" altLang="ko-KR" sz="2000" dirty="0"/>
              <a:t>Tile</a:t>
            </a:r>
            <a:r>
              <a:rPr lang="ko-KR" altLang="en-US" sz="2000" dirty="0"/>
              <a:t> </a:t>
            </a:r>
            <a:r>
              <a:rPr lang="en-US" altLang="ko-KR" sz="2000" dirty="0"/>
              <a:t>Grid</a:t>
            </a:r>
          </a:p>
          <a:p>
            <a:pPr lvl="1"/>
            <a:r>
              <a:rPr lang="ko-KR" altLang="en-US" sz="2000" dirty="0"/>
              <a:t>맵 에디터 제작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2009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270"/>
    </mc:Choice>
    <mc:Fallback xmlns="">
      <p:transition spd="slow" advTm="6527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5.6|0.3|8.3|0.9|1.5|0.8|2.3|0.8|1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5.6|0.3|8.3|0.9|1.5|0.8|2.3|0.8|1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5.6|0.3|8.3|0.9|1.5|0.8|2.3|0.8|11.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5956</TotalTime>
  <Words>460</Words>
  <Application>Microsoft Office PowerPoint</Application>
  <PresentationFormat>와이드스크린</PresentationFormat>
  <Paragraphs>130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게임 진행</vt:lpstr>
      <vt:lpstr>조작법</vt:lpstr>
      <vt:lpstr>2. 작품 테마 (차별성)</vt:lpstr>
      <vt:lpstr>4. 기술적 요소 및 중점 연구분야</vt:lpstr>
      <vt:lpstr>4.1 제작할 리소스의 종류</vt:lpstr>
      <vt:lpstr>PowerPoint 프레젠테이션</vt:lpstr>
      <vt:lpstr>PowerPoint 프레젠테이션</vt:lpstr>
      <vt:lpstr>6. 역할분담 및 일정</vt:lpstr>
      <vt:lpstr>6. 커밋 로그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ACC881</dc:creator>
  <cp:lastModifiedBy>어수혁(2017180021)</cp:lastModifiedBy>
  <cp:revision>253</cp:revision>
  <dcterms:created xsi:type="dcterms:W3CDTF">2021-08-05T08:05:10Z</dcterms:created>
  <dcterms:modified xsi:type="dcterms:W3CDTF">2022-04-27T09:12:18Z</dcterms:modified>
</cp:coreProperties>
</file>