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71" r:id="rId4"/>
    <p:sldId id="259" r:id="rId5"/>
    <p:sldId id="280" r:id="rId6"/>
    <p:sldId id="281" r:id="rId7"/>
    <p:sldId id="292" r:id="rId8"/>
    <p:sldId id="293" r:id="rId9"/>
    <p:sldId id="295" r:id="rId10"/>
    <p:sldId id="269" r:id="rId11"/>
    <p:sldId id="289" r:id="rId12"/>
    <p:sldId id="283" r:id="rId13"/>
    <p:sldId id="284" r:id="rId14"/>
    <p:sldId id="285" r:id="rId15"/>
    <p:sldId id="288" r:id="rId16"/>
    <p:sldId id="286" r:id="rId17"/>
    <p:sldId id="272" r:id="rId18"/>
    <p:sldId id="273" r:id="rId19"/>
    <p:sldId id="279" r:id="rId20"/>
    <p:sldId id="274" r:id="rId21"/>
    <p:sldId id="275" r:id="rId22"/>
    <p:sldId id="277" r:id="rId23"/>
    <p:sldId id="27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CC99FF"/>
    <a:srgbClr val="FFD966"/>
    <a:srgbClr val="DBEEF5"/>
    <a:srgbClr val="B3D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7C403-B7A8-4BCC-9994-F565311FA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DB6095-6A4E-4EEA-B5C2-639B648FE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193D98-DFE1-42E5-812A-6152ED18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E2B4F-1443-4309-BB7E-ABF9895E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84B85-4B82-434E-B3ED-CAE3AB0C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82314-652B-4F6F-B2C9-A2E20AD52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AA25A-5A2D-4F8D-B5DE-9880F4A92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72AF4-0863-4978-8667-CDCCB9BF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8401A-8D60-406B-8BA1-561B30CF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3ACA71-43BB-4512-8902-ED9A5103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4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0BFA2A-48F2-4763-AF83-ADE8B2AE5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C7759E-143A-4586-B70C-AF6D89BE0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4D4A7-EC32-4991-9CF4-632AD0E7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F8F1B-CBBE-46D2-AE26-D0755778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C7475-00B9-45BA-89B9-148A8C76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10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47425-8ABF-4175-A5B6-812BDE89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FD7F64-9E9A-4D9A-82F7-AA373E0F5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6C7DA-54D1-46D8-8C02-10E65553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5D6C8-EA43-4D4B-AF6C-2372CC041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CE775-9F8F-464B-96F5-705AE174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8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9281C-3C8C-4584-B7A2-4FA09FA6E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4D5F8F-6FD3-4D2D-8324-35A8FB79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0F643-B1C9-4B77-8DCA-133789B1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159CE-8571-4900-B058-FE2A1537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831E9-532B-41A9-8B29-7A8AB19D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04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81EED-48C9-4D33-9344-1B1DDB7C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1D6239-A2D1-4B98-8CC2-11889D3D7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0BEC59-7FB6-4241-8ED9-521AC686A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D1DDA-515C-4E44-B034-CFC1A900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012754-467F-414C-BAE8-CB573C39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6DF354-3E65-4EBD-BCAB-DBC230EB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94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5BFFD-5A09-4C73-88A9-6A3FF9EE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6ACA19-DFD6-4DC0-9E9D-E8679BEB3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2EA85E-CA28-4E7B-9405-FE867CDFF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B399EC-F862-49BD-9436-EE8F840D7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C5E440-09E0-47FB-B08F-DC91EB9A5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037FB6-D387-4F9F-B26E-896CFAEA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8BB381-72CA-44D5-A842-1B5EADA27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0039AF-898B-4605-A2FD-67022076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27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681FD-DB03-424C-B2C8-1C03A270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9A1659-A217-4961-876E-5C2D2A64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671466-7215-4264-9580-FA0AAF28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C81711-9519-42AA-91C9-646BF346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58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3EA1B5-F3FE-4DC2-9F70-1EC27FDB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C20A52-CE01-4BDC-9B4D-A35A529B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8D91C3-C48F-4239-B2EA-9BD2855C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947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CA425-8280-4D9D-958E-40543AC05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7C3E6-A03A-4934-A995-BCC02C081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03925-BB98-491F-8EB9-65537BAFB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B48A12-FC30-4F69-B397-F038C7A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64AB33-9868-4B2D-990C-867B8F62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9CE03-9FB3-4984-B23C-32B49A6E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88122-E92D-402F-8234-0D5E76F7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F8BAC2-CA99-4BFD-9839-512507605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E8D9D-0135-4B23-A420-31467B7EA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484461-277B-48D9-82B0-965CCBFE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6AAF-40E3-4D6C-821E-65A0F5616319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9E802D-8786-4BF8-B11D-A2D9A924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C3EB5C-7386-4B54-90E1-056A8491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2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6BF90E-7818-4206-9CF1-6190788E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3BDDF-ED45-4B93-B912-6B2D49F87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DBC58-413F-45EA-86ED-989693DB9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96AAF-40E3-4D6C-821E-65A0F5616319}" type="datetimeFigureOut">
              <a:rPr lang="ko-KR" altLang="en-US" smtClean="0"/>
              <a:t>2021-12-22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4BE7A0-579A-46F8-88E1-8CB574136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AFC91-2774-4305-B5A1-B63F26EA6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9428-C1D2-43F2-82C0-3C2640105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12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974219"/>
            <a:ext cx="1085541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비트 </a:t>
            </a:r>
            <a:r>
              <a:rPr lang="ko-KR" altLang="en-US" sz="7200" b="1" dirty="0" err="1">
                <a:latin typeface="+mn-ea"/>
              </a:rPr>
              <a:t>슬라임</a:t>
            </a:r>
            <a:endParaRPr lang="en-US" altLang="ko-KR" b="1" dirty="0">
              <a:latin typeface="+mn-ea"/>
            </a:endParaRPr>
          </a:p>
          <a:p>
            <a:pPr algn="ctr"/>
            <a:endParaRPr lang="en-US" altLang="ko-KR" sz="1600" b="1" dirty="0">
              <a:latin typeface="+mn-ea"/>
            </a:endParaRPr>
          </a:p>
          <a:p>
            <a:pPr algn="ctr"/>
            <a:r>
              <a:rPr lang="ko-KR" altLang="en-US" sz="5400" b="1" dirty="0">
                <a:latin typeface="+mn-ea"/>
              </a:rPr>
              <a:t>게임 기획서</a:t>
            </a:r>
            <a:endParaRPr lang="en-US" altLang="ko-KR" sz="54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A5189-D486-4E24-8FE3-BB9ADDD159DB}"/>
              </a:ext>
            </a:extLst>
          </p:cNvPr>
          <p:cNvSpPr txBox="1"/>
          <p:nvPr/>
        </p:nvSpPr>
        <p:spPr>
          <a:xfrm>
            <a:off x="7293415" y="5375949"/>
            <a:ext cx="4770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+mn-ea"/>
              </a:rPr>
              <a:t>2017180003 </a:t>
            </a:r>
            <a:r>
              <a:rPr lang="ko-KR" altLang="en-US" sz="2000" dirty="0">
                <a:latin typeface="+mn-ea"/>
              </a:rPr>
              <a:t>김민규</a:t>
            </a:r>
            <a:endParaRPr lang="en-US" altLang="ko-KR" sz="2000" dirty="0">
              <a:latin typeface="+mn-ea"/>
            </a:endParaRPr>
          </a:p>
          <a:p>
            <a:pPr algn="ctr"/>
            <a:r>
              <a:rPr lang="en-US" altLang="ko-KR" sz="2000" dirty="0">
                <a:latin typeface="+mn-ea"/>
              </a:rPr>
              <a:t>2017180009 </a:t>
            </a:r>
            <a:r>
              <a:rPr lang="ko-KR" altLang="en-US" sz="2000" dirty="0" err="1">
                <a:latin typeface="+mn-ea"/>
              </a:rPr>
              <a:t>남주영</a:t>
            </a:r>
            <a:endParaRPr lang="en-US" altLang="ko-KR" sz="2000" dirty="0">
              <a:latin typeface="+mn-ea"/>
            </a:endParaRPr>
          </a:p>
          <a:p>
            <a:pPr algn="ctr"/>
            <a:r>
              <a:rPr lang="en-US" altLang="ko-KR" sz="2000" dirty="0">
                <a:latin typeface="+mn-ea"/>
              </a:rPr>
              <a:t>2017180021 </a:t>
            </a:r>
            <a:r>
              <a:rPr lang="ko-KR" altLang="en-US" sz="2000" dirty="0" err="1">
                <a:latin typeface="+mn-ea"/>
              </a:rPr>
              <a:t>어수혁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E22626D6-7C5B-49DF-AF7C-8CDED08085CF}"/>
              </a:ext>
            </a:extLst>
          </p:cNvPr>
          <p:cNvSpPr txBox="1"/>
          <p:nvPr/>
        </p:nvSpPr>
        <p:spPr>
          <a:xfrm>
            <a:off x="281929" y="5698706"/>
            <a:ext cx="14802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58;p13">
            <a:extLst>
              <a:ext uri="{FF2B5EF4-FFF2-40B4-BE49-F238E27FC236}">
                <a16:creationId xmlns:a16="http://schemas.microsoft.com/office/drawing/2014/main" id="{781C4570-6BF3-4BCE-ACD5-C8816DA9827E}"/>
              </a:ext>
            </a:extLst>
          </p:cNvPr>
          <p:cNvSpPr/>
          <p:nvPr/>
        </p:nvSpPr>
        <p:spPr>
          <a:xfrm>
            <a:off x="233779" y="5276880"/>
            <a:ext cx="2067166" cy="1213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9;p13">
            <a:extLst>
              <a:ext uri="{FF2B5EF4-FFF2-40B4-BE49-F238E27FC236}">
                <a16:creationId xmlns:a16="http://schemas.microsoft.com/office/drawing/2014/main" id="{881C1CEE-D9E4-4717-82BC-54A49AF954BC}"/>
              </a:ext>
            </a:extLst>
          </p:cNvPr>
          <p:cNvSpPr txBox="1"/>
          <p:nvPr/>
        </p:nvSpPr>
        <p:spPr>
          <a:xfrm>
            <a:off x="281854" y="5395406"/>
            <a:ext cx="1971016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Professor. </a:t>
            </a:r>
            <a:r>
              <a:rPr lang="ko-KR" altLang="en-US" dirty="0" err="1"/>
              <a:t>정내훈</a:t>
            </a:r>
            <a:endParaRPr dirty="0"/>
          </a:p>
        </p:txBody>
      </p: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CBE2A85A-11E6-4F49-9833-DD80DAA928B2}"/>
              </a:ext>
            </a:extLst>
          </p:cNvPr>
          <p:cNvSpPr txBox="1"/>
          <p:nvPr/>
        </p:nvSpPr>
        <p:spPr>
          <a:xfrm>
            <a:off x="233779" y="3251766"/>
            <a:ext cx="152835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20</a:t>
            </a:r>
            <a:r>
              <a:rPr lang="en-US" altLang="ko" sz="1000" dirty="0"/>
              <a:t>21</a:t>
            </a:r>
            <a:r>
              <a:rPr lang="ko" sz="1000" dirty="0"/>
              <a:t>년도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/>
              <a:t>졸업작품 기획발표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80080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CECA3A8-E50E-47E3-B4BE-329643526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435" y="816508"/>
            <a:ext cx="9285129" cy="604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47067"/>
            <a:ext cx="56797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+mn-ea"/>
              </a:rPr>
              <a:t>2.7 </a:t>
            </a:r>
            <a:r>
              <a:rPr lang="ko-KR" altLang="en-US" sz="4400" b="1" dirty="0">
                <a:latin typeface="+mn-ea"/>
              </a:rPr>
              <a:t>게임 이미지 설명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FC413E3-1AE7-4552-B572-6B3CBFF394E2}"/>
              </a:ext>
            </a:extLst>
          </p:cNvPr>
          <p:cNvSpPr/>
          <p:nvPr/>
        </p:nvSpPr>
        <p:spPr>
          <a:xfrm>
            <a:off x="2400300" y="816508"/>
            <a:ext cx="7101840" cy="60843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EEE420A-414F-48BE-A841-184350B772F8}"/>
              </a:ext>
            </a:extLst>
          </p:cNvPr>
          <p:cNvSpPr/>
          <p:nvPr/>
        </p:nvSpPr>
        <p:spPr>
          <a:xfrm>
            <a:off x="6096000" y="4381500"/>
            <a:ext cx="1883164" cy="8432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E46FA44-659A-4201-8F41-843FE9DFCA1B}"/>
              </a:ext>
            </a:extLst>
          </p:cNvPr>
          <p:cNvSpPr/>
          <p:nvPr/>
        </p:nvSpPr>
        <p:spPr>
          <a:xfrm rot="19605175">
            <a:off x="4581509" y="1904098"/>
            <a:ext cx="1587212" cy="6404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AAA7279-894B-4B1F-8192-1630BF56F353}"/>
              </a:ext>
            </a:extLst>
          </p:cNvPr>
          <p:cNvSpPr/>
          <p:nvPr/>
        </p:nvSpPr>
        <p:spPr>
          <a:xfrm>
            <a:off x="6286501" y="3452756"/>
            <a:ext cx="990600" cy="73967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2E683EA-6FE6-4F5C-B9F7-D63B390B4136}"/>
              </a:ext>
            </a:extLst>
          </p:cNvPr>
          <p:cNvSpPr/>
          <p:nvPr/>
        </p:nvSpPr>
        <p:spPr>
          <a:xfrm>
            <a:off x="3073035" y="3186056"/>
            <a:ext cx="1554479" cy="184479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5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1" grpId="0" animBg="1"/>
      <p:bldP spid="11" grpId="2" animBg="1"/>
      <p:bldP spid="12" grpId="0" animBg="1"/>
      <p:bldP spid="12" grpId="2" animBg="1"/>
      <p:bldP spid="13" grpId="0" animBg="1"/>
      <p:bldP spid="13" grpId="2" animBg="1"/>
      <p:bldP spid="14" grpId="0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9B41C-14F3-4709-842B-CEC03766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2.6 </a:t>
            </a:r>
            <a:r>
              <a:rPr lang="ko-KR" altLang="en-US" b="1" dirty="0"/>
              <a:t>조작법</a:t>
            </a:r>
          </a:p>
        </p:txBody>
      </p:sp>
      <p:pic>
        <p:nvPicPr>
          <p:cNvPr id="4" name="Google Shape;151;p22">
            <a:extLst>
              <a:ext uri="{FF2B5EF4-FFF2-40B4-BE49-F238E27FC236}">
                <a16:creationId xmlns:a16="http://schemas.microsoft.com/office/drawing/2014/main" id="{DE7AE4DF-01A3-46E8-9E96-326F756BDAC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760" r="1499"/>
          <a:stretch/>
        </p:blipFill>
        <p:spPr>
          <a:xfrm>
            <a:off x="3176820" y="2423626"/>
            <a:ext cx="6073324" cy="24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55;p22">
            <a:extLst>
              <a:ext uri="{FF2B5EF4-FFF2-40B4-BE49-F238E27FC236}">
                <a16:creationId xmlns:a16="http://schemas.microsoft.com/office/drawing/2014/main" id="{79A2B0A4-788F-40EF-A192-A61281133BAA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076228" y="3281965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5;p22">
            <a:extLst>
              <a:ext uri="{FF2B5EF4-FFF2-40B4-BE49-F238E27FC236}">
                <a16:creationId xmlns:a16="http://schemas.microsoft.com/office/drawing/2014/main" id="{DA0C554D-D47A-422B-8F42-4B314481CB99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230449" y="3266263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55;p22">
            <a:extLst>
              <a:ext uri="{FF2B5EF4-FFF2-40B4-BE49-F238E27FC236}">
                <a16:creationId xmlns:a16="http://schemas.microsoft.com/office/drawing/2014/main" id="{B253B558-8E07-4EFA-B422-D6C2226C919F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642849" y="3266263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5;p22">
            <a:extLst>
              <a:ext uri="{FF2B5EF4-FFF2-40B4-BE49-F238E27FC236}">
                <a16:creationId xmlns:a16="http://schemas.microsoft.com/office/drawing/2014/main" id="{73F14D6D-9407-4877-A82B-7E3FF9820298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178801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5;p22">
            <a:extLst>
              <a:ext uri="{FF2B5EF4-FFF2-40B4-BE49-F238E27FC236}">
                <a16:creationId xmlns:a16="http://schemas.microsoft.com/office/drawing/2014/main" id="{89A2835E-3CD6-4AB4-933B-05D72BF9B1E0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362207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55;p22">
            <a:extLst>
              <a:ext uri="{FF2B5EF4-FFF2-40B4-BE49-F238E27FC236}">
                <a16:creationId xmlns:a16="http://schemas.microsoft.com/office/drawing/2014/main" id="{FF86833D-B345-4E04-A6C9-40EB509552F3}"/>
              </a:ext>
            </a:extLst>
          </p:cNvPr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774607" y="3687582"/>
            <a:ext cx="4124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58;p22">
            <a:extLst>
              <a:ext uri="{FF2B5EF4-FFF2-40B4-BE49-F238E27FC236}">
                <a16:creationId xmlns:a16="http://schemas.microsoft.com/office/drawing/2014/main" id="{C1B095AD-84B6-4B06-8275-D6F77D04B7C0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009662" y="4489350"/>
            <a:ext cx="2041800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59;p22">
            <a:extLst>
              <a:ext uri="{FF2B5EF4-FFF2-40B4-BE49-F238E27FC236}">
                <a16:creationId xmlns:a16="http://schemas.microsoft.com/office/drawing/2014/main" id="{A35666E9-F5F2-4637-B195-A4D033FA3271}"/>
              </a:ext>
            </a:extLst>
          </p:cNvPr>
          <p:cNvPicPr preferRelativeResize="0"/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6419656" y="3678873"/>
            <a:ext cx="412400" cy="3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56;p22">
            <a:extLst>
              <a:ext uri="{FF2B5EF4-FFF2-40B4-BE49-F238E27FC236}">
                <a16:creationId xmlns:a16="http://schemas.microsoft.com/office/drawing/2014/main" id="{1A7D9AE2-02DC-4830-8CDC-58F69A651035}"/>
              </a:ext>
            </a:extLst>
          </p:cNvPr>
          <p:cNvSpPr/>
          <p:nvPr/>
        </p:nvSpPr>
        <p:spPr>
          <a:xfrm rot="5400000" flipH="1">
            <a:off x="3481305" y="3345221"/>
            <a:ext cx="278704" cy="1088936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0" name="Google Shape;157;p22">
            <a:extLst>
              <a:ext uri="{FF2B5EF4-FFF2-40B4-BE49-F238E27FC236}">
                <a16:creationId xmlns:a16="http://schemas.microsoft.com/office/drawing/2014/main" id="{6842C033-93EB-4A86-B9D1-69332044E57A}"/>
              </a:ext>
            </a:extLst>
          </p:cNvPr>
          <p:cNvSpPr txBox="1"/>
          <p:nvPr/>
        </p:nvSpPr>
        <p:spPr>
          <a:xfrm>
            <a:off x="2288371" y="370974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이동</a:t>
            </a:r>
            <a:endParaRPr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C4786A3-3484-495B-914D-405C46C70A07}"/>
              </a:ext>
            </a:extLst>
          </p:cNvPr>
          <p:cNvGrpSpPr/>
          <p:nvPr/>
        </p:nvGrpSpPr>
        <p:grpSpPr>
          <a:xfrm>
            <a:off x="2055223" y="2466039"/>
            <a:ext cx="1164175" cy="1262556"/>
            <a:chOff x="162003" y="1978201"/>
            <a:chExt cx="1437602" cy="1531683"/>
          </a:xfrm>
        </p:grpSpPr>
        <p:sp>
          <p:nvSpPr>
            <p:cNvPr id="21" name="육각형 20">
              <a:extLst>
                <a:ext uri="{FF2B5EF4-FFF2-40B4-BE49-F238E27FC236}">
                  <a16:creationId xmlns:a16="http://schemas.microsoft.com/office/drawing/2014/main" id="{2A43E580-7B02-4A83-A5EB-CAE8FCC2A37F}"/>
                </a:ext>
              </a:extLst>
            </p:cNvPr>
            <p:cNvSpPr/>
            <p:nvPr/>
          </p:nvSpPr>
          <p:spPr>
            <a:xfrm>
              <a:off x="350452" y="2301101"/>
              <a:ext cx="1060704" cy="914399"/>
            </a:xfrm>
            <a:prstGeom prst="hexagon">
              <a:avLst/>
            </a:prstGeom>
            <a:solidFill>
              <a:srgbClr val="00CC66">
                <a:alpha val="45882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AE18D1-C298-4193-86E6-332D60C8DF93}"/>
                </a:ext>
              </a:extLst>
            </p:cNvPr>
            <p:cNvSpPr txBox="1"/>
            <p:nvPr/>
          </p:nvSpPr>
          <p:spPr>
            <a:xfrm>
              <a:off x="162003" y="2199531"/>
              <a:ext cx="330235" cy="448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9C22D2-79B8-4FF4-8513-B3D999D037E3}"/>
                </a:ext>
              </a:extLst>
            </p:cNvPr>
            <p:cNvSpPr txBox="1"/>
            <p:nvPr/>
          </p:nvSpPr>
          <p:spPr>
            <a:xfrm>
              <a:off x="162003" y="2835287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S</a:t>
              </a:r>
              <a:endParaRPr lang="ko-KR" altLang="en-US" sz="11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3C19F2-C0CC-45BD-96DE-8BB025BBD189}"/>
                </a:ext>
              </a:extLst>
            </p:cNvPr>
            <p:cNvSpPr txBox="1"/>
            <p:nvPr/>
          </p:nvSpPr>
          <p:spPr>
            <a:xfrm>
              <a:off x="721490" y="3192509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D</a:t>
              </a:r>
              <a:endParaRPr lang="ko-KR" altLang="en-US" sz="11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FE7E8E9-C379-479E-B9D4-E0AC22E37D4E}"/>
                </a:ext>
              </a:extLst>
            </p:cNvPr>
            <p:cNvSpPr txBox="1"/>
            <p:nvPr/>
          </p:nvSpPr>
          <p:spPr>
            <a:xfrm>
              <a:off x="1269370" y="2875134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F</a:t>
              </a:r>
              <a:endParaRPr lang="ko-KR" altLang="en-US" sz="11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675EEA-CE00-44C7-BE7B-6841298D5BB6}"/>
                </a:ext>
              </a:extLst>
            </p:cNvPr>
            <p:cNvSpPr txBox="1"/>
            <p:nvPr/>
          </p:nvSpPr>
          <p:spPr>
            <a:xfrm>
              <a:off x="1269370" y="2295576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R</a:t>
              </a:r>
              <a:endParaRPr lang="ko-KR" altLang="en-US" sz="11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F7A0AC-EAB3-43B1-B3DF-F49A3B72BF95}"/>
                </a:ext>
              </a:extLst>
            </p:cNvPr>
            <p:cNvSpPr txBox="1"/>
            <p:nvPr/>
          </p:nvSpPr>
          <p:spPr>
            <a:xfrm>
              <a:off x="162003" y="2295576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W</a:t>
              </a:r>
              <a:endParaRPr lang="ko-KR" alt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BA7E524-305F-4DEF-A440-27A342943E02}"/>
                </a:ext>
              </a:extLst>
            </p:cNvPr>
            <p:cNvSpPr txBox="1"/>
            <p:nvPr/>
          </p:nvSpPr>
          <p:spPr>
            <a:xfrm>
              <a:off x="723335" y="1978201"/>
              <a:ext cx="330235" cy="317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E</a:t>
              </a:r>
              <a:endParaRPr lang="ko-KR" altLang="en-US" sz="1100" dirty="0"/>
            </a:p>
          </p:txBody>
        </p:sp>
      </p:grpSp>
      <p:sp>
        <p:nvSpPr>
          <p:cNvPr id="32" name="Google Shape;156;p22">
            <a:extLst>
              <a:ext uri="{FF2B5EF4-FFF2-40B4-BE49-F238E27FC236}">
                <a16:creationId xmlns:a16="http://schemas.microsoft.com/office/drawing/2014/main" id="{9759D000-BE09-492F-8BF3-BAFD721284ED}"/>
              </a:ext>
            </a:extLst>
          </p:cNvPr>
          <p:cNvSpPr/>
          <p:nvPr/>
        </p:nvSpPr>
        <p:spPr>
          <a:xfrm rot="16200000" flipH="1">
            <a:off x="8347046" y="2323222"/>
            <a:ext cx="278704" cy="309175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3" name="Google Shape;157;p22">
            <a:extLst>
              <a:ext uri="{FF2B5EF4-FFF2-40B4-BE49-F238E27FC236}">
                <a16:creationId xmlns:a16="http://schemas.microsoft.com/office/drawing/2014/main" id="{0E6BC32A-DA8C-41D9-8CA2-3A80A6F91829}"/>
              </a:ext>
            </a:extLst>
          </p:cNvPr>
          <p:cNvSpPr txBox="1"/>
          <p:nvPr/>
        </p:nvSpPr>
        <p:spPr>
          <a:xfrm>
            <a:off x="10197314" y="364864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/>
              <a:t>스킬</a:t>
            </a:r>
            <a:endParaRPr b="1" dirty="0"/>
          </a:p>
        </p:txBody>
      </p:sp>
      <p:sp>
        <p:nvSpPr>
          <p:cNvPr id="34" name="Google Shape;156;p22">
            <a:extLst>
              <a:ext uri="{FF2B5EF4-FFF2-40B4-BE49-F238E27FC236}">
                <a16:creationId xmlns:a16="http://schemas.microsoft.com/office/drawing/2014/main" id="{AC212727-424D-4235-9CB3-E227B35272AC}"/>
              </a:ext>
            </a:extLst>
          </p:cNvPr>
          <p:cNvSpPr/>
          <p:nvPr/>
        </p:nvSpPr>
        <p:spPr>
          <a:xfrm flipH="1">
            <a:off x="5891210" y="4689413"/>
            <a:ext cx="278704" cy="54449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35" name="Google Shape;157;p22">
            <a:extLst>
              <a:ext uri="{FF2B5EF4-FFF2-40B4-BE49-F238E27FC236}">
                <a16:creationId xmlns:a16="http://schemas.microsoft.com/office/drawing/2014/main" id="{ABE5359F-7DC1-48E2-8704-37B0179FE504}"/>
              </a:ext>
            </a:extLst>
          </p:cNvPr>
          <p:cNvSpPr txBox="1"/>
          <p:nvPr/>
        </p:nvSpPr>
        <p:spPr>
          <a:xfrm>
            <a:off x="5681622" y="5243771"/>
            <a:ext cx="697879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패링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058616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E99EB-0F51-4383-93C9-E12E2128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pc="-300" dirty="0"/>
              <a:t>2.3 </a:t>
            </a:r>
            <a:r>
              <a:rPr lang="ko-KR" altLang="en-US" b="1" spc="-300" dirty="0"/>
              <a:t>게임 클리어 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FC73-9B70-49FD-873F-9D0F14E3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위협 요소를 피하면서 음악이 끝날 때까지 버티기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적을 공격해 일정 데미지 이상 가하기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0261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1E6D6-09F8-4030-9423-CD8B41E7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2.3.1 </a:t>
            </a:r>
            <a:r>
              <a:rPr lang="ko-KR" altLang="en-US" b="1" dirty="0"/>
              <a:t>위협 요소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6B3E0-A85E-4BCA-8D19-5E36472B4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적의 공격</a:t>
            </a:r>
            <a:endParaRPr lang="en-US" altLang="ko-KR" dirty="0"/>
          </a:p>
          <a:p>
            <a:pPr lvl="1"/>
            <a:r>
              <a:rPr lang="ko-KR" altLang="en-US" dirty="0"/>
              <a:t>장판</a:t>
            </a:r>
            <a:endParaRPr lang="en-US" altLang="ko-KR" dirty="0"/>
          </a:p>
          <a:p>
            <a:pPr lvl="2"/>
            <a:r>
              <a:rPr lang="ko-KR" altLang="en-US" dirty="0"/>
              <a:t>육각형 타일에 하는 범위 공격</a:t>
            </a:r>
            <a:endParaRPr lang="en-US" altLang="ko-KR" dirty="0"/>
          </a:p>
          <a:p>
            <a:pPr lvl="2"/>
            <a:r>
              <a:rPr lang="ko-KR" altLang="en-US" dirty="0"/>
              <a:t>장판 공격 발동 시 해당하는 타일에 플레이어가 있으면 해당 플레이어 데미지</a:t>
            </a:r>
            <a:endParaRPr lang="en-US" altLang="ko-KR" dirty="0"/>
          </a:p>
          <a:p>
            <a:pPr lvl="1"/>
            <a:r>
              <a:rPr lang="ko-KR" altLang="en-US" dirty="0"/>
              <a:t>원거리</a:t>
            </a:r>
            <a:endParaRPr lang="en-US" altLang="ko-KR" dirty="0"/>
          </a:p>
          <a:p>
            <a:pPr lvl="2"/>
            <a:r>
              <a:rPr lang="ko-KR" altLang="en-US" dirty="0"/>
              <a:t>타겟팅</a:t>
            </a:r>
            <a:endParaRPr lang="en-US" altLang="ko-KR" dirty="0"/>
          </a:p>
          <a:p>
            <a:pPr lvl="3"/>
            <a:r>
              <a:rPr lang="ko-KR" altLang="en-US" dirty="0"/>
              <a:t>단일 플레이어에게 하고 </a:t>
            </a:r>
            <a:r>
              <a:rPr lang="ko-KR" altLang="en-US" dirty="0" err="1"/>
              <a:t>패링</a:t>
            </a:r>
            <a:r>
              <a:rPr lang="ko-KR" altLang="en-US" dirty="0"/>
              <a:t> 가능</a:t>
            </a:r>
            <a:endParaRPr lang="en-US" altLang="ko-KR" dirty="0"/>
          </a:p>
          <a:p>
            <a:pPr lvl="2"/>
            <a:r>
              <a:rPr lang="ko-KR" altLang="en-US" dirty="0" err="1"/>
              <a:t>논타겟팅</a:t>
            </a:r>
            <a:endParaRPr lang="en-US" altLang="ko-KR" dirty="0"/>
          </a:p>
          <a:p>
            <a:pPr lvl="3"/>
            <a:r>
              <a:rPr lang="ko-KR" altLang="en-US" dirty="0"/>
              <a:t>같은 타일에 있을 경우 피격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패링</a:t>
            </a:r>
            <a:r>
              <a:rPr lang="ko-KR" altLang="en-US" dirty="0"/>
              <a:t> 불가능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1612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F9306-AA96-4A51-A7B4-89D6D090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2.3.2 </a:t>
            </a:r>
            <a:r>
              <a:rPr lang="ko-KR" altLang="en-US" b="1" dirty="0"/>
              <a:t>공격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6F2CC4-7AF8-4D72-B2F6-C26153DA6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적의 원거리 공격 </a:t>
            </a:r>
            <a:r>
              <a:rPr lang="ko-KR" altLang="en-US" dirty="0" err="1"/>
              <a:t>패링</a:t>
            </a:r>
            <a:endParaRPr lang="en-US" altLang="ko-KR" dirty="0"/>
          </a:p>
          <a:p>
            <a:pPr lvl="1"/>
            <a:r>
              <a:rPr lang="ko-KR" altLang="en-US" dirty="0" err="1"/>
              <a:t>패링</a:t>
            </a:r>
            <a:r>
              <a:rPr lang="ko-KR" altLang="en-US" dirty="0"/>
              <a:t> 리듬에 맞춰 반격 키를 누르면 공격을 반사하고 적에게 데미지</a:t>
            </a:r>
          </a:p>
          <a:p>
            <a:r>
              <a:rPr lang="ko-KR" altLang="en-US" dirty="0"/>
              <a:t>공격 스킬</a:t>
            </a:r>
            <a:endParaRPr lang="en-US" altLang="ko-KR" dirty="0"/>
          </a:p>
          <a:p>
            <a:pPr lvl="1"/>
            <a:r>
              <a:rPr lang="ko-KR" altLang="en-US" dirty="0"/>
              <a:t>원거리</a:t>
            </a:r>
            <a:endParaRPr lang="en-US" altLang="ko-KR" dirty="0"/>
          </a:p>
          <a:p>
            <a:pPr lvl="2"/>
            <a:r>
              <a:rPr lang="ko-KR" altLang="en-US" dirty="0"/>
              <a:t>약한 데미지</a:t>
            </a:r>
            <a:endParaRPr lang="en-US" altLang="ko-KR" dirty="0"/>
          </a:p>
          <a:p>
            <a:pPr lvl="2"/>
            <a:r>
              <a:rPr lang="ko-KR" altLang="en-US" dirty="0"/>
              <a:t>유도 공격 </a:t>
            </a:r>
          </a:p>
          <a:p>
            <a:pPr lvl="1"/>
            <a:r>
              <a:rPr lang="ko-KR" altLang="en-US" dirty="0"/>
              <a:t>근거리</a:t>
            </a:r>
            <a:endParaRPr lang="en-US" altLang="ko-KR" dirty="0"/>
          </a:p>
          <a:p>
            <a:pPr lvl="2"/>
            <a:r>
              <a:rPr lang="ko-KR" altLang="en-US" dirty="0"/>
              <a:t>강한 데미지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0114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A2F69-F7F0-4800-AEF3-CAD3D40F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2.4 </a:t>
            </a:r>
            <a:r>
              <a:rPr lang="ko-KR" altLang="en-US" b="1" dirty="0"/>
              <a:t>플레이어가 고를 스킬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6D416-1D60-4E17-8D01-7A4BD6F9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스킬상점에서</a:t>
            </a:r>
            <a:r>
              <a:rPr lang="ko-KR" altLang="en-US" dirty="0"/>
              <a:t> 구입</a:t>
            </a:r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pPr lvl="1"/>
            <a:r>
              <a:rPr lang="ko-KR" altLang="en-US" dirty="0"/>
              <a:t>원거리</a:t>
            </a:r>
            <a:endParaRPr lang="en-US" altLang="ko-KR" dirty="0"/>
          </a:p>
          <a:p>
            <a:pPr lvl="2"/>
            <a:r>
              <a:rPr lang="ko-KR" altLang="en-US" dirty="0"/>
              <a:t>유도 공격</a:t>
            </a:r>
            <a:endParaRPr lang="en-US" altLang="ko-KR" dirty="0"/>
          </a:p>
          <a:p>
            <a:pPr lvl="1"/>
            <a:r>
              <a:rPr lang="ko-KR" altLang="en-US" dirty="0"/>
              <a:t>근거리</a:t>
            </a:r>
            <a:endParaRPr lang="en-US" altLang="ko-KR" dirty="0"/>
          </a:p>
          <a:p>
            <a:pPr lvl="2"/>
            <a:r>
              <a:rPr lang="ko-KR" altLang="en-US" dirty="0"/>
              <a:t>범위 공격</a:t>
            </a:r>
            <a:endParaRPr lang="en-US" altLang="ko-KR" dirty="0"/>
          </a:p>
          <a:p>
            <a:pPr lvl="1"/>
            <a:r>
              <a:rPr lang="ko-KR" altLang="en-US" dirty="0"/>
              <a:t>힐</a:t>
            </a:r>
            <a:endParaRPr lang="en-US" altLang="ko-KR" dirty="0"/>
          </a:p>
          <a:p>
            <a:pPr lvl="2"/>
            <a:r>
              <a:rPr lang="ko-KR" altLang="en-US" dirty="0"/>
              <a:t>범위 힐</a:t>
            </a:r>
          </a:p>
        </p:txBody>
      </p:sp>
    </p:spTree>
    <p:extLst>
      <p:ext uri="{BB962C8B-B14F-4D97-AF65-F5344CB8AC3E}">
        <p14:creationId xmlns:p14="http://schemas.microsoft.com/office/powerpoint/2010/main" val="173096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476C6-4547-41B0-8753-1B3B5B8D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2.5 </a:t>
            </a:r>
            <a:r>
              <a:rPr lang="ko-KR" altLang="en-US" b="1" dirty="0"/>
              <a:t>리듬 맞추는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D7619-A2C3-4511-8C6E-3BCBEBCA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화면 하단의 노트 표시기</a:t>
            </a:r>
            <a:endParaRPr lang="en-US" altLang="ko-KR" dirty="0"/>
          </a:p>
          <a:p>
            <a:pPr lvl="1"/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스킬 판정</a:t>
            </a:r>
            <a:endParaRPr lang="en-US" altLang="ko-KR" dirty="0"/>
          </a:p>
          <a:p>
            <a:pPr lvl="2"/>
            <a:r>
              <a:rPr lang="ko-KR" altLang="en-US" dirty="0"/>
              <a:t>노트가 중앙에 위치할 때 이동 또는 스킬 키 입력</a:t>
            </a:r>
            <a:endParaRPr lang="en-US" altLang="ko-KR" dirty="0"/>
          </a:p>
          <a:p>
            <a:pPr lvl="2"/>
            <a:r>
              <a:rPr lang="ko-KR" altLang="en-US" dirty="0"/>
              <a:t>노트 박자의 </a:t>
            </a:r>
            <a:r>
              <a:rPr lang="en-US" altLang="ko-KR" dirty="0"/>
              <a:t>±100ms </a:t>
            </a:r>
            <a:r>
              <a:rPr lang="ko-KR" altLang="en-US" dirty="0"/>
              <a:t>이내면 성공</a:t>
            </a:r>
            <a:endParaRPr lang="en-US" altLang="ko-KR" dirty="0"/>
          </a:p>
          <a:p>
            <a:pPr lvl="1"/>
            <a:r>
              <a:rPr lang="ko-KR" altLang="en-US" dirty="0" err="1"/>
              <a:t>패링</a:t>
            </a:r>
            <a:r>
              <a:rPr lang="ko-KR" altLang="en-US" dirty="0"/>
              <a:t> 판정</a:t>
            </a:r>
            <a:endParaRPr lang="en-US" altLang="ko-KR" dirty="0"/>
          </a:p>
          <a:p>
            <a:pPr lvl="2"/>
            <a:r>
              <a:rPr lang="ko-KR" altLang="en-US" dirty="0" err="1"/>
              <a:t>패링</a:t>
            </a:r>
            <a:r>
              <a:rPr lang="ko-KR" altLang="en-US" dirty="0"/>
              <a:t> 노트가 중앙에 위치할 때 </a:t>
            </a:r>
            <a:r>
              <a:rPr lang="ko-KR" altLang="en-US" dirty="0" err="1"/>
              <a:t>패링</a:t>
            </a:r>
            <a:r>
              <a:rPr lang="ko-KR" altLang="en-US" dirty="0"/>
              <a:t> 키 입력</a:t>
            </a:r>
            <a:endParaRPr lang="en-US" altLang="ko-KR" dirty="0"/>
          </a:p>
          <a:p>
            <a:pPr lvl="2"/>
            <a:r>
              <a:rPr lang="ko-KR" altLang="en-US" dirty="0" err="1"/>
              <a:t>패링</a:t>
            </a:r>
            <a:r>
              <a:rPr lang="ko-KR" altLang="en-US" dirty="0"/>
              <a:t> 박자의 일정 기준 이내면 성공</a:t>
            </a:r>
            <a:endParaRPr lang="en-US" altLang="ko-KR" dirty="0"/>
          </a:p>
          <a:p>
            <a:pPr lvl="3"/>
            <a:r>
              <a:rPr lang="en-US" altLang="ko-KR" dirty="0"/>
              <a:t>±100ms </a:t>
            </a:r>
            <a:r>
              <a:rPr lang="ko-KR" altLang="en-US" dirty="0"/>
              <a:t>이상이면 실패</a:t>
            </a:r>
            <a:endParaRPr lang="en-US" altLang="ko-KR" dirty="0"/>
          </a:p>
          <a:p>
            <a:pPr lvl="3"/>
            <a:r>
              <a:rPr lang="en-US" altLang="ko-KR" dirty="0"/>
              <a:t>±100ms </a:t>
            </a:r>
            <a:r>
              <a:rPr lang="ko-KR" altLang="en-US" dirty="0"/>
              <a:t>이내면 성공</a:t>
            </a:r>
            <a:endParaRPr lang="en-US" altLang="ko-KR" dirty="0"/>
          </a:p>
          <a:p>
            <a:pPr lvl="3"/>
            <a:r>
              <a:rPr lang="en-US" altLang="ko-KR" dirty="0"/>
              <a:t>±75ms </a:t>
            </a:r>
            <a:r>
              <a:rPr lang="ko-KR" altLang="en-US" dirty="0"/>
              <a:t>이내면 대성공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노트 종류</a:t>
            </a:r>
            <a:endParaRPr lang="en-US" altLang="ko-KR" dirty="0"/>
          </a:p>
          <a:p>
            <a:pPr lvl="1"/>
            <a:r>
              <a:rPr lang="ko-KR" altLang="en-US" dirty="0"/>
              <a:t>이동</a:t>
            </a:r>
            <a:r>
              <a:rPr lang="en-US" altLang="ko-KR" dirty="0"/>
              <a:t>, </a:t>
            </a:r>
            <a:r>
              <a:rPr lang="ko-KR" altLang="en-US" dirty="0"/>
              <a:t>스킬</a:t>
            </a:r>
            <a:endParaRPr lang="en-US" altLang="ko-KR" dirty="0"/>
          </a:p>
          <a:p>
            <a:pPr lvl="1"/>
            <a:r>
              <a:rPr lang="ko-KR" altLang="en-US" dirty="0" err="1"/>
              <a:t>패링</a:t>
            </a:r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4044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9AFA6-7966-49AD-8FBE-A71E3676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FC6A5-1959-4F4D-A7DC-19A754C8F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1350"/>
            <a:ext cx="3878179" cy="2058398"/>
          </a:xfrm>
        </p:spPr>
        <p:txBody>
          <a:bodyPr>
            <a:normAutofit/>
          </a:bodyPr>
          <a:lstStyle/>
          <a:p>
            <a:r>
              <a:rPr lang="en-US" altLang="ko-KR" dirty="0"/>
              <a:t>Unity</a:t>
            </a:r>
          </a:p>
          <a:p>
            <a:r>
              <a:rPr lang="en-US" altLang="ko-KR" dirty="0"/>
              <a:t>Visual Studio 2019</a:t>
            </a:r>
          </a:p>
          <a:p>
            <a:r>
              <a:rPr lang="en-US" altLang="ko-KR" dirty="0"/>
              <a:t>GitHub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9B002F9-3507-4AA4-9127-F5542AEB6352}"/>
              </a:ext>
            </a:extLst>
          </p:cNvPr>
          <p:cNvSpPr txBox="1">
            <a:spLocks/>
          </p:cNvSpPr>
          <p:nvPr/>
        </p:nvSpPr>
        <p:spPr>
          <a:xfrm>
            <a:off x="4511842" y="2461350"/>
            <a:ext cx="3878179" cy="2145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3DsMAX 2022</a:t>
            </a:r>
          </a:p>
          <a:p>
            <a:r>
              <a:rPr lang="en-US" altLang="ko-KR" dirty="0"/>
              <a:t>Clip Studio Pro</a:t>
            </a:r>
          </a:p>
          <a:p>
            <a:r>
              <a:rPr lang="en-US" altLang="ko-KR" dirty="0"/>
              <a:t>Blender 3.0</a:t>
            </a:r>
          </a:p>
          <a:p>
            <a:r>
              <a:rPr lang="en-US" altLang="ko-KR" dirty="0"/>
              <a:t>Cinema4D 23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9B646E2-27E2-489A-93B4-D12E3425D23C}"/>
              </a:ext>
            </a:extLst>
          </p:cNvPr>
          <p:cNvSpPr txBox="1">
            <a:spLocks/>
          </p:cNvSpPr>
          <p:nvPr/>
        </p:nvSpPr>
        <p:spPr>
          <a:xfrm>
            <a:off x="8185484" y="2461350"/>
            <a:ext cx="3878179" cy="1910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FL Studio 20</a:t>
            </a:r>
          </a:p>
          <a:p>
            <a:r>
              <a:rPr lang="en-US" altLang="ko-KR" dirty="0"/>
              <a:t>JUCE 6.0</a:t>
            </a:r>
          </a:p>
          <a:p>
            <a:r>
              <a:rPr lang="en-US" altLang="ko-KR" dirty="0"/>
              <a:t>FMOD 2.02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455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6BF9D-01FA-4500-8A21-92B921C82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기술적 요소 및 중점 연구분야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CB6513-5EEC-4174-A016-A05161940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동접자</a:t>
            </a:r>
            <a:r>
              <a:rPr lang="ko-KR" altLang="en-US" dirty="0"/>
              <a:t> </a:t>
            </a:r>
            <a:r>
              <a:rPr lang="en-US" altLang="ko-KR" dirty="0"/>
              <a:t>5000</a:t>
            </a:r>
            <a:r>
              <a:rPr lang="ko-KR" altLang="en-US" dirty="0"/>
              <a:t>명</a:t>
            </a:r>
            <a:endParaRPr lang="en-US" altLang="ko-KR" dirty="0"/>
          </a:p>
          <a:p>
            <a:pPr lvl="1"/>
            <a:r>
              <a:rPr lang="en-US" altLang="ko-KR" dirty="0"/>
              <a:t>C++ </a:t>
            </a:r>
            <a:r>
              <a:rPr lang="ko-KR" altLang="en-US" dirty="0"/>
              <a:t>자체서버</a:t>
            </a:r>
            <a:r>
              <a:rPr lang="en-US" altLang="ko-KR" dirty="0"/>
              <a:t>(IOCP </a:t>
            </a:r>
            <a:r>
              <a:rPr lang="ko-KR" altLang="en-US" dirty="0"/>
              <a:t>사용</a:t>
            </a:r>
            <a:r>
              <a:rPr lang="en-US" altLang="ko-KR" dirty="0"/>
              <a:t>), </a:t>
            </a:r>
            <a:r>
              <a:rPr lang="ko-KR" altLang="en-US" dirty="0"/>
              <a:t>섹터 구분</a:t>
            </a:r>
            <a:r>
              <a:rPr lang="en-US" altLang="ko-KR" dirty="0"/>
              <a:t>, </a:t>
            </a:r>
            <a:r>
              <a:rPr lang="ko-KR" altLang="en-US" dirty="0"/>
              <a:t>시야 처리</a:t>
            </a:r>
            <a:r>
              <a:rPr lang="en-US" altLang="ko-KR" dirty="0"/>
              <a:t>, </a:t>
            </a:r>
            <a:r>
              <a:rPr lang="ko-KR" altLang="en-US" dirty="0"/>
              <a:t>충돌 처리</a:t>
            </a:r>
            <a:endParaRPr lang="en-US" altLang="ko-KR" dirty="0"/>
          </a:p>
          <a:p>
            <a:r>
              <a:rPr lang="ko-KR" altLang="en-US" dirty="0"/>
              <a:t>필드 맵 에디터 제작</a:t>
            </a:r>
            <a:endParaRPr lang="en-US" altLang="ko-KR" dirty="0"/>
          </a:p>
          <a:p>
            <a:pPr lvl="1"/>
            <a:r>
              <a:rPr lang="ko-KR" altLang="en-US" dirty="0"/>
              <a:t>육각형 타일 맵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개의 레이드 보스 제작</a:t>
            </a:r>
            <a:endParaRPr lang="en-US" altLang="ko-KR" dirty="0"/>
          </a:p>
          <a:p>
            <a:pPr lvl="1"/>
            <a:r>
              <a:rPr lang="ko-KR" altLang="en-US" dirty="0"/>
              <a:t>모든 리소스 자체 제작</a:t>
            </a:r>
            <a:endParaRPr lang="en-US" altLang="ko-KR" dirty="0"/>
          </a:p>
          <a:p>
            <a:pPr lvl="1"/>
            <a:r>
              <a:rPr lang="ko-KR" altLang="en-US" dirty="0"/>
              <a:t>별도의 </a:t>
            </a:r>
            <a:r>
              <a:rPr lang="ko-KR" altLang="en-US" dirty="0" err="1"/>
              <a:t>테마곡</a:t>
            </a:r>
            <a:r>
              <a:rPr lang="en-US" altLang="ko-KR" dirty="0"/>
              <a:t>, </a:t>
            </a:r>
            <a:r>
              <a:rPr lang="ko-KR" altLang="en-US" dirty="0"/>
              <a:t>공격패턴</a:t>
            </a:r>
            <a:r>
              <a:rPr lang="en-US" altLang="ko-KR" dirty="0"/>
              <a:t>, </a:t>
            </a:r>
            <a:r>
              <a:rPr lang="ko-KR" altLang="en-US" dirty="0"/>
              <a:t>맵 구성 </a:t>
            </a:r>
          </a:p>
          <a:p>
            <a:r>
              <a:rPr lang="ko-KR" altLang="en-US" dirty="0"/>
              <a:t>반응형 효과음 </a:t>
            </a:r>
            <a:endParaRPr lang="en-US" altLang="ko-KR" dirty="0"/>
          </a:p>
          <a:p>
            <a:pPr lvl="1"/>
            <a:r>
              <a:rPr lang="ko-KR" altLang="en-US" dirty="0"/>
              <a:t>게임 상황에 맞게 변하는 효과음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20098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9C96B-6A14-447C-BFCC-7FE66E92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4.1 </a:t>
            </a:r>
            <a:r>
              <a:rPr lang="ko-KR" altLang="en-US" b="1" dirty="0"/>
              <a:t>제작할 리소스의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26F9E-71C4-47D2-AE4C-01EF95B98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3D </a:t>
            </a: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및 애니메이션</a:t>
            </a:r>
            <a:endParaRPr lang="en-US" altLang="ko-KR" dirty="0"/>
          </a:p>
          <a:p>
            <a:r>
              <a:rPr lang="ko-KR" altLang="en-US" dirty="0"/>
              <a:t>유니티 </a:t>
            </a:r>
            <a:r>
              <a:rPr lang="ko-KR" altLang="en-US" dirty="0" err="1"/>
              <a:t>쉐이더</a:t>
            </a:r>
            <a:r>
              <a:rPr lang="ko-KR" altLang="en-US" dirty="0"/>
              <a:t> 그래프를 사용한 </a:t>
            </a:r>
            <a:r>
              <a:rPr lang="en-US" altLang="ko-KR" dirty="0"/>
              <a:t>URP </a:t>
            </a:r>
            <a:r>
              <a:rPr lang="ko-KR" altLang="en-US" dirty="0" err="1"/>
              <a:t>쉐이더</a:t>
            </a:r>
            <a:endParaRPr lang="en-US" altLang="ko-KR" dirty="0"/>
          </a:p>
          <a:p>
            <a:pPr lvl="1"/>
            <a:r>
              <a:rPr lang="ko-KR" altLang="en-US" sz="1400" dirty="0"/>
              <a:t>툰 셀 </a:t>
            </a:r>
            <a:r>
              <a:rPr lang="ko-KR" altLang="en-US" sz="1400" dirty="0" err="1"/>
              <a:t>쉐이더</a:t>
            </a:r>
            <a:r>
              <a:rPr lang="en-US" altLang="ko-KR" sz="1400" dirty="0"/>
              <a:t>, </a:t>
            </a:r>
            <a:r>
              <a:rPr lang="ko-KR" altLang="en-US" sz="1400" dirty="0"/>
              <a:t>외곽선 </a:t>
            </a:r>
            <a:r>
              <a:rPr lang="ko-KR" altLang="en-US" sz="1400" dirty="0" err="1"/>
              <a:t>쉐이더</a:t>
            </a:r>
            <a:r>
              <a:rPr lang="en-US" altLang="ko-KR" sz="1400" dirty="0"/>
              <a:t>, SSS </a:t>
            </a:r>
            <a:r>
              <a:rPr lang="ko-KR" altLang="en-US" sz="1400" dirty="0" err="1"/>
              <a:t>쉐이더</a:t>
            </a:r>
            <a:r>
              <a:rPr lang="en-US" altLang="ko-KR" sz="1400" dirty="0"/>
              <a:t>, </a:t>
            </a:r>
            <a:r>
              <a:rPr lang="ko-KR" altLang="en-US" sz="1400" dirty="0"/>
              <a:t>구름 </a:t>
            </a:r>
            <a:r>
              <a:rPr lang="ko-KR" altLang="en-US" sz="1400" dirty="0" err="1"/>
              <a:t>쉐이더</a:t>
            </a:r>
            <a:endParaRPr lang="en-US" altLang="ko-KR" sz="1400" dirty="0"/>
          </a:p>
          <a:p>
            <a:r>
              <a:rPr lang="ko-KR" altLang="en-US" dirty="0"/>
              <a:t>유니티 </a:t>
            </a:r>
            <a:r>
              <a:rPr lang="en-US" altLang="ko-KR" dirty="0"/>
              <a:t>VFX</a:t>
            </a:r>
          </a:p>
          <a:p>
            <a:pPr lvl="1"/>
            <a:r>
              <a:rPr lang="ko-KR" altLang="en-US" sz="1400" dirty="0"/>
              <a:t>보스 공격 이펙트</a:t>
            </a:r>
            <a:endParaRPr lang="en-US" altLang="ko-KR" sz="1400" dirty="0"/>
          </a:p>
          <a:p>
            <a:r>
              <a:rPr lang="ko-KR" altLang="en-US" dirty="0"/>
              <a:t>게임 </a:t>
            </a:r>
            <a:r>
              <a:rPr lang="en-US" altLang="ko-KR" dirty="0"/>
              <a:t>OST</a:t>
            </a:r>
          </a:p>
          <a:p>
            <a:pPr lvl="1"/>
            <a:r>
              <a:rPr lang="ko-KR" altLang="en-US" sz="1400" dirty="0"/>
              <a:t>튜토리얼 </a:t>
            </a:r>
            <a:r>
              <a:rPr lang="en-US" altLang="ko-KR" sz="1400" dirty="0"/>
              <a:t>BGM, </a:t>
            </a:r>
            <a:r>
              <a:rPr lang="ko-KR" altLang="en-US" sz="1400" dirty="0"/>
              <a:t>필드 </a:t>
            </a:r>
            <a:r>
              <a:rPr lang="en-US" altLang="ko-KR" sz="1400" dirty="0"/>
              <a:t>BGM, </a:t>
            </a:r>
            <a:r>
              <a:rPr lang="ko-KR" altLang="en-US" sz="1400" dirty="0"/>
              <a:t>인</a:t>
            </a:r>
            <a:r>
              <a:rPr lang="en-US" altLang="ko-KR" sz="1400" dirty="0"/>
              <a:t> </a:t>
            </a:r>
            <a:r>
              <a:rPr lang="ko-KR" altLang="en-US" sz="1400" dirty="0"/>
              <a:t>게임 음악</a:t>
            </a:r>
            <a:endParaRPr lang="en-US" altLang="ko-KR" sz="1400" dirty="0"/>
          </a:p>
          <a:p>
            <a:r>
              <a:rPr lang="ko-KR" altLang="en-US" dirty="0"/>
              <a:t>게임 </a:t>
            </a:r>
            <a:r>
              <a:rPr lang="en-US" altLang="ko-KR" dirty="0"/>
              <a:t>SFX</a:t>
            </a:r>
          </a:p>
          <a:p>
            <a:pPr lvl="1"/>
            <a:r>
              <a:rPr lang="ko-KR" altLang="en-US" sz="1400" dirty="0"/>
              <a:t>피격</a:t>
            </a:r>
            <a:r>
              <a:rPr lang="en-US" altLang="ko-KR" sz="1400" dirty="0"/>
              <a:t>, </a:t>
            </a:r>
            <a:r>
              <a:rPr lang="ko-KR" altLang="en-US" sz="1400" dirty="0"/>
              <a:t>공격</a:t>
            </a:r>
            <a:r>
              <a:rPr lang="en-US" altLang="ko-KR" sz="1400" dirty="0"/>
              <a:t>, </a:t>
            </a:r>
            <a:r>
              <a:rPr lang="ko-KR" altLang="en-US" sz="1400" dirty="0"/>
              <a:t>스킬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패링</a:t>
            </a:r>
            <a:r>
              <a:rPr lang="en-US" altLang="ko-KR" sz="1400" dirty="0"/>
              <a:t> </a:t>
            </a:r>
            <a:r>
              <a:rPr lang="ko-KR" altLang="en-US" sz="1400" dirty="0"/>
              <a:t>효과음</a:t>
            </a:r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pPr marL="457200" lvl="1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372332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867BB6-1E8F-4E7F-9AA0-235BE306C180}"/>
              </a:ext>
            </a:extLst>
          </p:cNvPr>
          <p:cNvSpPr txBox="1"/>
          <p:nvPr/>
        </p:nvSpPr>
        <p:spPr>
          <a:xfrm>
            <a:off x="67962" y="105032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+mn-ea"/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4AB8DE-1497-40CA-A7E5-0B612D757DD8}"/>
              </a:ext>
            </a:extLst>
          </p:cNvPr>
          <p:cNvSpPr txBox="1"/>
          <p:nvPr/>
        </p:nvSpPr>
        <p:spPr>
          <a:xfrm>
            <a:off x="1139125" y="1049686"/>
            <a:ext cx="6292107" cy="5167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연구 목적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게임소개 및 방법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개발환경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기술적 요소 및 중점 연구 분야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개인별 준비 현황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타 게임과의 차별성</a:t>
            </a:r>
            <a:endParaRPr lang="en-US" altLang="ko-KR" sz="3200" dirty="0">
              <a:latin typeface="+mn-ea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3200" dirty="0">
                <a:latin typeface="+mn-ea"/>
              </a:rPr>
              <a:t>역할분담 및 일정</a:t>
            </a:r>
            <a:endParaRPr lang="en-US" altLang="ko-KR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2752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A54C6-5615-4ECD-ADA8-99FD4402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5.</a:t>
            </a:r>
            <a:r>
              <a:rPr lang="ko-KR" altLang="en-US" b="1" dirty="0"/>
              <a:t> 개인별 준비 현황</a:t>
            </a:r>
          </a:p>
        </p:txBody>
      </p:sp>
      <p:graphicFrame>
        <p:nvGraphicFramePr>
          <p:cNvPr id="4" name="Google Shape;205;p25">
            <a:extLst>
              <a:ext uri="{FF2B5EF4-FFF2-40B4-BE49-F238E27FC236}">
                <a16:creationId xmlns:a16="http://schemas.microsoft.com/office/drawing/2014/main" id="{EC612F1C-F041-4BE2-89EE-EECEE9EA4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3231393"/>
              </p:ext>
            </p:extLst>
          </p:nvPr>
        </p:nvGraphicFramePr>
        <p:xfrm>
          <a:off x="1174102" y="1763521"/>
          <a:ext cx="9843795" cy="43200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81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1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1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9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김민규</a:t>
                      </a:r>
                      <a:endParaRPr lang="en-US" altLang="ko-KR" sz="24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그래픽</a:t>
                      </a:r>
                      <a:endParaRPr sz="18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남주영</a:t>
                      </a:r>
                      <a:endParaRPr lang="en-US" altLang="ko-KR" sz="24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서버</a:t>
                      </a:r>
                      <a:endParaRPr sz="1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24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어수혁</a:t>
                      </a:r>
                      <a:endParaRPr lang="en-US" altLang="ko-KR" sz="24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사운드</a:t>
                      </a:r>
                      <a:endParaRPr sz="1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0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모델링</a:t>
                      </a: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2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수강</a:t>
                      </a: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애니메이션</a:t>
                      </a: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2</a:t>
                      </a:r>
                      <a:r>
                        <a:rPr lang="ko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수강</a:t>
                      </a:r>
                      <a:endParaRPr lang="en-US" altLang="ko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 인터페이스 설계 수강</a:t>
                      </a:r>
                      <a:endParaRPr lang="en-US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C, C++프로그래밍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STL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- 3D게임프로그래밍1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- 3D게임프로그래밍2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 서버 프로그래밍 수강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네트워크 게임 프로그래밍 수강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C, C++프로그래밍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STL 수강</a:t>
                      </a:r>
                      <a:endParaRPr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- 3D게임프로그래밍1 수강</a:t>
                      </a:r>
                      <a:endParaRPr lang="en-US" altLang="ko" sz="1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네트워크 게임 프로그래밍 수강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Tx/>
                        <a:buNone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게임 사운드 수강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952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5F8FF-CC71-435D-89DA-E37F0D1B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타 게임과의 차별성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2E264D-1EAC-4D30-9EC1-E031E0D7B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반응형 효과음</a:t>
            </a:r>
            <a:endParaRPr lang="en-US" altLang="ko-KR" dirty="0"/>
          </a:p>
          <a:p>
            <a:r>
              <a:rPr lang="ko-KR" altLang="en-US" dirty="0"/>
              <a:t>자체제작 음악과 노트사용</a:t>
            </a:r>
            <a:endParaRPr lang="en-US" altLang="ko-KR" dirty="0"/>
          </a:p>
          <a:p>
            <a:r>
              <a:rPr lang="ko-KR" altLang="en-US" dirty="0"/>
              <a:t>멀티 플레이어 리듬게임</a:t>
            </a:r>
            <a:endParaRPr lang="en-US" altLang="ko-KR" dirty="0"/>
          </a:p>
          <a:p>
            <a:r>
              <a:rPr lang="ko-KR" altLang="en-US" dirty="0"/>
              <a:t>주인공이 귀여운 </a:t>
            </a:r>
            <a:r>
              <a:rPr lang="ko-KR" altLang="en-US" dirty="0" err="1"/>
              <a:t>슬라임</a:t>
            </a:r>
            <a:endParaRPr lang="en-US" altLang="ko-KR" dirty="0"/>
          </a:p>
          <a:p>
            <a:pPr lvl="1"/>
            <a:r>
              <a:rPr lang="ko-KR" altLang="en-US" dirty="0"/>
              <a:t>귀여운 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4247909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F8231-DD30-4AAC-9AC3-A47DA197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7. </a:t>
            </a:r>
            <a:r>
              <a:rPr lang="ko-KR" altLang="en-US" b="1" dirty="0"/>
              <a:t>역할분담 및 일정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BB76461-F899-4008-98C1-2032FB80F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711936"/>
              </p:ext>
            </p:extLst>
          </p:nvPr>
        </p:nvGraphicFramePr>
        <p:xfrm>
          <a:off x="659730" y="1423166"/>
          <a:ext cx="10872545" cy="526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0565">
                  <a:extLst>
                    <a:ext uri="{9D8B030D-6E8A-4147-A177-3AD203B41FA5}">
                      <a16:colId xmlns:a16="http://schemas.microsoft.com/office/drawing/2014/main" val="1580994012"/>
                    </a:ext>
                  </a:extLst>
                </a:gridCol>
                <a:gridCol w="1074571">
                  <a:extLst>
                    <a:ext uri="{9D8B030D-6E8A-4147-A177-3AD203B41FA5}">
                      <a16:colId xmlns:a16="http://schemas.microsoft.com/office/drawing/2014/main" val="2233194082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1123016725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1166195521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2102560690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210192427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1924900916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2057483309"/>
                    </a:ext>
                  </a:extLst>
                </a:gridCol>
                <a:gridCol w="1042487">
                  <a:extLst>
                    <a:ext uri="{9D8B030D-6E8A-4147-A177-3AD203B41FA5}">
                      <a16:colId xmlns:a16="http://schemas.microsoft.com/office/drawing/2014/main" val="1570423484"/>
                    </a:ext>
                  </a:extLst>
                </a:gridCol>
              </a:tblGrid>
              <a:tr h="7113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443548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애니메이션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933771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VFX</a:t>
                      </a:r>
                      <a:r>
                        <a:rPr lang="ko-KR" altLang="en-US" dirty="0"/>
                        <a:t>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792289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 리소스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658138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반응형 효과음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99368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로직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36865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인게임</a:t>
                      </a:r>
                      <a:r>
                        <a:rPr lang="ko-KR" altLang="en-US" dirty="0"/>
                        <a:t> 컨텐츠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200340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클라이언트 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295719"/>
                  </a:ext>
                </a:extLst>
              </a:tr>
              <a:tr h="5691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테스트 및 버그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692172"/>
                  </a:ext>
                </a:extLst>
              </a:tr>
            </a:tbl>
          </a:graphicData>
        </a:graphic>
      </p:graphicFrame>
      <p:graphicFrame>
        <p:nvGraphicFramePr>
          <p:cNvPr id="5" name="Google Shape;223;p27">
            <a:extLst>
              <a:ext uri="{FF2B5EF4-FFF2-40B4-BE49-F238E27FC236}">
                <a16:creationId xmlns:a16="http://schemas.microsoft.com/office/drawing/2014/main" id="{BB0A9063-6B74-4FF8-99D9-CBFA71AED4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294958"/>
              </p:ext>
            </p:extLst>
          </p:nvPr>
        </p:nvGraphicFramePr>
        <p:xfrm>
          <a:off x="10088988" y="160541"/>
          <a:ext cx="1354050" cy="1219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/>
                        <a:t>김민규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남주영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/>
                        <a:t>어수혁</a:t>
                      </a:r>
                      <a:endParaRPr sz="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/>
                        <a:t>  모두</a:t>
                      </a:r>
                      <a:endParaRPr sz="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/>
                    </a:p>
                  </a:txBody>
                  <a:tcPr marL="91425" marR="91425" marT="91425" marB="91425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574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668295" y="2828835"/>
            <a:ext cx="10855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>
                <a:latin typeface="+mn-ea"/>
              </a:rPr>
              <a:t>감사합니다</a:t>
            </a:r>
            <a:r>
              <a:rPr lang="en-US" altLang="ko-KR" sz="7200" b="1" dirty="0">
                <a:latin typeface="+mn-ea"/>
              </a:rPr>
              <a:t>.</a:t>
            </a:r>
            <a:endParaRPr lang="en-US" altLang="ko-KR" sz="5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17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D1A48-4F78-4643-8B2D-9F1A61A7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B4AFC-3C1A-4483-9275-B983900A9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IOCP</a:t>
            </a:r>
            <a:r>
              <a:rPr lang="ko-KR" altLang="en-US" b="1" dirty="0">
                <a:latin typeface="+mj-lt"/>
              </a:rPr>
              <a:t>를 이용한 서버 제작</a:t>
            </a:r>
            <a:endParaRPr lang="en-US" altLang="ko-KR" b="1" dirty="0">
              <a:latin typeface="+mj-lt"/>
            </a:endParaRPr>
          </a:p>
          <a:p>
            <a:pPr marL="0" indent="0">
              <a:buNone/>
            </a:pPr>
            <a:r>
              <a:rPr lang="en-US" altLang="ko-KR" b="1" dirty="0">
                <a:latin typeface="+mj-lt"/>
              </a:rPr>
              <a:t>	</a:t>
            </a:r>
            <a:r>
              <a:rPr lang="en-US" altLang="ko-KR" sz="2000" dirty="0">
                <a:latin typeface="+mj-lt"/>
              </a:rPr>
              <a:t>- </a:t>
            </a:r>
            <a:r>
              <a:rPr lang="ko-KR" altLang="en-US" sz="2000" dirty="0">
                <a:latin typeface="+mj-lt"/>
              </a:rPr>
              <a:t>다중 접속 게임을 만들며 </a:t>
            </a:r>
            <a:r>
              <a:rPr lang="en-US" altLang="ko-KR" sz="2000" dirty="0">
                <a:latin typeface="+mj-lt"/>
              </a:rPr>
              <a:t>IOCP</a:t>
            </a:r>
            <a:r>
              <a:rPr lang="ko-KR" altLang="en-US" sz="2000" dirty="0">
                <a:latin typeface="+mj-lt"/>
              </a:rPr>
              <a:t>에 대한 이해도 증진</a:t>
            </a:r>
            <a:endParaRPr lang="en-US" altLang="ko-KR" sz="2000" dirty="0">
              <a:latin typeface="+mj-lt"/>
            </a:endParaRPr>
          </a:p>
          <a:p>
            <a:r>
              <a:rPr lang="ko-KR" altLang="en-US" b="1" dirty="0">
                <a:latin typeface="+mj-lt"/>
              </a:rPr>
              <a:t>게임 리소스 제작</a:t>
            </a:r>
            <a:r>
              <a:rPr lang="en-US" altLang="ko-KR" b="1" dirty="0">
                <a:latin typeface="+mj-lt"/>
              </a:rPr>
              <a:t>(</a:t>
            </a:r>
            <a:r>
              <a:rPr lang="ko-KR" altLang="en-US" b="1" dirty="0">
                <a:latin typeface="+mj-lt"/>
              </a:rPr>
              <a:t>그래픽</a:t>
            </a:r>
            <a:r>
              <a:rPr lang="en-US" altLang="ko-KR" b="1" dirty="0">
                <a:latin typeface="+mj-lt"/>
              </a:rPr>
              <a:t>, </a:t>
            </a:r>
            <a:r>
              <a:rPr lang="ko-KR" altLang="en-US" b="1" dirty="0">
                <a:latin typeface="+mj-lt"/>
              </a:rPr>
              <a:t>사운드</a:t>
            </a:r>
            <a:r>
              <a:rPr lang="en-US" altLang="ko-KR" b="1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+mj-lt"/>
              </a:rPr>
              <a:t>	- </a:t>
            </a:r>
            <a:r>
              <a:rPr lang="ko-KR" altLang="en-US" sz="2000" dirty="0">
                <a:latin typeface="+mj-lt"/>
              </a:rPr>
              <a:t>리소스를 직접 제작하며 리소스 제작 능력 배양</a:t>
            </a:r>
            <a:r>
              <a:rPr lang="ko-KR" altLang="en-US" sz="2000" b="1" dirty="0">
                <a:latin typeface="+mj-lt"/>
              </a:rPr>
              <a:t> </a:t>
            </a:r>
            <a:endParaRPr lang="en-US" altLang="ko-KR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306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A6E4E7-6C71-4D41-943D-AEA2C3006F80}"/>
              </a:ext>
            </a:extLst>
          </p:cNvPr>
          <p:cNvSpPr txBox="1"/>
          <p:nvPr/>
        </p:nvSpPr>
        <p:spPr>
          <a:xfrm>
            <a:off x="668295" y="2400507"/>
            <a:ext cx="10855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+mn-ea"/>
              </a:rPr>
              <a:t>육각형 발판 위에서 리듬에 맞춰서 회피하고 공격하는 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D46A9E-AF5B-4504-97A9-3E7E60AD466F}"/>
              </a:ext>
            </a:extLst>
          </p:cNvPr>
          <p:cNvSpPr txBox="1"/>
          <p:nvPr/>
        </p:nvSpPr>
        <p:spPr>
          <a:xfrm>
            <a:off x="451022" y="3108641"/>
            <a:ext cx="10855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+mn-ea"/>
              </a:rPr>
              <a:t>리듬 </a:t>
            </a:r>
            <a:r>
              <a:rPr lang="en-US" altLang="ko-KR" sz="3600" b="1" dirty="0">
                <a:latin typeface="+mn-ea"/>
              </a:rPr>
              <a:t>/ </a:t>
            </a:r>
            <a:r>
              <a:rPr lang="ko-KR" altLang="en-US" sz="3600" b="1" dirty="0">
                <a:latin typeface="+mn-ea"/>
              </a:rPr>
              <a:t>액션 게임 </a:t>
            </a:r>
            <a:endParaRPr lang="en-US" altLang="ko-KR" sz="3600" b="1" dirty="0">
              <a:latin typeface="+mn-ea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380BF31-6F76-451C-883C-BCCFBB1ABC2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67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b="1" dirty="0"/>
              <a:t>2. </a:t>
            </a:r>
            <a:r>
              <a:rPr lang="ko-KR" altLang="en-US" sz="4400" b="1" dirty="0"/>
              <a:t>게임 소개 </a:t>
            </a:r>
          </a:p>
        </p:txBody>
      </p:sp>
    </p:spTree>
    <p:extLst>
      <p:ext uri="{BB962C8B-B14F-4D97-AF65-F5344CB8AC3E}">
        <p14:creationId xmlns:p14="http://schemas.microsoft.com/office/powerpoint/2010/main" val="270562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0C85E-1DF6-4909-9CC3-77ADECAD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2.1 </a:t>
            </a:r>
            <a:r>
              <a:rPr lang="ko-KR" altLang="en-US" b="1" dirty="0"/>
              <a:t>게임 사양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2A68E-AD81-41AB-B544-5B2A6A0A8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931"/>
            <a:ext cx="10515600" cy="4113032"/>
          </a:xfrm>
        </p:spPr>
        <p:txBody>
          <a:bodyPr/>
          <a:lstStyle/>
          <a:p>
            <a:r>
              <a:rPr lang="ko-KR" altLang="en-US" dirty="0"/>
              <a:t>장르</a:t>
            </a:r>
            <a:endParaRPr lang="en-US" altLang="ko-KR" dirty="0"/>
          </a:p>
          <a:p>
            <a:pPr lvl="1"/>
            <a:r>
              <a:rPr lang="ko-KR" altLang="en-US" dirty="0"/>
              <a:t>리듬 액션 전투</a:t>
            </a:r>
            <a:endParaRPr lang="en-US" altLang="ko-KR" dirty="0"/>
          </a:p>
          <a:p>
            <a:r>
              <a:rPr lang="ko-KR" altLang="en-US" dirty="0"/>
              <a:t>시점</a:t>
            </a:r>
            <a:endParaRPr lang="en-US" altLang="ko-KR" dirty="0"/>
          </a:p>
          <a:p>
            <a:pPr lvl="1"/>
            <a:r>
              <a:rPr lang="ko-KR" altLang="en-US" dirty="0" err="1"/>
              <a:t>쿼터뷰</a:t>
            </a:r>
            <a:endParaRPr lang="en-US" altLang="ko-KR" dirty="0"/>
          </a:p>
          <a:p>
            <a:r>
              <a:rPr lang="ko-KR" altLang="en-US" dirty="0"/>
              <a:t>플랫폼</a:t>
            </a:r>
            <a:endParaRPr lang="en-US" altLang="ko-KR" dirty="0"/>
          </a:p>
          <a:p>
            <a:pPr lvl="1"/>
            <a:r>
              <a:rPr lang="ko-KR" altLang="en-US" dirty="0"/>
              <a:t>유니티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862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3D2C7-D9FE-4FA5-92EC-74047ECD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844"/>
          </a:xfrm>
        </p:spPr>
        <p:txBody>
          <a:bodyPr/>
          <a:lstStyle/>
          <a:p>
            <a:r>
              <a:rPr lang="en-US" altLang="ko-KR" b="1" dirty="0"/>
              <a:t>2.2 </a:t>
            </a:r>
            <a:r>
              <a:rPr lang="ko-KR" altLang="en-US" b="1" dirty="0"/>
              <a:t>게임 플로우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7CFDE22-35EF-4B3A-ABFE-35D0D8BB4025}"/>
              </a:ext>
            </a:extLst>
          </p:cNvPr>
          <p:cNvSpPr/>
          <p:nvPr/>
        </p:nvSpPr>
        <p:spPr>
          <a:xfrm>
            <a:off x="722770" y="3269768"/>
            <a:ext cx="2045813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클라이언트 실행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9EE6C4-CE55-42C3-BD73-AFFDDB6A671D}"/>
              </a:ext>
            </a:extLst>
          </p:cNvPr>
          <p:cNvSpPr/>
          <p:nvPr/>
        </p:nvSpPr>
        <p:spPr>
          <a:xfrm>
            <a:off x="3652032" y="1938278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오프닝 씬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663F1B-FD20-44F6-BAD1-EC1FFFE71BAA}"/>
              </a:ext>
            </a:extLst>
          </p:cNvPr>
          <p:cNvCxnSpPr>
            <a:cxnSpLocks/>
            <a:stCxn id="45" idx="3"/>
            <a:endCxn id="6" idx="1"/>
          </p:cNvCxnSpPr>
          <p:nvPr/>
        </p:nvCxnSpPr>
        <p:spPr>
          <a:xfrm flipV="1">
            <a:off x="2846223" y="2177176"/>
            <a:ext cx="805809" cy="4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36E6E76-D054-4FCB-9C55-9EE97DF2F702}"/>
              </a:ext>
            </a:extLst>
          </p:cNvPr>
          <p:cNvSpPr/>
          <p:nvPr/>
        </p:nvSpPr>
        <p:spPr>
          <a:xfrm>
            <a:off x="645131" y="1943025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로그인 씬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A3D7C6D7-B7FF-4658-85B3-17EF1E43734E}"/>
              </a:ext>
            </a:extLst>
          </p:cNvPr>
          <p:cNvSpPr/>
          <p:nvPr/>
        </p:nvSpPr>
        <p:spPr>
          <a:xfrm>
            <a:off x="6289103" y="1949967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필드 씬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51387AF-E917-4D4C-B8DA-D0C8B0C6643E}"/>
              </a:ext>
            </a:extLst>
          </p:cNvPr>
          <p:cNvCxnSpPr>
            <a:cxnSpLocks/>
            <a:stCxn id="6" idx="3"/>
            <a:endCxn id="55" idx="1"/>
          </p:cNvCxnSpPr>
          <p:nvPr/>
        </p:nvCxnSpPr>
        <p:spPr>
          <a:xfrm>
            <a:off x="5188558" y="2177176"/>
            <a:ext cx="1100545" cy="1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3439D11-7586-4ADA-B6C5-4AD3409D1530}"/>
              </a:ext>
            </a:extLst>
          </p:cNvPr>
          <p:cNvSpPr/>
          <p:nvPr/>
        </p:nvSpPr>
        <p:spPr>
          <a:xfrm>
            <a:off x="8824500" y="1949967"/>
            <a:ext cx="1536526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인 게임 씬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7C66E3A-3283-4625-A06F-D039B1243FD6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>
            <a:off x="7825629" y="2188865"/>
            <a:ext cx="998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452195-1D83-4F19-84E2-06B2ACE544C4}"/>
              </a:ext>
            </a:extLst>
          </p:cNvPr>
          <p:cNvSpPr txBox="1"/>
          <p:nvPr/>
        </p:nvSpPr>
        <p:spPr>
          <a:xfrm>
            <a:off x="689544" y="5624060"/>
            <a:ext cx="263713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아이디 확인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플레이어 정보 확인</a:t>
            </a:r>
            <a:endParaRPr lang="en-US" altLang="ko-KR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좌표</a:t>
            </a:r>
            <a:r>
              <a:rPr lang="en-US" altLang="ko-KR" sz="1050" dirty="0"/>
              <a:t>, </a:t>
            </a:r>
            <a:r>
              <a:rPr lang="ko-KR" altLang="en-US" sz="1050" dirty="0"/>
              <a:t>보유 음악</a:t>
            </a:r>
            <a:r>
              <a:rPr lang="en-US" altLang="ko-KR" sz="1050" dirty="0"/>
              <a:t>, </a:t>
            </a:r>
            <a:r>
              <a:rPr lang="ko-KR" altLang="en-US" sz="1050" dirty="0"/>
              <a:t>재화</a:t>
            </a:r>
            <a:r>
              <a:rPr lang="en-US" altLang="ko-KR" sz="1050" dirty="0"/>
              <a:t>, </a:t>
            </a:r>
            <a:r>
              <a:rPr lang="ko-KR" altLang="en-US" sz="1050" dirty="0"/>
              <a:t>점수</a:t>
            </a:r>
            <a:r>
              <a:rPr lang="en-US" altLang="ko-KR" sz="1050" dirty="0"/>
              <a:t>, </a:t>
            </a:r>
            <a:r>
              <a:rPr lang="ko-KR" altLang="en-US" sz="1050" dirty="0"/>
              <a:t>보유 스킬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3423A22-B6BC-4C92-B8F1-6411397792EB}"/>
              </a:ext>
            </a:extLst>
          </p:cNvPr>
          <p:cNvSpPr/>
          <p:nvPr/>
        </p:nvSpPr>
        <p:spPr>
          <a:xfrm>
            <a:off x="722769" y="4285432"/>
            <a:ext cx="10002229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서버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7E3A3AF-32D3-4F5A-82D7-DF6E081A1AE1}"/>
              </a:ext>
            </a:extLst>
          </p:cNvPr>
          <p:cNvSpPr/>
          <p:nvPr/>
        </p:nvSpPr>
        <p:spPr>
          <a:xfrm>
            <a:off x="645131" y="5146265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데이터베이스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E66779D-8D77-40A5-AF7E-1B54955226C2}"/>
              </a:ext>
            </a:extLst>
          </p:cNvPr>
          <p:cNvCxnSpPr>
            <a:cxnSpLocks/>
          </p:cNvCxnSpPr>
          <p:nvPr/>
        </p:nvCxnSpPr>
        <p:spPr>
          <a:xfrm>
            <a:off x="1588923" y="3763350"/>
            <a:ext cx="0" cy="52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7B0FE2E-DFD6-4D86-BCFA-8254C4035F2B}"/>
              </a:ext>
            </a:extLst>
          </p:cNvPr>
          <p:cNvCxnSpPr>
            <a:cxnSpLocks/>
            <a:stCxn id="5" idx="0"/>
            <a:endCxn id="45" idx="2"/>
          </p:cNvCxnSpPr>
          <p:nvPr/>
        </p:nvCxnSpPr>
        <p:spPr>
          <a:xfrm flipV="1">
            <a:off x="1745677" y="2420820"/>
            <a:ext cx="0" cy="848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5236E1-7627-4977-AAD7-96334D0E062C}"/>
              </a:ext>
            </a:extLst>
          </p:cNvPr>
          <p:cNvSpPr txBox="1"/>
          <p:nvPr/>
        </p:nvSpPr>
        <p:spPr>
          <a:xfrm>
            <a:off x="1954613" y="3791713"/>
            <a:ext cx="102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서버 연결</a:t>
            </a: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b="1" dirty="0"/>
              <a:t>TCP</a:t>
            </a:r>
            <a:endParaRPr lang="ko-KR" altLang="en-US" sz="100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61AED42-9368-40FA-B0BF-35896FD4A126}"/>
              </a:ext>
            </a:extLst>
          </p:cNvPr>
          <p:cNvCxnSpPr>
            <a:cxnSpLocks/>
          </p:cNvCxnSpPr>
          <p:nvPr/>
        </p:nvCxnSpPr>
        <p:spPr>
          <a:xfrm>
            <a:off x="1467002" y="4763227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A5A309F-FBCB-4B8A-90AF-7E08E0250FBB}"/>
              </a:ext>
            </a:extLst>
          </p:cNvPr>
          <p:cNvCxnSpPr>
            <a:cxnSpLocks/>
          </p:cNvCxnSpPr>
          <p:nvPr/>
        </p:nvCxnSpPr>
        <p:spPr>
          <a:xfrm flipH="1" flipV="1">
            <a:off x="2117792" y="4763227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B54B55E-981E-46BB-AADF-C667924E2FE5}"/>
              </a:ext>
            </a:extLst>
          </p:cNvPr>
          <p:cNvCxnSpPr>
            <a:cxnSpLocks/>
          </p:cNvCxnSpPr>
          <p:nvPr/>
        </p:nvCxnSpPr>
        <p:spPr>
          <a:xfrm>
            <a:off x="4258100" y="2420724"/>
            <a:ext cx="0" cy="183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8CEC8F5-9D89-4154-9300-2B4287FF48A8}"/>
              </a:ext>
            </a:extLst>
          </p:cNvPr>
          <p:cNvCxnSpPr>
            <a:cxnSpLocks/>
          </p:cNvCxnSpPr>
          <p:nvPr/>
        </p:nvCxnSpPr>
        <p:spPr>
          <a:xfrm>
            <a:off x="6906837" y="2427762"/>
            <a:ext cx="9248" cy="182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A70E11B-0397-4691-9737-AA323C9315A4}"/>
              </a:ext>
            </a:extLst>
          </p:cNvPr>
          <p:cNvCxnSpPr>
            <a:cxnSpLocks/>
          </p:cNvCxnSpPr>
          <p:nvPr/>
        </p:nvCxnSpPr>
        <p:spPr>
          <a:xfrm flipH="1" flipV="1">
            <a:off x="7189399" y="2430886"/>
            <a:ext cx="1" cy="185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AB49F00-9342-41A3-9565-DC38B7523911}"/>
              </a:ext>
            </a:extLst>
          </p:cNvPr>
          <p:cNvCxnSpPr>
            <a:cxnSpLocks/>
          </p:cNvCxnSpPr>
          <p:nvPr/>
        </p:nvCxnSpPr>
        <p:spPr>
          <a:xfrm flipV="1">
            <a:off x="1881051" y="3771193"/>
            <a:ext cx="0" cy="51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B45DD3C-2466-4098-90FB-E0789598AABE}"/>
              </a:ext>
            </a:extLst>
          </p:cNvPr>
          <p:cNvCxnSpPr>
            <a:cxnSpLocks/>
          </p:cNvCxnSpPr>
          <p:nvPr/>
        </p:nvCxnSpPr>
        <p:spPr>
          <a:xfrm flipV="1">
            <a:off x="4540683" y="2413782"/>
            <a:ext cx="0" cy="182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E1BF175-8BEC-4978-9D1A-41E4702E02E5}"/>
              </a:ext>
            </a:extLst>
          </p:cNvPr>
          <p:cNvCxnSpPr>
            <a:cxnSpLocks/>
          </p:cNvCxnSpPr>
          <p:nvPr/>
        </p:nvCxnSpPr>
        <p:spPr>
          <a:xfrm>
            <a:off x="9424321" y="2437194"/>
            <a:ext cx="9248" cy="182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D440078-FBCD-4D63-B8BB-1DB279017142}"/>
              </a:ext>
            </a:extLst>
          </p:cNvPr>
          <p:cNvCxnSpPr>
            <a:cxnSpLocks/>
          </p:cNvCxnSpPr>
          <p:nvPr/>
        </p:nvCxnSpPr>
        <p:spPr>
          <a:xfrm flipH="1" flipV="1">
            <a:off x="9706883" y="2440318"/>
            <a:ext cx="1" cy="185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2C81FA4-D258-4592-91F7-E98A3F846D74}"/>
              </a:ext>
            </a:extLst>
          </p:cNvPr>
          <p:cNvSpPr txBox="1"/>
          <p:nvPr/>
        </p:nvSpPr>
        <p:spPr>
          <a:xfrm>
            <a:off x="3307777" y="5653301"/>
            <a:ext cx="27249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클라이언트에서 싱크 조절결과 전송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해당 정보로 서버에서 이동 처리</a:t>
            </a:r>
            <a:endParaRPr lang="en-US" altLang="ko-KR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50" dirty="0"/>
              <a:t>1</a:t>
            </a:r>
            <a:r>
              <a:rPr lang="ko-KR" altLang="en-US" sz="1050" dirty="0"/>
              <a:t>차 확인 </a:t>
            </a:r>
            <a:r>
              <a:rPr lang="en-US" altLang="ko-KR" sz="1050" dirty="0"/>
              <a:t>-&gt; </a:t>
            </a:r>
            <a:r>
              <a:rPr lang="ko-KR" altLang="en-US" sz="1050" dirty="0"/>
              <a:t>클라이언트</a:t>
            </a:r>
            <a:r>
              <a:rPr lang="en-US" altLang="ko-KR" sz="105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050" dirty="0"/>
              <a:t>2</a:t>
            </a:r>
            <a:r>
              <a:rPr lang="ko-KR" altLang="en-US" sz="1050" dirty="0"/>
              <a:t>차 확인</a:t>
            </a:r>
            <a:r>
              <a:rPr lang="en-US" altLang="ko-KR" sz="1050" dirty="0"/>
              <a:t> -&gt; </a:t>
            </a:r>
            <a:r>
              <a:rPr lang="ko-KR" altLang="en-US" sz="1050" dirty="0"/>
              <a:t>서버</a:t>
            </a:r>
            <a:endParaRPr lang="en-US" altLang="ko-KR" sz="1050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024496E-EA3F-4878-A2E3-3213B9899187}"/>
              </a:ext>
            </a:extLst>
          </p:cNvPr>
          <p:cNvSpPr/>
          <p:nvPr/>
        </p:nvSpPr>
        <p:spPr>
          <a:xfrm>
            <a:off x="3288574" y="5175506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싱크 조절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5ECC99E-49AC-48FF-951C-80AA19625C72}"/>
              </a:ext>
            </a:extLst>
          </p:cNvPr>
          <p:cNvCxnSpPr>
            <a:cxnSpLocks/>
          </p:cNvCxnSpPr>
          <p:nvPr/>
        </p:nvCxnSpPr>
        <p:spPr>
          <a:xfrm>
            <a:off x="4110445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DB68933-E722-44F8-B1C5-07B910823ABD}"/>
              </a:ext>
            </a:extLst>
          </p:cNvPr>
          <p:cNvCxnSpPr>
            <a:cxnSpLocks/>
          </p:cNvCxnSpPr>
          <p:nvPr/>
        </p:nvCxnSpPr>
        <p:spPr>
          <a:xfrm flipH="1" flipV="1">
            <a:off x="4761235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8982A2F-15B9-4A73-B060-37A0D687EB8B}"/>
              </a:ext>
            </a:extLst>
          </p:cNvPr>
          <p:cNvSpPr txBox="1"/>
          <p:nvPr/>
        </p:nvSpPr>
        <p:spPr>
          <a:xfrm>
            <a:off x="6014835" y="5653301"/>
            <a:ext cx="2724913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플레이어간 충돌 처리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스킬 상점</a:t>
            </a:r>
            <a:endParaRPr lang="en-US" altLang="ko-KR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 err="1"/>
              <a:t>파티원</a:t>
            </a:r>
            <a:r>
              <a:rPr lang="ko-KR" altLang="en-US" sz="1050" dirty="0"/>
              <a:t> 모집</a:t>
            </a:r>
            <a:endParaRPr lang="en-US" altLang="ko-KR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900" dirty="0" err="1"/>
              <a:t>mmr</a:t>
            </a:r>
            <a:r>
              <a:rPr lang="ko-KR" altLang="en-US" sz="900" dirty="0"/>
              <a:t>을 이용해 비슷한 수준의</a:t>
            </a:r>
            <a:br>
              <a:rPr lang="en-US" altLang="ko-KR" sz="900" dirty="0"/>
            </a:br>
            <a:r>
              <a:rPr lang="ko-KR" altLang="en-US" sz="900" dirty="0"/>
              <a:t>플레이어 추천  </a:t>
            </a:r>
            <a:endParaRPr lang="en-US" altLang="ko-KR" sz="9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0D2F13E-452F-482B-B305-2AABABFEE027}"/>
              </a:ext>
            </a:extLst>
          </p:cNvPr>
          <p:cNvSpPr/>
          <p:nvPr/>
        </p:nvSpPr>
        <p:spPr>
          <a:xfrm>
            <a:off x="5970423" y="5175506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필드 컨텐츠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C7A14B0-EF25-464D-8ADC-99344A19AEFB}"/>
              </a:ext>
            </a:extLst>
          </p:cNvPr>
          <p:cNvCxnSpPr>
            <a:cxnSpLocks/>
          </p:cNvCxnSpPr>
          <p:nvPr/>
        </p:nvCxnSpPr>
        <p:spPr>
          <a:xfrm>
            <a:off x="6792294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B3F599F-1E11-4DA5-8CAB-334E2E794882}"/>
              </a:ext>
            </a:extLst>
          </p:cNvPr>
          <p:cNvCxnSpPr>
            <a:cxnSpLocks/>
          </p:cNvCxnSpPr>
          <p:nvPr/>
        </p:nvCxnSpPr>
        <p:spPr>
          <a:xfrm flipH="1" flipV="1">
            <a:off x="7443084" y="4792468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CD4A9EE-0224-42A6-81F5-7C31F59D7563}"/>
              </a:ext>
            </a:extLst>
          </p:cNvPr>
          <p:cNvSpPr txBox="1"/>
          <p:nvPr/>
        </p:nvSpPr>
        <p:spPr>
          <a:xfrm>
            <a:off x="8505485" y="5642168"/>
            <a:ext cx="2724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몬스터와 전투</a:t>
            </a:r>
            <a:endParaRPr lang="en-US" altLang="ko-KR" sz="105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900" dirty="0"/>
              <a:t>몬스터 공격 </a:t>
            </a:r>
            <a:r>
              <a:rPr lang="ko-KR" altLang="en-US" sz="900" dirty="0" err="1"/>
              <a:t>패링</a:t>
            </a:r>
            <a:endParaRPr lang="en-US" altLang="ko-KR" sz="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900" dirty="0"/>
              <a:t>스킬을 이용한 몬스터 공격 및</a:t>
            </a:r>
            <a:br>
              <a:rPr lang="en-US" altLang="ko-KR" sz="900" dirty="0"/>
            </a:br>
            <a:r>
              <a:rPr lang="ko-KR" altLang="en-US" sz="900" dirty="0"/>
              <a:t>플레이어 도움</a:t>
            </a:r>
            <a:endParaRPr lang="en-US" altLang="ko-KR" sz="9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전투 후 보상</a:t>
            </a:r>
            <a:r>
              <a:rPr lang="en-US" altLang="ko-KR" sz="1050" dirty="0"/>
              <a:t>, </a:t>
            </a:r>
            <a:r>
              <a:rPr lang="ko-KR" altLang="en-US" sz="1050" dirty="0"/>
              <a:t>재도전</a:t>
            </a:r>
            <a:r>
              <a:rPr lang="ko-KR" altLang="en-US" sz="900" dirty="0"/>
              <a:t> </a:t>
            </a:r>
            <a:endParaRPr lang="en-US" altLang="ko-KR" sz="9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B921EF5-91B5-4B31-8C47-8AC4884F1FA9}"/>
              </a:ext>
            </a:extLst>
          </p:cNvPr>
          <p:cNvSpPr/>
          <p:nvPr/>
        </p:nvSpPr>
        <p:spPr>
          <a:xfrm>
            <a:off x="8461073" y="5164373"/>
            <a:ext cx="2201092" cy="477795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전투 컨텐츠</a:t>
            </a: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A43DAE6-689B-4E95-B2A1-8B27D3F49516}"/>
              </a:ext>
            </a:extLst>
          </p:cNvPr>
          <p:cNvCxnSpPr>
            <a:cxnSpLocks/>
          </p:cNvCxnSpPr>
          <p:nvPr/>
        </p:nvCxnSpPr>
        <p:spPr>
          <a:xfrm>
            <a:off x="9282944" y="4781335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CCEA143-96DA-4237-B19C-A5110DDA5EB6}"/>
              </a:ext>
            </a:extLst>
          </p:cNvPr>
          <p:cNvCxnSpPr>
            <a:cxnSpLocks/>
          </p:cNvCxnSpPr>
          <p:nvPr/>
        </p:nvCxnSpPr>
        <p:spPr>
          <a:xfrm flipH="1" flipV="1">
            <a:off x="9933734" y="4781335"/>
            <a:ext cx="1" cy="38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52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1DA4B-974E-48BD-A093-F0EF9269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2.2.1 </a:t>
            </a:r>
            <a:r>
              <a:rPr lang="ko-KR" altLang="en-US" b="1" dirty="0"/>
              <a:t>로그인 씬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8C19E-1FD0-4C28-8780-EAA84FAA5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6912"/>
          </a:xfrm>
        </p:spPr>
        <p:txBody>
          <a:bodyPr/>
          <a:lstStyle/>
          <a:p>
            <a:r>
              <a:rPr lang="en-US" altLang="ko-KR" dirty="0"/>
              <a:t>DB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r>
              <a:rPr lang="ko-KR" altLang="en-US" dirty="0"/>
              <a:t>아이디</a:t>
            </a:r>
            <a:r>
              <a:rPr lang="en-US" altLang="ko-KR" dirty="0"/>
              <a:t>, </a:t>
            </a:r>
            <a:r>
              <a:rPr lang="ko-KR" altLang="en-US" dirty="0"/>
              <a:t>패스워드</a:t>
            </a:r>
            <a:r>
              <a:rPr lang="en-US" altLang="ko-KR" dirty="0"/>
              <a:t>, </a:t>
            </a:r>
            <a:r>
              <a:rPr lang="ko-KR" altLang="en-US" dirty="0"/>
              <a:t>재화</a:t>
            </a:r>
            <a:r>
              <a:rPr lang="en-US" altLang="ko-KR" dirty="0"/>
              <a:t>, </a:t>
            </a:r>
            <a:r>
              <a:rPr lang="ko-KR" altLang="en-US" dirty="0"/>
              <a:t>소지중인 아이템 정보</a:t>
            </a:r>
            <a:r>
              <a:rPr lang="en-US" altLang="ko-KR" dirty="0"/>
              <a:t>, </a:t>
            </a:r>
            <a:r>
              <a:rPr lang="ko-KR" altLang="en-US" dirty="0"/>
              <a:t>곡 기록</a:t>
            </a:r>
            <a:r>
              <a:rPr lang="en-US" altLang="ko-KR" dirty="0"/>
              <a:t>, </a:t>
            </a:r>
            <a:r>
              <a:rPr lang="ko-KR" altLang="en-US" dirty="0"/>
              <a:t>선택 스킬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A436AD2-7230-4957-8D9B-ACA4C84D8C8A}"/>
              </a:ext>
            </a:extLst>
          </p:cNvPr>
          <p:cNvSpPr txBox="1">
            <a:spLocks/>
          </p:cNvSpPr>
          <p:nvPr/>
        </p:nvSpPr>
        <p:spPr>
          <a:xfrm>
            <a:off x="838200" y="34432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2.2.2 </a:t>
            </a:r>
            <a:r>
              <a:rPr lang="ko-KR" altLang="en-US" b="1" dirty="0"/>
              <a:t>오프닝 씬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628A7A1-5C7E-4710-B785-459C3112C8F4}"/>
              </a:ext>
            </a:extLst>
          </p:cNvPr>
          <p:cNvSpPr txBox="1">
            <a:spLocks/>
          </p:cNvSpPr>
          <p:nvPr/>
        </p:nvSpPr>
        <p:spPr>
          <a:xfrm>
            <a:off x="838200" y="4903742"/>
            <a:ext cx="10515600" cy="721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박자를 맞춰보며 싱크 조절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3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A069-31A2-4958-BB93-E09A08C6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2.2.3 </a:t>
            </a:r>
            <a:r>
              <a:rPr lang="ko-KR" altLang="en-US" b="1" dirty="0"/>
              <a:t>필드 씬 </a:t>
            </a:r>
            <a:r>
              <a:rPr lang="en-US" altLang="ko-KR" b="1" dirty="0"/>
              <a:t>(</a:t>
            </a:r>
            <a:r>
              <a:rPr lang="ko-KR" altLang="en-US" b="1" dirty="0"/>
              <a:t>로비 역할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394321-2C9F-45B9-B0EC-E97F6F73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주크박스</a:t>
            </a:r>
            <a:endParaRPr lang="en-US" altLang="ko-KR" dirty="0"/>
          </a:p>
          <a:p>
            <a:r>
              <a:rPr lang="ko-KR" altLang="en-US" dirty="0"/>
              <a:t>박물관</a:t>
            </a:r>
            <a:endParaRPr lang="en-US" altLang="ko-KR" dirty="0"/>
          </a:p>
          <a:p>
            <a:r>
              <a:rPr lang="ko-KR" altLang="en-US" dirty="0"/>
              <a:t>스킬 상점</a:t>
            </a:r>
            <a:endParaRPr lang="en-US" altLang="ko-KR" dirty="0"/>
          </a:p>
          <a:p>
            <a:r>
              <a:rPr lang="ko-KR" altLang="en-US" dirty="0" err="1"/>
              <a:t>파티원</a:t>
            </a:r>
            <a:r>
              <a:rPr lang="ko-KR" altLang="en-US" dirty="0"/>
              <a:t> 모집 </a:t>
            </a:r>
            <a:r>
              <a:rPr lang="en-US" altLang="ko-KR" dirty="0"/>
              <a:t>(</a:t>
            </a:r>
            <a:r>
              <a:rPr lang="ko-KR" altLang="en-US" dirty="0"/>
              <a:t>파티 결성 </a:t>
            </a:r>
            <a:r>
              <a:rPr lang="en-US" altLang="ko-KR" dirty="0"/>
              <a:t>UI)</a:t>
            </a:r>
          </a:p>
          <a:p>
            <a:r>
              <a:rPr lang="ko-KR" altLang="en-US" dirty="0"/>
              <a:t>인 게임 이동 포탈</a:t>
            </a:r>
            <a:endParaRPr lang="en-US" altLang="ko-KR" dirty="0"/>
          </a:p>
          <a:p>
            <a:r>
              <a:rPr lang="ko-KR" altLang="en-US" dirty="0"/>
              <a:t>맵 크기</a:t>
            </a:r>
            <a:endParaRPr lang="en-US" altLang="ko-KR" dirty="0"/>
          </a:p>
          <a:p>
            <a:pPr lvl="1"/>
            <a:r>
              <a:rPr lang="en-US" altLang="ko-KR" dirty="0"/>
              <a:t>200*200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689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A6001-DA3B-4E5E-8198-4AF6C1BA4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2.2.4 </a:t>
            </a:r>
            <a:r>
              <a:rPr lang="ko-KR" altLang="en-US" b="1" dirty="0"/>
              <a:t>인 게임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9AE81-9231-4800-ABB1-A7CABF427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음악에 맞춰 적과 전투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노트에 맞춰 </a:t>
            </a:r>
            <a:r>
              <a:rPr lang="en-US" altLang="ko-KR" dirty="0"/>
              <a:t>‘J’</a:t>
            </a:r>
            <a:r>
              <a:rPr lang="ko-KR" altLang="en-US" dirty="0"/>
              <a:t>키 입력 </a:t>
            </a:r>
            <a:r>
              <a:rPr lang="en-US" altLang="ko-KR" dirty="0"/>
              <a:t>=&gt; </a:t>
            </a:r>
            <a:r>
              <a:rPr lang="ko-KR" altLang="en-US" dirty="0"/>
              <a:t>공격 및 스킬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노트에 맞춰 스페이스바 입력 </a:t>
            </a:r>
            <a:r>
              <a:rPr lang="en-US" altLang="ko-KR" dirty="0"/>
              <a:t>=&gt; </a:t>
            </a:r>
            <a:r>
              <a:rPr lang="ko-KR" altLang="en-US" dirty="0"/>
              <a:t>공격 방어 </a:t>
            </a:r>
            <a:r>
              <a:rPr lang="en-US" altLang="ko-KR" dirty="0"/>
              <a:t>(</a:t>
            </a:r>
            <a:r>
              <a:rPr lang="ko-KR" altLang="en-US" dirty="0" err="1"/>
              <a:t>패링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928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1607</TotalTime>
  <Words>737</Words>
  <Application>Microsoft Office PowerPoint</Application>
  <PresentationFormat>와이드스크린</PresentationFormat>
  <Paragraphs>219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1. 연구 목적</vt:lpstr>
      <vt:lpstr>PowerPoint 프레젠테이션</vt:lpstr>
      <vt:lpstr>2.1 게임 사양 </vt:lpstr>
      <vt:lpstr>2.2 게임 플로우</vt:lpstr>
      <vt:lpstr>2.2.1 로그인 씬 </vt:lpstr>
      <vt:lpstr>2.2.3 필드 씬 (로비 역할)</vt:lpstr>
      <vt:lpstr>2.2.4 인 게임</vt:lpstr>
      <vt:lpstr>PowerPoint 프레젠테이션</vt:lpstr>
      <vt:lpstr>2.6 조작법</vt:lpstr>
      <vt:lpstr>2.3 게임 클리어 조건</vt:lpstr>
      <vt:lpstr>2.3.1 위협 요소 </vt:lpstr>
      <vt:lpstr>2.3.2 공격 방법</vt:lpstr>
      <vt:lpstr>2.4 플레이어가 고를 스킬</vt:lpstr>
      <vt:lpstr>2.5 리듬 맞추는 방법</vt:lpstr>
      <vt:lpstr>3. 개발 환경</vt:lpstr>
      <vt:lpstr>4. 기술적 요소 및 중점 연구분야</vt:lpstr>
      <vt:lpstr>4.1 제작할 리소스의 종류</vt:lpstr>
      <vt:lpstr>5. 개인별 준비 현황</vt:lpstr>
      <vt:lpstr>6. 타 게임과의 차별성</vt:lpstr>
      <vt:lpstr>7. 역할분담 및 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ACC881</dc:creator>
  <cp:lastModifiedBy>어수혁(2017180021)</cp:lastModifiedBy>
  <cp:revision>35</cp:revision>
  <dcterms:created xsi:type="dcterms:W3CDTF">2021-08-05T08:05:10Z</dcterms:created>
  <dcterms:modified xsi:type="dcterms:W3CDTF">2021-12-22T13:20:43Z</dcterms:modified>
</cp:coreProperties>
</file>