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96" r:id="rId5"/>
    <p:sldId id="280" r:id="rId6"/>
    <p:sldId id="302" r:id="rId7"/>
    <p:sldId id="281" r:id="rId8"/>
    <p:sldId id="292" r:id="rId9"/>
    <p:sldId id="293" r:id="rId10"/>
    <p:sldId id="298" r:id="rId11"/>
    <p:sldId id="295" r:id="rId12"/>
    <p:sldId id="269" r:id="rId13"/>
    <p:sldId id="289" r:id="rId14"/>
    <p:sldId id="283" r:id="rId15"/>
    <p:sldId id="284" r:id="rId16"/>
    <p:sldId id="285" r:id="rId17"/>
    <p:sldId id="288" r:id="rId18"/>
    <p:sldId id="286" r:id="rId19"/>
    <p:sldId id="301" r:id="rId20"/>
    <p:sldId id="297" r:id="rId21"/>
    <p:sldId id="275" r:id="rId22"/>
    <p:sldId id="272" r:id="rId23"/>
    <p:sldId id="273" r:id="rId24"/>
    <p:sldId id="279" r:id="rId25"/>
    <p:sldId id="274" r:id="rId26"/>
    <p:sldId id="277" r:id="rId27"/>
    <p:sldId id="27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C7FE5-75D7-495E-8FD6-0603BB4E919C}"/>
              </a:ext>
            </a:extLst>
          </p:cNvPr>
          <p:cNvSpPr txBox="1"/>
          <p:nvPr/>
        </p:nvSpPr>
        <p:spPr>
          <a:xfrm>
            <a:off x="8419140" y="4804756"/>
            <a:ext cx="2518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Team Error-List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5"/>
    </mc:Choice>
    <mc:Fallback xmlns="">
      <p:transition spd="slow" advTm="114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pic>
        <p:nvPicPr>
          <p:cNvPr id="3" name="그림 2" descr="실내, 녹색, 다채로운, 장식이(가) 표시된 사진&#10;&#10;자동 생성된 설명">
            <a:extLst>
              <a:ext uri="{FF2B5EF4-FFF2-40B4-BE49-F238E27FC236}">
                <a16:creationId xmlns:a16="http://schemas.microsoft.com/office/drawing/2014/main" id="{BBCF769C-E8D7-4197-A13D-657DD5633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9" y="916401"/>
            <a:ext cx="5573863" cy="5857125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8E0FBFF-4FDE-44E2-A10F-0DC3D8CB094A}"/>
              </a:ext>
            </a:extLst>
          </p:cNvPr>
          <p:cNvSpPr txBox="1">
            <a:spLocks/>
          </p:cNvSpPr>
          <p:nvPr/>
        </p:nvSpPr>
        <p:spPr>
          <a:xfrm>
            <a:off x="3785985" y="181592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스킬 상점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endParaRPr lang="en-US" altLang="ko-KR" dirty="0"/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42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04"/>
    </mc:Choice>
    <mc:Fallback xmlns="">
      <p:transition spd="slow" advTm="139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1.2.3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적의 공격을 피하거나</a:t>
            </a:r>
            <a:r>
              <a:rPr lang="en-US" altLang="ko-KR" dirty="0"/>
              <a:t>, </a:t>
            </a:r>
            <a:r>
              <a:rPr lang="ko-KR" altLang="en-US" dirty="0"/>
              <a:t>막고 반사 </a:t>
            </a:r>
            <a:r>
              <a:rPr lang="en-US" altLang="ko-KR" dirty="0"/>
              <a:t>(</a:t>
            </a:r>
            <a:r>
              <a:rPr lang="ko-KR" altLang="en-US" dirty="0" err="1"/>
              <a:t>패링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86"/>
    </mc:Choice>
    <mc:Fallback xmlns="">
      <p:transition spd="slow" advTm="1798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5322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1.3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CBF301B-E3B4-44E8-8BBB-225BCCF2ED61}"/>
              </a:ext>
            </a:extLst>
          </p:cNvPr>
          <p:cNvSpPr/>
          <p:nvPr/>
        </p:nvSpPr>
        <p:spPr>
          <a:xfrm rot="16200000">
            <a:off x="5526065" y="2653456"/>
            <a:ext cx="1074881" cy="725468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23"/>
    </mc:Choice>
    <mc:Fallback xmlns="">
      <p:transition spd="slow" advTm="36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1.4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8FD71-5927-4479-8D89-C25A34DB8DAD}"/>
              </a:ext>
            </a:extLst>
          </p:cNvPr>
          <p:cNvSpPr txBox="1"/>
          <p:nvPr/>
        </p:nvSpPr>
        <p:spPr>
          <a:xfrm>
            <a:off x="5681622" y="569752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두 손으로 눌러야 하기 때문에</a:t>
            </a:r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22"/>
    </mc:Choice>
    <mc:Fallback xmlns="">
      <p:transition spd="slow" advTm="2082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1.5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AND</a:t>
            </a:r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8"/>
    </mc:Choice>
    <mc:Fallback xmlns="">
      <p:transition spd="slow" advTm="106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일정 범위 타일에 하는 전체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/>
              <a:t>논 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51"/>
    </mc:Choice>
    <mc:Fallback xmlns="">
      <p:transition spd="slow" advTm="2895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1.5.2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sz="1600" dirty="0" err="1"/>
              <a:t>패링</a:t>
            </a:r>
            <a:r>
              <a:rPr lang="ko-KR" altLang="en-US" sz="1600" dirty="0"/>
              <a:t> 리듬에 맞춰 반격 키를 누르면 공격을 반사하고 적에게 데미지</a:t>
            </a:r>
            <a:endParaRPr lang="en-US" altLang="ko-KR" sz="1600" dirty="0"/>
          </a:p>
          <a:p>
            <a:pPr lvl="1"/>
            <a:endParaRPr lang="ko-KR" altLang="en-US" dirty="0"/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19"/>
    </mc:Choice>
    <mc:Fallback xmlns="">
      <p:transition spd="slow" advTm="138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1.6 </a:t>
            </a:r>
            <a:r>
              <a:rPr lang="ko-KR" altLang="en-US" b="1" dirty="0"/>
              <a:t>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상점에서 구입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유도 공격</a:t>
            </a:r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6"/>
    </mc:Choice>
    <mc:Fallback xmlns="">
      <p:transition spd="slow" advTm="60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45" y="38553"/>
            <a:ext cx="10515600" cy="1325563"/>
          </a:xfrm>
        </p:spPr>
        <p:txBody>
          <a:bodyPr/>
          <a:lstStyle/>
          <a:p>
            <a:r>
              <a:rPr lang="en-US" altLang="ko-KR" b="1" dirty="0"/>
              <a:t>1.7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49905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±48ms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±32ms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D29739B-F1C6-4A23-BA01-12CF83C053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25"/>
          <a:stretch/>
        </p:blipFill>
        <p:spPr bwMode="auto">
          <a:xfrm>
            <a:off x="2742509" y="5547041"/>
            <a:ext cx="9285129" cy="112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AA8B148-03DB-4997-9D46-B625B7D61B57}"/>
              </a:ext>
            </a:extLst>
          </p:cNvPr>
          <p:cNvCxnSpPr/>
          <p:nvPr/>
        </p:nvCxnSpPr>
        <p:spPr>
          <a:xfrm flipH="1">
            <a:off x="7960539" y="5343557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1BD3A96-1D1E-4397-980C-D7C65098890A}"/>
              </a:ext>
            </a:extLst>
          </p:cNvPr>
          <p:cNvCxnSpPr>
            <a:cxnSpLocks/>
          </p:cNvCxnSpPr>
          <p:nvPr/>
        </p:nvCxnSpPr>
        <p:spPr>
          <a:xfrm rot="10800000" flipH="1">
            <a:off x="3917783" y="5326931"/>
            <a:ext cx="2920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60"/>
    </mc:Choice>
    <mc:Fallback xmlns="">
      <p:transition spd="slow" advTm="1406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27879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1.8.1 </a:t>
            </a:r>
            <a:r>
              <a:rPr lang="ko-KR" altLang="en-US" sz="4400" b="1" dirty="0">
                <a:latin typeface="+mn-ea"/>
              </a:rPr>
              <a:t>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140657-88DB-44D8-9E0D-E0586EEA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091" y="925025"/>
            <a:ext cx="7395817" cy="576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1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10"/>
    </mc:Choice>
    <mc:Fallback xmlns="">
      <p:transition spd="slow" advTm="2131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4429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작품 테마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8"/>
    </mc:Choice>
    <mc:Fallback xmlns="">
      <p:transition spd="slow" advTm="70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3352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1.8.2 </a:t>
            </a:r>
            <a:r>
              <a:rPr lang="ko-KR" altLang="en-US" sz="4400" b="1" dirty="0">
                <a:latin typeface="+mn-ea"/>
              </a:rPr>
              <a:t>좌표계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CBE606-ABAF-40E4-B358-541F1A7D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43" y="1464901"/>
            <a:ext cx="5067357" cy="4674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1AF94-FDD5-47DC-A9DD-E1F96E97362D}"/>
              </a:ext>
            </a:extLst>
          </p:cNvPr>
          <p:cNvSpPr txBox="1"/>
          <p:nvPr/>
        </p:nvSpPr>
        <p:spPr>
          <a:xfrm>
            <a:off x="6325984" y="1595978"/>
            <a:ext cx="334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Hexagonal Coordinate System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54764-09B4-4EC9-9E20-79111DA88C10}"/>
              </a:ext>
            </a:extLst>
          </p:cNvPr>
          <p:cNvSpPr txBox="1"/>
          <p:nvPr/>
        </p:nvSpPr>
        <p:spPr>
          <a:xfrm>
            <a:off x="6325984" y="2676699"/>
            <a:ext cx="566212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모든 셀에서 </a:t>
            </a:r>
            <a:r>
              <a:rPr lang="en-US" altLang="ko-KR" dirty="0"/>
              <a:t>x, y, z</a:t>
            </a:r>
            <a:r>
              <a:rPr lang="ko-KR" altLang="en-US" dirty="0"/>
              <a:t>의 합이 </a:t>
            </a:r>
            <a:r>
              <a:rPr lang="en-US" altLang="ko-KR" dirty="0"/>
              <a:t>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특정 셀을 기준으로 거리 비교 용이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두 셀의 차에 절댓값의 합을 사용하면</a:t>
            </a:r>
            <a:endParaRPr lang="en-US" altLang="ko-KR" dirty="0"/>
          </a:p>
          <a:p>
            <a:pPr lvl="1"/>
            <a:r>
              <a:rPr lang="ko-KR" altLang="en-US" dirty="0"/>
              <a:t>    가장 가까이 있는 셀부터 </a:t>
            </a:r>
            <a:r>
              <a:rPr lang="en-US" altLang="ko-KR" dirty="0"/>
              <a:t>2, 4, 6…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또는 두 셀의 차의 절댓값의 최대 크기가 거리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그러나 직관적이지 않음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1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28"/>
    </mc:Choice>
    <mc:Fallback xmlns="">
      <p:transition spd="slow" advTm="3342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756" y="140781"/>
            <a:ext cx="10515600" cy="1325563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작품 테마 </a:t>
            </a:r>
            <a:r>
              <a:rPr lang="en-US" altLang="ko-KR" b="1" dirty="0"/>
              <a:t>(</a:t>
            </a:r>
            <a:r>
              <a:rPr lang="ko-KR" altLang="en-US" b="1" dirty="0"/>
              <a:t>차별성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681941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D079A4-CA01-4B02-83A9-98346B11CE51}"/>
              </a:ext>
            </a:extLst>
          </p:cNvPr>
          <p:cNvSpPr/>
          <p:nvPr/>
        </p:nvSpPr>
        <p:spPr>
          <a:xfrm>
            <a:off x="1681941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반응형 효과음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33556" y="159411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육각형 좌표계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5D6B9A-802C-4937-8D62-6E50FB2CCDAC}"/>
              </a:ext>
            </a:extLst>
          </p:cNvPr>
          <p:cNvSpPr/>
          <p:nvPr/>
        </p:nvSpPr>
        <p:spPr>
          <a:xfrm>
            <a:off x="6633556" y="4084321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귀여운 </a:t>
            </a:r>
            <a:r>
              <a:rPr lang="ko-KR" altLang="en-US" sz="2600" dirty="0" err="1"/>
              <a:t>슬라임이</a:t>
            </a:r>
            <a:r>
              <a:rPr lang="ko-KR" altLang="en-US" sz="2600" dirty="0"/>
              <a:t> 주인공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95"/>
    </mc:Choice>
    <mc:Fallback xmlns="">
      <p:transition spd="slow" advTm="1859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05"/>
    </mc:Choice>
    <mc:Fallback xmlns="">
      <p:transition spd="slow" advTm="1070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IOCP </a:t>
            </a:r>
            <a:r>
              <a:rPr lang="ko-KR" altLang="en-US" dirty="0"/>
              <a:t>서버</a:t>
            </a:r>
            <a:r>
              <a:rPr lang="en-US" altLang="ko-KR" dirty="0"/>
              <a:t>, </a:t>
            </a:r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sz="2000" dirty="0"/>
              <a:t>C++ </a:t>
            </a:r>
            <a:r>
              <a:rPr lang="ko-KR" altLang="en-US" sz="2000" dirty="0"/>
              <a:t>자체서버</a:t>
            </a:r>
            <a:r>
              <a:rPr lang="en-US" altLang="ko-KR" sz="2000" dirty="0"/>
              <a:t> - </a:t>
            </a:r>
            <a:r>
              <a:rPr lang="ko-KR" altLang="en-US" sz="2000" dirty="0"/>
              <a:t>섹터 구분</a:t>
            </a:r>
            <a:r>
              <a:rPr lang="en-US" altLang="ko-KR" sz="2000" dirty="0"/>
              <a:t>, </a:t>
            </a:r>
            <a:r>
              <a:rPr lang="ko-KR" altLang="en-US" sz="2000" dirty="0"/>
              <a:t>시야 처리</a:t>
            </a:r>
            <a:r>
              <a:rPr lang="en-US" altLang="ko-KR" sz="2000" dirty="0"/>
              <a:t>, </a:t>
            </a:r>
            <a:r>
              <a:rPr lang="ko-KR" altLang="en-US" sz="2000" dirty="0"/>
              <a:t>충돌 처리</a:t>
            </a:r>
            <a:endParaRPr lang="en-US" altLang="ko-KR" sz="2000" dirty="0"/>
          </a:p>
          <a:p>
            <a:r>
              <a:rPr lang="ko-KR" altLang="en-US" dirty="0"/>
              <a:t>반응형 효과음</a:t>
            </a:r>
            <a:endParaRPr lang="en-US" altLang="ko-KR" dirty="0"/>
          </a:p>
          <a:p>
            <a:pPr lvl="1"/>
            <a:r>
              <a:rPr lang="ko-KR" altLang="en-US" sz="2000" dirty="0"/>
              <a:t>게임 상황에 맞게 변하는 효과음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sz="2000" dirty="0"/>
              <a:t>모든 리소스 자체 제작</a:t>
            </a:r>
            <a:endParaRPr lang="en-US" altLang="ko-KR" sz="2000" dirty="0"/>
          </a:p>
          <a:p>
            <a:pPr lvl="1"/>
            <a:r>
              <a:rPr lang="ko-KR" altLang="en-US" sz="2000" dirty="0"/>
              <a:t>각각의 테마 곡</a:t>
            </a:r>
            <a:r>
              <a:rPr lang="en-US" altLang="ko-KR" sz="2000" dirty="0"/>
              <a:t>, </a:t>
            </a:r>
            <a:r>
              <a:rPr lang="ko-KR" altLang="en-US" sz="2000" dirty="0"/>
              <a:t>공격 패턴</a:t>
            </a:r>
            <a:r>
              <a:rPr lang="en-US" altLang="ko-KR" sz="2000" dirty="0"/>
              <a:t>, </a:t>
            </a:r>
            <a:r>
              <a:rPr lang="ko-KR" altLang="en-US" sz="2000" dirty="0"/>
              <a:t>맵 구성 등</a:t>
            </a:r>
            <a:endParaRPr lang="en-US" altLang="ko-KR" sz="2000" dirty="0"/>
          </a:p>
          <a:p>
            <a:r>
              <a:rPr lang="ko-KR" altLang="en-US" dirty="0"/>
              <a:t>필드 맵 에디터 제작</a:t>
            </a:r>
            <a:endParaRPr lang="en-US" altLang="ko-KR" dirty="0"/>
          </a:p>
          <a:p>
            <a:pPr lvl="1"/>
            <a:r>
              <a:rPr lang="ko-KR" altLang="en-US" sz="2000" dirty="0"/>
              <a:t>육각형 타일 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270"/>
    </mc:Choice>
    <mc:Fallback xmlns="">
      <p:transition spd="slow" advTm="6527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pPr lvl="1"/>
            <a:r>
              <a:rPr lang="ko-KR" altLang="en-US" sz="1400" dirty="0"/>
              <a:t>배경 그림 포함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…</a:t>
            </a:r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pPr lvl="1"/>
            <a:r>
              <a:rPr lang="en-US" altLang="ko-KR" sz="1400" dirty="0"/>
              <a:t>VST, </a:t>
            </a:r>
            <a:r>
              <a:rPr lang="en-US" altLang="ko-KR" sz="1400" dirty="0" err="1"/>
              <a:t>VSTi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36"/>
    </mc:Choice>
    <mc:Fallback xmlns="">
      <p:transition spd="slow" advTm="2193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819555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그래픽</a:t>
                      </a:r>
                      <a:endParaRPr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사운드</a:t>
                      </a:r>
                      <a:endParaRPr sz="1800" b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4"/>
    </mc:Choice>
    <mc:Fallback xmlns="">
      <p:transition spd="slow" advTm="667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</a:t>
            </a:r>
            <a:r>
              <a:rPr lang="en-US" altLang="ko-KR" b="1"/>
              <a:t>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0"/>
    </mc:Choice>
    <mc:Fallback xmlns="">
      <p:transition spd="slow" advTm="116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0"/>
    </mc:Choice>
    <mc:Fallback xmlns="">
      <p:transition spd="slow" advTm="18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협동 </a:t>
            </a:r>
            <a:r>
              <a:rPr lang="en-US" altLang="ko-KR" sz="3600" b="1" dirty="0">
                <a:latin typeface="+mn-ea"/>
              </a:rPr>
              <a:t>/</a:t>
            </a:r>
            <a:r>
              <a:rPr lang="ko-KR" altLang="en-US" sz="3600" b="1" dirty="0">
                <a:latin typeface="+mn-ea"/>
              </a:rPr>
              <a:t> 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55"/>
    </mc:Choice>
    <mc:Fallback xmlns="">
      <p:transition spd="slow" advTm="1615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559658" y="2400507"/>
            <a:ext cx="1085541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400" b="1" dirty="0" err="1">
                <a:latin typeface="+mn-ea"/>
              </a:rPr>
              <a:t>슬라임</a:t>
            </a:r>
            <a:r>
              <a:rPr lang="ko-KR" altLang="en-US" sz="2400" b="1" dirty="0">
                <a:latin typeface="+mn-ea"/>
              </a:rPr>
              <a:t> 마을의 보물을 지키기 위해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559658" y="3108641"/>
            <a:ext cx="1085541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낯선 사람을 물리치자</a:t>
            </a:r>
            <a:r>
              <a:rPr lang="en-US" altLang="ko-KR" sz="3600" b="1" dirty="0">
                <a:latin typeface="+mn-ea"/>
              </a:rPr>
              <a:t>!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1.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84764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1"/>
    </mc:Choice>
    <mc:Fallback xmlns="">
      <p:transition spd="slow" advTm="659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협동 리듬 액션 전투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ko-KR" altLang="en-US" dirty="0"/>
              <a:t>유니티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0"/>
    </mc:Choice>
    <mc:Fallback xmlns="">
      <p:transition spd="slow" advTm="114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72A896-D663-4EA0-877F-28E40594C389}"/>
              </a:ext>
            </a:extLst>
          </p:cNvPr>
          <p:cNvSpPr/>
          <p:nvPr/>
        </p:nvSpPr>
        <p:spPr>
          <a:xfrm>
            <a:off x="1731817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멀티 플레이어 리듬게임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A85B7A-B7F5-4C7D-9BB2-EE29A5AE4B91}"/>
              </a:ext>
            </a:extLst>
          </p:cNvPr>
          <p:cNvSpPr/>
          <p:nvPr/>
        </p:nvSpPr>
        <p:spPr>
          <a:xfrm>
            <a:off x="6683432" y="2591638"/>
            <a:ext cx="3815542" cy="19701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600" dirty="0"/>
              <a:t>자체 제작 리소스</a:t>
            </a:r>
            <a:endParaRPr lang="en-US" altLang="ko-KR" sz="2600" dirty="0"/>
          </a:p>
          <a:p>
            <a:pPr algn="ctr"/>
            <a:r>
              <a:rPr lang="ko-KR" altLang="en-US" sz="2600" dirty="0"/>
              <a:t>음악 포함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CFD3134-C77C-41CA-A911-11C578AA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1.1.1 </a:t>
            </a:r>
            <a:r>
              <a:rPr lang="ko-KR" altLang="en-US" b="1" dirty="0"/>
              <a:t>요약 </a:t>
            </a:r>
          </a:p>
        </p:txBody>
      </p:sp>
    </p:spTree>
    <p:extLst>
      <p:ext uri="{BB962C8B-B14F-4D97-AF65-F5344CB8AC3E}">
        <p14:creationId xmlns:p14="http://schemas.microsoft.com/office/powerpoint/2010/main" val="24825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96"/>
    </mc:Choice>
    <mc:Fallback xmlns="">
      <p:transition spd="slow" advTm="143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1.2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</p:cNvCxnSpPr>
          <p:nvPr/>
        </p:nvCxnSpPr>
        <p:spPr>
          <a:xfrm>
            <a:off x="7825629" y="2122363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006070D-519F-4FF9-A9E7-6FFE7A8CAEFD}"/>
              </a:ext>
            </a:extLst>
          </p:cNvPr>
          <p:cNvCxnSpPr>
            <a:cxnSpLocks/>
          </p:cNvCxnSpPr>
          <p:nvPr/>
        </p:nvCxnSpPr>
        <p:spPr>
          <a:xfrm flipH="1">
            <a:off x="7802139" y="2208261"/>
            <a:ext cx="1017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03"/>
    </mc:Choice>
    <mc:Fallback xmlns="">
      <p:transition spd="slow" advTm="1350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27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1.2.1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1788098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필드 </a:t>
            </a:r>
            <a:r>
              <a:rPr lang="ko-KR" altLang="en-US" dirty="0" err="1"/>
              <a:t>씬으로</a:t>
            </a:r>
            <a:r>
              <a:rPr lang="ko-KR" altLang="en-US" dirty="0"/>
              <a:t> 이동하면서 자연스럽게 싱크를 맞출 수 있게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4F8F1C-CD3C-401E-A43E-ABF4A1B2A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6" y="2684067"/>
            <a:ext cx="8157248" cy="38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46"/>
    </mc:Choice>
    <mc:Fallback xmlns="">
      <p:transition spd="slow" advTm="1244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1.2.2 </a:t>
            </a:r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 err="1"/>
              <a:t>오르골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박물관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75"/>
    </mc:Choice>
    <mc:Fallback xmlns="">
      <p:transition spd="slow" advTm="2997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6|0.3|8.3|0.9|1.5|0.8|2.3|0.8|11.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5130</TotalTime>
  <Words>797</Words>
  <Application>Microsoft Office PowerPoint</Application>
  <PresentationFormat>와이드스크린</PresentationFormat>
  <Paragraphs>241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1.1 게임 사양 </vt:lpstr>
      <vt:lpstr>1.1.1 요약 </vt:lpstr>
      <vt:lpstr>1.2 게임 플로우</vt:lpstr>
      <vt:lpstr>PowerPoint 프레젠테이션</vt:lpstr>
      <vt:lpstr>1.2.2 필드 씬 (로비 역할)</vt:lpstr>
      <vt:lpstr>PowerPoint 프레젠테이션</vt:lpstr>
      <vt:lpstr>1.2.3 인 게임</vt:lpstr>
      <vt:lpstr>PowerPoint 프레젠테이션</vt:lpstr>
      <vt:lpstr>1.4 조작법</vt:lpstr>
      <vt:lpstr>1.5 게임 클리어 조건</vt:lpstr>
      <vt:lpstr>1.5.1 위협 요소 </vt:lpstr>
      <vt:lpstr>1.5.2 공격 방법</vt:lpstr>
      <vt:lpstr>1.6 스킬</vt:lpstr>
      <vt:lpstr>1.7 리듬 맞추는 방법</vt:lpstr>
      <vt:lpstr>PowerPoint 프레젠테이션</vt:lpstr>
      <vt:lpstr>PowerPoint 프레젠테이션</vt:lpstr>
      <vt:lpstr>2. 작품 테마 (차별성)</vt:lpstr>
      <vt:lpstr>3. 개발 환경</vt:lpstr>
      <vt:lpstr>4. 기술적 요소 및 중점 연구분야</vt:lpstr>
      <vt:lpstr>4.1 제작할 리소스의 종류</vt:lpstr>
      <vt:lpstr>5. 개인별 준비 현황</vt:lpstr>
      <vt:lpstr>6.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68</cp:revision>
  <dcterms:created xsi:type="dcterms:W3CDTF">2021-08-05T08:05:10Z</dcterms:created>
  <dcterms:modified xsi:type="dcterms:W3CDTF">2021-12-26T17:18:05Z</dcterms:modified>
</cp:coreProperties>
</file>