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6" r:id="rId3"/>
    <p:sldId id="265" r:id="rId4"/>
    <p:sldId id="267" r:id="rId5"/>
    <p:sldId id="295" r:id="rId6"/>
    <p:sldId id="294" r:id="rId7"/>
    <p:sldId id="280" r:id="rId8"/>
    <p:sldId id="286" r:id="rId9"/>
    <p:sldId id="287" r:id="rId10"/>
    <p:sldId id="290" r:id="rId11"/>
    <p:sldId id="288" r:id="rId12"/>
    <p:sldId id="291" r:id="rId13"/>
    <p:sldId id="289" r:id="rId14"/>
    <p:sldId id="292" r:id="rId15"/>
    <p:sldId id="293" r:id="rId16"/>
    <p:sldId id="264" r:id="rId17"/>
    <p:sldId id="276" r:id="rId18"/>
    <p:sldId id="282" r:id="rId19"/>
    <p:sldId id="29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9FA"/>
    <a:srgbClr val="FFA900"/>
    <a:srgbClr val="00A753"/>
    <a:srgbClr val="8E8E8E"/>
    <a:srgbClr val="FF002B"/>
    <a:srgbClr val="4C8EFB"/>
    <a:srgbClr val="FFC516"/>
    <a:srgbClr val="F27A07"/>
    <a:srgbClr val="F6F6F6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86" autoAdjust="0"/>
    <p:restoredTop sz="95208" autoAdjust="0"/>
  </p:normalViewPr>
  <p:slideViewPr>
    <p:cSldViewPr snapToGrid="0">
      <p:cViewPr varScale="1">
        <p:scale>
          <a:sx n="86" d="100"/>
          <a:sy n="86" d="100"/>
        </p:scale>
        <p:origin x="662" y="53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2.xml"/><Relationship Id="rId3" Type="http://schemas.openxmlformats.org/officeDocument/2006/relationships/slide" Target="slides/slide7.xml"/><Relationship Id="rId7" Type="http://schemas.openxmlformats.org/officeDocument/2006/relationships/slide" Target="slides/slide11.xml"/><Relationship Id="rId12" Type="http://schemas.openxmlformats.org/officeDocument/2006/relationships/slide" Target="slides/slide19.xml"/><Relationship Id="rId2" Type="http://schemas.openxmlformats.org/officeDocument/2006/relationships/slide" Target="slides/slide5.xml"/><Relationship Id="rId1" Type="http://schemas.openxmlformats.org/officeDocument/2006/relationships/slide" Target="slides/slide3.xml"/><Relationship Id="rId6" Type="http://schemas.openxmlformats.org/officeDocument/2006/relationships/slide" Target="slides/slide10.xml"/><Relationship Id="rId11" Type="http://schemas.openxmlformats.org/officeDocument/2006/relationships/slide" Target="slides/slide15.xml"/><Relationship Id="rId5" Type="http://schemas.openxmlformats.org/officeDocument/2006/relationships/slide" Target="slides/slide9.xml"/><Relationship Id="rId10" Type="http://schemas.openxmlformats.org/officeDocument/2006/relationships/slide" Target="slides/slide14.xml"/><Relationship Id="rId4" Type="http://schemas.openxmlformats.org/officeDocument/2006/relationships/slide" Target="slides/slide8.xml"/><Relationship Id="rId9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53056-999F-4482-A30F-FF061EB71E2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A79C2-68B1-4440-9B04-979EB015F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198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제거 맡은 부분을 간략하게 설명하기 위해서 두가지 개념을 먼저 집고 넘어 가겠습니다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</a:t>
            </a:r>
            <a:r>
              <a:rPr lang="en-US" altLang="ko-KR" dirty="0"/>
              <a:t>seq2seq model </a:t>
            </a:r>
            <a:r>
              <a:rPr lang="ko-KR" altLang="en-US" dirty="0"/>
              <a:t>이란</a:t>
            </a:r>
            <a:r>
              <a:rPr lang="en-US" altLang="ko-KR" dirty="0"/>
              <a:t>? (</a:t>
            </a:r>
            <a:r>
              <a:rPr lang="ko-KR" altLang="en-US" dirty="0" err="1"/>
              <a:t>위에꺼</a:t>
            </a:r>
            <a:r>
              <a:rPr lang="ko-KR" altLang="en-US" dirty="0"/>
              <a:t> 읽기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그 다음 </a:t>
            </a:r>
            <a:r>
              <a:rPr lang="en-US" altLang="ko-KR" dirty="0"/>
              <a:t>attention mechanism </a:t>
            </a:r>
            <a:r>
              <a:rPr lang="ko-KR" altLang="en-US" dirty="0"/>
              <a:t>이란</a:t>
            </a:r>
            <a:r>
              <a:rPr lang="en-US" altLang="ko-KR" dirty="0"/>
              <a:t>(</a:t>
            </a:r>
            <a:r>
              <a:rPr lang="ko-KR" altLang="en-US" dirty="0" err="1"/>
              <a:t>위에꺼</a:t>
            </a:r>
            <a:r>
              <a:rPr lang="ko-KR" altLang="en-US" dirty="0"/>
              <a:t> 읽기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A79C2-68B1-4440-9B04-979EB015F73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686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천천히 설명을 드리면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tool.loading_data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함수는 아래와 같은 형식의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CSV(utf-8)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읽어들여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나누어 줍니다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tool.make_dict_all_cut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학습 말뭉치를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읽어들여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위 예시처럼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word_to_ix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ix_to_word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생성해줍니다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파라메터는 은닉층을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쌓을건지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쌓을건지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지정하는 변수입니다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forward_only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변수는 학습 때는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테스트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지정합니다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vocab_size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말뭉치 사전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단어수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num_layers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은닉층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개수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learning_rate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batch_size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회당 학습하는 데이터 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배치 크기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의미합니다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encoder_size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인코더에 넣을 입력 시퀀스의 최대 길이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decoder_size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디코더에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넣을 시퀀스의 최대 길이입니다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tool.check_doclength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함수는 입력 컨텐츠의 최대 길이를 반환합니다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tool.make_inputs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‘데이터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전처리’에서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설명드렸듯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단어를 숫자로 바꾸는 과정을 한번에 해주는 함수입니다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A79C2-68B1-4440-9B04-979EB015F73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418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이제 클래스 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seq2seq’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정의한 네트워크 구조를 살펴보겠습니다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encoder_size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만큼의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placeholder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생성해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encoder_inputs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만듭니다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마찬가지로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decoder_inputs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targets,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target_weights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만듭니다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target_weights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제목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대응하는 요소가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&lt;PAD&gt;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경우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0, &lt;PAD&gt;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아닐 경우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채워넣은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리스트입니다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target_weights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정답에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끼어있는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&lt;PAD&gt;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학습에 반영되지 않도록 도와주는 값이라고 이해하시면 될 것 같습니다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다음 네트워크 선언에서는 앞서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말했던거와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같이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GRU Cell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이용하기때문ㅇ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gru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cell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선언하였고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은닉층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쌓기 위해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mutlirnncell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선언후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은닉층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개를 쌓았습니다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A79C2-68B1-4440-9B04-979EB015F73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502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‘tf.nn.seq2seq.embedding_attention_seq2seq’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모델은 먼저 새로 생성 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임베딩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([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num_encoder_symbols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input_size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모양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encoder_inputs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임베드합니다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 다음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실행하여 내장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encoder_inputs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상태 벡터로 인코딩합니다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출력을 모든 단계에서 유지하여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나중에주의를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기울입니다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다음으로 새로 생성 된 다른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임베딩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([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num_decoder_symbols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input_size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모양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decoder_inputs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임베드합니다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 다음 임베디드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decoder_inputs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엔코더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출력에 참석하여 마지막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엔코더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상태로 초기화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된주의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디코더를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실행합니다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다음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구하고 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기반으로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cross-entropy loss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구합니다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A79C2-68B1-4440-9B04-979EB015F73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882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tf.nn.seq2seq.embedding_attention_seq2seq’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함수의 ‘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feed_previos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집어넣습니다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이제 예측 과정이기 때문에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디코더가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직전 과정에서 내뱉은 결과를 다음 과정의 인풋으로 받아들여 추론하라는 지시입니다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A79C2-68B1-4440-9B04-979EB015F73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740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A79C2-68B1-4440-9B04-979EB015F73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9657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A79C2-68B1-4440-9B04-979EB015F73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0387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제가 코드를 계속해서 수정하면서 </a:t>
            </a:r>
            <a:r>
              <a:rPr lang="en-US" altLang="ko-KR" dirty="0"/>
              <a:t>test</a:t>
            </a:r>
            <a:r>
              <a:rPr lang="ko-KR" altLang="en-US" dirty="0"/>
              <a:t>해보았지만 계속해서 코드에 오류가 많아 정확한 결과값을 얻지 못하였습니다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 수정 시 수행 결과에서는 </a:t>
            </a:r>
            <a:r>
              <a:rPr lang="en-US" altLang="ko-KR" dirty="0" err="1"/>
              <a:t>InvalidArgumentError</a:t>
            </a:r>
            <a:r>
              <a:rPr lang="ko-KR" altLang="en-US" dirty="0"/>
              <a:t>가 발생했습니다</a:t>
            </a:r>
            <a:r>
              <a:rPr lang="en-US" altLang="ko-KR" dirty="0"/>
              <a:t>. </a:t>
            </a:r>
            <a:r>
              <a:rPr lang="ko-KR" altLang="en-US" dirty="0"/>
              <a:t>이 에러는 초기 </a:t>
            </a:r>
            <a:r>
              <a:rPr lang="en-US" altLang="ko-KR" dirty="0" err="1"/>
              <a:t>matix</a:t>
            </a:r>
            <a:r>
              <a:rPr lang="ko-KR" altLang="en-US" dirty="0"/>
              <a:t>의 크기인 </a:t>
            </a:r>
            <a:r>
              <a:rPr lang="en-US" altLang="ko-KR" dirty="0"/>
              <a:t>[</a:t>
            </a:r>
            <a:r>
              <a:rPr lang="en-US" altLang="ko-KR" dirty="0" err="1"/>
              <a:t>vocab_size</a:t>
            </a:r>
            <a:r>
              <a:rPr lang="en-US" altLang="ko-KR" dirty="0"/>
              <a:t>, </a:t>
            </a:r>
            <a:r>
              <a:rPr lang="en-US" altLang="ko-KR" dirty="0" err="1"/>
              <a:t>hidden_dim</a:t>
            </a:r>
            <a:r>
              <a:rPr lang="en-US" altLang="ko-KR" dirty="0"/>
              <a:t>]</a:t>
            </a:r>
            <a:r>
              <a:rPr lang="ko-KR" altLang="en-US" dirty="0" err="1"/>
              <a:t>애소</a:t>
            </a:r>
            <a:r>
              <a:rPr lang="ko-KR" altLang="en-US" dirty="0"/>
              <a:t> 어휘의 크기를 계속해서 변경하고 있기 때문에 에러가 발생합니다</a:t>
            </a:r>
            <a:r>
              <a:rPr lang="en-US" altLang="ko-KR" dirty="0"/>
              <a:t>. </a:t>
            </a:r>
            <a:r>
              <a:rPr lang="ko-KR" altLang="en-US" dirty="0"/>
              <a:t>이것을 해결하기 위해서는 원하는 어휘로 훈련된 모델만 </a:t>
            </a:r>
            <a:r>
              <a:rPr lang="ko-KR" altLang="en-US" dirty="0" err="1"/>
              <a:t>볼수</a:t>
            </a:r>
            <a:r>
              <a:rPr lang="ko-KR" altLang="en-US" dirty="0"/>
              <a:t> 있도록 </a:t>
            </a:r>
            <a:r>
              <a:rPr lang="ko-KR" altLang="en-US" dirty="0" err="1"/>
              <a:t>해야합니다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#</a:t>
            </a:r>
            <a:r>
              <a:rPr lang="ko-KR" altLang="en-US" dirty="0"/>
              <a:t>예상 결과물에서 학습 시 </a:t>
            </a:r>
            <a:r>
              <a:rPr lang="ko-KR" altLang="en-US" dirty="0" err="1"/>
              <a:t>디코더</a:t>
            </a:r>
            <a:r>
              <a:rPr lang="ko-KR" altLang="en-US" dirty="0"/>
              <a:t> 입력에 실제 정답을 넣게 된다면 결과 값은 잘 나오지만 학습에 쓰이지 않은 데이터를 넣어 예측한 결과는 정확도가 낮은 결과 값을 얻게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A79C2-68B1-4440-9B04-979EB015F73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892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 두그림은 간단한 </a:t>
            </a:r>
            <a:r>
              <a:rPr lang="en-US" altLang="ko-KR" dirty="0" err="1"/>
              <a:t>sequence_To_sequenc</a:t>
            </a:r>
            <a:r>
              <a:rPr lang="ko-KR" altLang="en-US" dirty="0"/>
              <a:t>와 </a:t>
            </a:r>
            <a:r>
              <a:rPr lang="en-US" altLang="ko-KR" dirty="0"/>
              <a:t>attention mechanism</a:t>
            </a:r>
            <a:r>
              <a:rPr lang="ko-KR" altLang="en-US" dirty="0"/>
              <a:t>의 구성을 보여주고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 </a:t>
            </a:r>
            <a:r>
              <a:rPr lang="en-US" altLang="ko-KR" dirty="0" err="1"/>
              <a:t>sequence_to_sequence</a:t>
            </a:r>
            <a:r>
              <a:rPr lang="ko-KR" altLang="en-US" dirty="0"/>
              <a:t>는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Encoder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고정된 크기의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 vector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만들고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Decoder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 vector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만듭니다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Encoder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Decoder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한 번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동시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학습된다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dirty="0"/>
              <a:t>Attention</a:t>
            </a:r>
            <a:r>
              <a:rPr lang="ko-KR" altLang="en-US" dirty="0"/>
              <a:t>의 핵심은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디코더의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특정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time-step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인코더의 모든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time-step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 어떤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time-step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 연관이 있는가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A79C2-68B1-4440-9B04-979EB015F73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435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장기간의 메모리를 가질 수 있는 여러 종류의 셀이 만들어졌는데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중에서 대표적인 셀들이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GRU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셀이다</a:t>
            </a:r>
            <a:br>
              <a:rPr lang="ko-KR" altLang="en-US" dirty="0"/>
            </a:br>
            <a:br>
              <a:rPr lang="ko-KR" altLang="en-US" dirty="0"/>
            </a:br>
            <a:r>
              <a:rPr lang="en-US" altLang="ko-KR" dirty="0"/>
              <a:t>1. LSTM: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2.GRU: 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타임 스텝 ​에서 이전 타임 스텝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(​)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상태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(state, ​)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입력으로 받는 구조이기 때문에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이전의 정보가 현재의 타임 스텝 ​에 영향을 줄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RNN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순환 뉴런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Reccurent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Neurons)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출력은 이전 타임 스텝의 모든 입력에 대한 함수이므로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메모리 셀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(memory cell)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A79C2-68B1-4440-9B04-979EB015F73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228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저는 이제 뉴스 헤드라인 추출에 대한 </a:t>
            </a:r>
            <a:r>
              <a:rPr lang="en-US" altLang="ko-KR" dirty="0"/>
              <a:t>test</a:t>
            </a:r>
            <a:r>
              <a:rPr lang="ko-KR" altLang="en-US" dirty="0"/>
              <a:t>를 진행하였습니다</a:t>
            </a:r>
            <a:r>
              <a:rPr lang="en-US" altLang="ko-KR" dirty="0"/>
              <a:t>. </a:t>
            </a:r>
            <a:r>
              <a:rPr lang="ko-KR" altLang="en-US" dirty="0"/>
              <a:t>제가 원래 하고자 하는 바는 뉴스 본문을 받아 뉴스 본문 내용을 </a:t>
            </a:r>
            <a:r>
              <a:rPr lang="ko-KR" altLang="en-US" dirty="0" err="1"/>
              <a:t>요약하는것을</a:t>
            </a:r>
            <a:r>
              <a:rPr lang="ko-KR" altLang="en-US" dirty="0"/>
              <a:t> 테스트 하고 싶었지만 요약 관련 </a:t>
            </a:r>
            <a:r>
              <a:rPr lang="en-US" altLang="ko-KR" dirty="0"/>
              <a:t>dataset</a:t>
            </a:r>
            <a:r>
              <a:rPr lang="ko-KR" altLang="en-US" dirty="0"/>
              <a:t>은 거의 없기 때문에 시험이 끝나고 바로 테스트 해보기 위하여 헤드라인으로 진행하게 되었습니다</a:t>
            </a:r>
            <a:r>
              <a:rPr lang="en-US" altLang="ko-KR" dirty="0"/>
              <a:t>. </a:t>
            </a:r>
            <a:r>
              <a:rPr lang="ko-KR" altLang="en-US" dirty="0"/>
              <a:t>뉴스 헤드라인을 추출하기 위해서 위 그림과 같은 아키텍처를 구성하였습니다</a:t>
            </a:r>
            <a:r>
              <a:rPr lang="en-US" altLang="ko-KR" dirty="0"/>
              <a:t>. </a:t>
            </a:r>
            <a:r>
              <a:rPr lang="ko-KR" altLang="en-US" dirty="0"/>
              <a:t>그림을 보시면 </a:t>
            </a:r>
            <a:r>
              <a:rPr lang="en-US" altLang="ko-KR" dirty="0"/>
              <a:t>encoder</a:t>
            </a:r>
            <a:r>
              <a:rPr lang="ko-KR" altLang="en-US" dirty="0"/>
              <a:t>에는 뉴스 본문을 넣고 </a:t>
            </a:r>
            <a:r>
              <a:rPr lang="ko-KR" altLang="en-US" dirty="0" err="1"/>
              <a:t>디코더에는</a:t>
            </a:r>
            <a:r>
              <a:rPr lang="ko-KR" altLang="en-US" dirty="0"/>
              <a:t> 뉴스 제목</a:t>
            </a:r>
            <a:r>
              <a:rPr lang="en-US" altLang="ko-KR" dirty="0"/>
              <a:t>(title)</a:t>
            </a:r>
            <a:r>
              <a:rPr lang="ko-KR" altLang="en-US" dirty="0"/>
              <a:t>을 넣었습니다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A79C2-68B1-4440-9B04-979EB015F73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208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뉴스 본문과 타이틀을 얻기 위해서 네이버 뉴스 포털 사이트에서 </a:t>
            </a:r>
            <a:r>
              <a:rPr lang="en-US" altLang="ko-KR" dirty="0"/>
              <a:t>2017 12</a:t>
            </a:r>
            <a:r>
              <a:rPr lang="ko-KR" altLang="en-US" dirty="0"/>
              <a:t>월간 뉴스 </a:t>
            </a:r>
            <a:r>
              <a:rPr lang="en-US" altLang="ko-KR" dirty="0"/>
              <a:t>20000</a:t>
            </a:r>
            <a:r>
              <a:rPr lang="ko-KR" altLang="en-US" dirty="0"/>
              <a:t>만 건을 </a:t>
            </a:r>
            <a:r>
              <a:rPr lang="en-US" altLang="ko-KR" dirty="0"/>
              <a:t>news crawling</a:t>
            </a:r>
            <a:r>
              <a:rPr lang="ko-KR" altLang="en-US" dirty="0"/>
              <a:t>을 이용하여 </a:t>
            </a:r>
            <a:r>
              <a:rPr lang="en-US" altLang="ko-KR" dirty="0"/>
              <a:t>news</a:t>
            </a:r>
            <a:r>
              <a:rPr lang="ko-KR" altLang="en-US" dirty="0"/>
              <a:t>를 수집하였습니다</a:t>
            </a:r>
            <a:r>
              <a:rPr lang="en-US" altLang="ko-KR" dirty="0"/>
              <a:t>. </a:t>
            </a:r>
            <a:r>
              <a:rPr lang="ko-KR" altLang="en-US" dirty="0"/>
              <a:t>우선 기사를 제목과 본문으로 나눈 후 본문과 제목을 토크나이징</a:t>
            </a:r>
            <a:r>
              <a:rPr lang="en-US" altLang="ko-KR" dirty="0"/>
              <a:t>, </a:t>
            </a:r>
            <a:r>
              <a:rPr lang="ko-KR" altLang="en-US" dirty="0" err="1"/>
              <a:t>노말라이즈</a:t>
            </a:r>
            <a:r>
              <a:rPr lang="ko-KR" altLang="en-US" dirty="0"/>
              <a:t> 등 </a:t>
            </a:r>
            <a:r>
              <a:rPr lang="en-US" altLang="ko-KR" dirty="0"/>
              <a:t>data </a:t>
            </a:r>
            <a:r>
              <a:rPr lang="ko-KR" altLang="en-US" dirty="0"/>
              <a:t>전처리를 진행합니다</a:t>
            </a:r>
            <a:r>
              <a:rPr lang="en-US" altLang="ko-KR" dirty="0"/>
              <a:t>. </a:t>
            </a:r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저는 </a:t>
            </a:r>
            <a:r>
              <a:rPr lang="en-US" altLang="ko-KR" dirty="0" err="1"/>
              <a:t>mecab</a:t>
            </a:r>
            <a:r>
              <a:rPr lang="en-US" altLang="ko-KR" dirty="0"/>
              <a:t>(</a:t>
            </a:r>
            <a:r>
              <a:rPr lang="ko-KR" altLang="en-US" dirty="0" err="1"/>
              <a:t>은전한</a:t>
            </a:r>
            <a:r>
              <a:rPr lang="ko-KR" altLang="en-US" dirty="0"/>
              <a:t> 닢</a:t>
            </a:r>
            <a:r>
              <a:rPr lang="en-US" altLang="ko-KR" dirty="0"/>
              <a:t>) </a:t>
            </a:r>
            <a:r>
              <a:rPr lang="ko-KR" altLang="en-US" dirty="0"/>
              <a:t>오픈 소스 형태소 분석기를 이용하였습니다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r>
              <a:rPr lang="en-US" altLang="ko-KR" dirty="0"/>
              <a:t>&lt;</a:t>
            </a:r>
            <a:r>
              <a:rPr lang="ko-KR" altLang="en-US" dirty="0" err="1"/>
              <a:t>위에꺼</a:t>
            </a:r>
            <a:r>
              <a:rPr lang="ko-KR" altLang="en-US" dirty="0"/>
              <a:t> 설명</a:t>
            </a:r>
            <a:r>
              <a:rPr lang="en-US" altLang="ko-KR" dirty="0"/>
              <a:t>&gt;.  </a:t>
            </a:r>
            <a:r>
              <a:rPr lang="ko-KR" altLang="en-US" dirty="0" err="1"/>
              <a:t>그다음</a:t>
            </a:r>
            <a:r>
              <a:rPr lang="ko-KR" altLang="en-US" dirty="0"/>
              <a:t> 텍스트 </a:t>
            </a:r>
            <a:r>
              <a:rPr lang="ko-KR" altLang="en-US" dirty="0" err="1"/>
              <a:t>노멀라이즈를</a:t>
            </a:r>
            <a:r>
              <a:rPr lang="ko-KR" altLang="en-US" dirty="0"/>
              <a:t> 한 후 결과값을 </a:t>
            </a:r>
            <a:r>
              <a:rPr lang="en-US" altLang="ko-KR" dirty="0"/>
              <a:t>main</a:t>
            </a:r>
            <a:r>
              <a:rPr lang="ko-KR" altLang="en-US" dirty="0"/>
              <a:t>함수에 </a:t>
            </a:r>
            <a:r>
              <a:rPr lang="en-US" altLang="ko-KR" dirty="0"/>
              <a:t>return 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A79C2-68B1-4440-9B04-979EB015F73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094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Data </a:t>
            </a:r>
            <a:r>
              <a:rPr lang="ko-KR" altLang="en-US" dirty="0"/>
              <a:t>전처리 과정에 관한 코드 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텍스트 </a:t>
            </a:r>
            <a:r>
              <a:rPr lang="ko-KR" altLang="en-US" dirty="0" err="1"/>
              <a:t>노멀</a:t>
            </a:r>
            <a:r>
              <a:rPr lang="ko-KR" altLang="en-US" dirty="0"/>
              <a:t> </a:t>
            </a:r>
            <a:r>
              <a:rPr lang="ko-KR" altLang="en-US" dirty="0" err="1"/>
              <a:t>라이즈를</a:t>
            </a:r>
            <a:r>
              <a:rPr lang="ko-KR" altLang="en-US" dirty="0"/>
              <a:t> 하는 이유는 </a:t>
            </a:r>
            <a:r>
              <a:rPr lang="ko-KR" altLang="en-US" dirty="0" err="1"/>
              <a:t>단어수를</a:t>
            </a:r>
            <a:r>
              <a:rPr lang="ko-KR" altLang="en-US" dirty="0"/>
              <a:t> 줄여 분석의 효율성을 높이기 </a:t>
            </a:r>
            <a:r>
              <a:rPr lang="ko-KR" altLang="en-US" dirty="0" err="1"/>
              <a:t>위해서입니다</a:t>
            </a:r>
            <a:r>
              <a:rPr lang="en-US" altLang="ko-KR" dirty="0"/>
              <a:t>.  </a:t>
            </a:r>
            <a:r>
              <a:rPr lang="ko-KR" altLang="en-US" dirty="0"/>
              <a:t>이때 저는 </a:t>
            </a:r>
            <a:r>
              <a:rPr lang="en-US" altLang="ko-KR" dirty="0"/>
              <a:t>Re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정규 표현식을 이용하여 이메일</a:t>
            </a:r>
            <a:r>
              <a:rPr lang="en-US" altLang="ko-KR" dirty="0"/>
              <a:t>,</a:t>
            </a:r>
            <a:r>
              <a:rPr lang="ko-KR" altLang="en-US" dirty="0"/>
              <a:t>특수기호 영어</a:t>
            </a:r>
            <a:r>
              <a:rPr lang="en-US" altLang="ko-KR" dirty="0"/>
              <a:t>,</a:t>
            </a:r>
            <a:r>
              <a:rPr lang="ko-KR" altLang="en-US" dirty="0"/>
              <a:t>숫자</a:t>
            </a:r>
            <a:r>
              <a:rPr lang="en-US" altLang="ko-KR" dirty="0"/>
              <a:t>,</a:t>
            </a:r>
            <a:r>
              <a:rPr lang="ko-KR" altLang="en-US" dirty="0"/>
              <a:t>한자</a:t>
            </a:r>
            <a:r>
              <a:rPr lang="en-US" altLang="ko-KR" dirty="0"/>
              <a:t>,</a:t>
            </a:r>
            <a:r>
              <a:rPr lang="ko-KR" altLang="en-US" dirty="0"/>
              <a:t>특수문자 등을 제거하고 </a:t>
            </a:r>
            <a:r>
              <a:rPr lang="en-US" altLang="ko-KR" dirty="0" err="1"/>
              <a:t>stop_word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err="1"/>
              <a:t>불용어</a:t>
            </a:r>
            <a:r>
              <a:rPr lang="ko-KR" altLang="en-US" dirty="0"/>
              <a:t> 사전</a:t>
            </a:r>
            <a:r>
              <a:rPr lang="en-US" altLang="ko-KR" dirty="0"/>
              <a:t>)</a:t>
            </a:r>
            <a:r>
              <a:rPr lang="ko-KR" altLang="en-US" dirty="0"/>
              <a:t>를 지정해 불용어를 제거하였습니다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A79C2-68B1-4440-9B04-979EB015F73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804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</a:t>
            </a:r>
            <a:r>
              <a:rPr lang="en-US" altLang="ko-KR" dirty="0"/>
              <a:t> seq2seq</a:t>
            </a:r>
            <a:r>
              <a:rPr lang="ko-KR" altLang="en-US" dirty="0"/>
              <a:t>에 넣을 </a:t>
            </a:r>
            <a:r>
              <a:rPr lang="en-US" altLang="ko-KR" dirty="0"/>
              <a:t>input </a:t>
            </a:r>
            <a:r>
              <a:rPr lang="ko-KR" altLang="en-US" dirty="0"/>
              <a:t>값을 만들기 위해 텍스트를 숫자로 바꿔야 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정수 인코딩을 </a:t>
            </a:r>
            <a:r>
              <a:rPr lang="ko-KR" altLang="en-US" dirty="0" err="1"/>
              <a:t>해야합니다</a:t>
            </a:r>
            <a:r>
              <a:rPr lang="en-US" altLang="ko-KR" dirty="0"/>
              <a:t>(</a:t>
            </a:r>
            <a:r>
              <a:rPr lang="ko-KR" altLang="en-US" dirty="0"/>
              <a:t>이때 그 단어의 </a:t>
            </a:r>
            <a:r>
              <a:rPr lang="en-US" altLang="ko-KR" dirty="0"/>
              <a:t>COUNT</a:t>
            </a:r>
            <a:r>
              <a:rPr lang="ko-KR" altLang="en-US" dirty="0"/>
              <a:t>수를 이용하여 단어에 정수를 배정하였습니다</a:t>
            </a:r>
            <a:r>
              <a:rPr lang="en-US" altLang="ko-KR" dirty="0"/>
              <a:t>).  </a:t>
            </a:r>
            <a:r>
              <a:rPr lang="ko-KR" altLang="en-US" dirty="0"/>
              <a:t>이결과를 </a:t>
            </a:r>
            <a:r>
              <a:rPr lang="en-US" altLang="ko-KR" dirty="0" err="1"/>
              <a:t>word_to_ix</a:t>
            </a:r>
            <a:r>
              <a:rPr lang="ko-KR" altLang="en-US" dirty="0"/>
              <a:t>라 하고 </a:t>
            </a:r>
            <a:r>
              <a:rPr lang="en-US" altLang="ko-KR" dirty="0" err="1"/>
              <a:t>ix_to_word</a:t>
            </a:r>
            <a:r>
              <a:rPr lang="ko-KR" altLang="en-US" dirty="0"/>
              <a:t>는 나중에 </a:t>
            </a:r>
            <a:r>
              <a:rPr lang="en-US" altLang="ko-KR" dirty="0"/>
              <a:t>test(</a:t>
            </a:r>
            <a:r>
              <a:rPr lang="ko-KR" altLang="en-US" dirty="0"/>
              <a:t>예측</a:t>
            </a:r>
            <a:r>
              <a:rPr lang="en-US" altLang="ko-KR" dirty="0"/>
              <a:t>)</a:t>
            </a:r>
            <a:r>
              <a:rPr lang="ko-KR" altLang="en-US" dirty="0"/>
              <a:t>과정에서 숫자를 단어로 </a:t>
            </a:r>
            <a:r>
              <a:rPr lang="ko-KR" altLang="en-US" dirty="0" err="1"/>
              <a:t>바꿔여</a:t>
            </a:r>
            <a:r>
              <a:rPr lang="ko-KR" altLang="en-US" dirty="0"/>
              <a:t> 하기 </a:t>
            </a:r>
            <a:r>
              <a:rPr lang="ko-KR" altLang="en-US" dirty="0" err="1"/>
              <a:t>떄문에</a:t>
            </a:r>
            <a:r>
              <a:rPr lang="ko-KR" altLang="en-US" dirty="0"/>
              <a:t> 숫자와 단어가 </a:t>
            </a:r>
            <a:r>
              <a:rPr lang="ko-KR" altLang="en-US" dirty="0" err="1"/>
              <a:t>매핑된</a:t>
            </a:r>
            <a:r>
              <a:rPr lang="ko-KR" altLang="en-US" dirty="0"/>
              <a:t> 사전도 별도로 </a:t>
            </a:r>
            <a:r>
              <a:rPr lang="ko-KR" altLang="en-US" dirty="0" err="1"/>
              <a:t>필요합니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A79C2-68B1-4440-9B04-979EB015F73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855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경우 시퀀스 길이에 유연한 네트워크 구조이긴 합니다만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S2S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처럼 복잡하고 방대한 네트워크인 경우에는 시퀀스 길이를 어느 정도 맞춰주는 게 좋은 것 같습니다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저는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디코더에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넣을 시퀀스 길이를 뉴스 제목 최대 길이로 맞추었습니다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다그리고</a:t>
            </a:r>
            <a:r>
              <a:rPr lang="ko-KR" altLang="en-US" dirty="0"/>
              <a:t> 인코더에 넣을 시퀀스 길이를 기사 앞부분 </a:t>
            </a:r>
            <a:r>
              <a:rPr lang="en-US" altLang="ko-KR" dirty="0"/>
              <a:t>100</a:t>
            </a:r>
            <a:r>
              <a:rPr lang="ko-KR" altLang="en-US" dirty="0"/>
              <a:t>개 단어로 맞췄습니다</a:t>
            </a:r>
            <a:r>
              <a:rPr lang="en-US" altLang="ko-KR" dirty="0"/>
              <a:t>. &lt;pad&gt;</a:t>
            </a:r>
            <a:r>
              <a:rPr lang="ko-KR" altLang="en-US" dirty="0"/>
              <a:t>는 데이터 </a:t>
            </a:r>
            <a:r>
              <a:rPr lang="en-US" altLang="ko-KR" dirty="0" err="1"/>
              <a:t>sequenc</a:t>
            </a:r>
            <a:r>
              <a:rPr lang="ko-KR" altLang="en-US" dirty="0"/>
              <a:t>길이가 짧다면 </a:t>
            </a:r>
            <a:r>
              <a:rPr lang="en-US" altLang="ko-KR" dirty="0"/>
              <a:t>&lt;pad&gt;</a:t>
            </a:r>
            <a:r>
              <a:rPr lang="ko-KR" altLang="en-US" dirty="0"/>
              <a:t>를 넣어 길이를 </a:t>
            </a:r>
            <a:r>
              <a:rPr lang="ko-KR" altLang="en-US" dirty="0" err="1"/>
              <a:t>맞추도록했습니다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A79C2-68B1-4440-9B04-979EB015F73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49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en-US" altLang="ko-KR" dirty="0"/>
              <a:t>seq2seq</a:t>
            </a:r>
            <a:r>
              <a:rPr lang="ko-KR" altLang="en-US" dirty="0"/>
              <a:t>에서 제가 </a:t>
            </a:r>
            <a:r>
              <a:rPr lang="en-US" altLang="ko-KR" dirty="0"/>
              <a:t>test</a:t>
            </a:r>
            <a:r>
              <a:rPr lang="ko-KR" altLang="en-US" dirty="0"/>
              <a:t>하려는 모델의 설정들입니다</a:t>
            </a:r>
            <a:r>
              <a:rPr lang="en-US" altLang="ko-KR" dirty="0"/>
              <a:t>. </a:t>
            </a:r>
            <a:r>
              <a:rPr lang="ko-KR" altLang="en-US" dirty="0"/>
              <a:t>첫번째 저는 은닉층에 사용한 </a:t>
            </a:r>
            <a:r>
              <a:rPr lang="en-US" altLang="ko-KR" dirty="0"/>
              <a:t>cell</a:t>
            </a:r>
            <a:r>
              <a:rPr lang="ko-KR" altLang="en-US" dirty="0"/>
              <a:t>을 </a:t>
            </a:r>
            <a:r>
              <a:rPr lang="en-US" altLang="ko-KR" dirty="0" err="1"/>
              <a:t>gru</a:t>
            </a:r>
            <a:r>
              <a:rPr lang="ko-KR" altLang="en-US" dirty="0"/>
              <a:t>로 사용하였습니다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다음 두번째 은닉층은 여러 개 쌓을 수 있는데 저는 </a:t>
            </a:r>
            <a:r>
              <a:rPr lang="en-US" altLang="ko-KR" dirty="0"/>
              <a:t>3</a:t>
            </a:r>
            <a:r>
              <a:rPr lang="ko-KR" altLang="en-US" dirty="0"/>
              <a:t>개로 </a:t>
            </a:r>
            <a:r>
              <a:rPr lang="en-US" altLang="ko-KR" dirty="0"/>
              <a:t>test</a:t>
            </a:r>
            <a:r>
              <a:rPr lang="ko-KR" altLang="en-US" dirty="0"/>
              <a:t>해보았습니다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다음 마지막으로 </a:t>
            </a:r>
            <a:r>
              <a:rPr lang="en-US" altLang="ko-KR" dirty="0"/>
              <a:t>seq2seq</a:t>
            </a:r>
            <a:r>
              <a:rPr lang="ko-KR" altLang="en-US" dirty="0"/>
              <a:t>가 성공한 다면</a:t>
            </a:r>
            <a:r>
              <a:rPr lang="en-US" altLang="ko-KR" dirty="0"/>
              <a:t>, attention mechanism </a:t>
            </a:r>
            <a:r>
              <a:rPr lang="ko-KR" altLang="en-US" dirty="0"/>
              <a:t>을 적용하여 </a:t>
            </a:r>
            <a:r>
              <a:rPr lang="en-US" altLang="ko-KR" dirty="0"/>
              <a:t>test</a:t>
            </a:r>
            <a:r>
              <a:rPr lang="ko-KR" altLang="en-US" dirty="0"/>
              <a:t>할 </a:t>
            </a:r>
            <a:r>
              <a:rPr lang="ko-KR" altLang="en-US" dirty="0" err="1"/>
              <a:t>예정이였지만</a:t>
            </a:r>
            <a:r>
              <a:rPr lang="en-US" altLang="ko-KR" dirty="0"/>
              <a:t>, </a:t>
            </a:r>
            <a:r>
              <a:rPr lang="ko-KR" altLang="en-US" dirty="0"/>
              <a:t>시간 관계상 </a:t>
            </a:r>
            <a:r>
              <a:rPr lang="en-US" altLang="ko-KR" dirty="0"/>
              <a:t>seq2seq</a:t>
            </a:r>
            <a:r>
              <a:rPr lang="ko-KR" altLang="en-US" dirty="0"/>
              <a:t>로 사용하였습니다</a:t>
            </a:r>
            <a:r>
              <a:rPr lang="en-US" altLang="ko-KR" dirty="0"/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시퀀스의 순방향과 역방향 정보를 모두 고려하는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bidirectional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방법론 가운데 이번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메모리 문제로 먼저 역방향 정보를 고려하는 방향으로 차용했습니다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A79C2-68B1-4440-9B04-979EB015F73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623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4474D-53AE-4D15-B7E0-A10E0D39E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32663E-6120-4B1C-940B-72E14D45D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F0B395-B4B6-49F8-A289-A391700DA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442F-A033-4914-B128-7C6275DCB69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99C1CF-A546-40DA-B369-A35D2558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C8B3BB-878E-414D-B4CB-1ADA09BD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4018-C2A6-47C6-B25F-CEAEABCEF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60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0A25D-E8B9-4B46-B176-9C930CB6A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274D6F-741A-4C9C-B30A-909945150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BE2885-78BB-4E92-BBFD-A9BA6F046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442F-A033-4914-B128-7C6275DCB69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48C0AB-24FE-4417-97E6-A250FBB3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0ACFDA-7B10-4CCB-9B02-6F818F51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4018-C2A6-47C6-B25F-CEAEABCEF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54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33964D-C7E8-4EC3-8FD0-4F3FC1AD9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FE30E2-9C42-49D7-BCC2-C992246BB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C1CAA-7FDD-41FB-8547-F0E9902B7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442F-A033-4914-B128-7C6275DCB69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718469-AAC1-411A-853F-2873B3F97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3375D9-9521-40F8-9CD9-8DE1DC1AD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4018-C2A6-47C6-B25F-CEAEABCEF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03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68DCE-00DF-4416-85A0-D4115D5B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CEA859-9567-4078-9248-A57999021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2200B0-28A6-42B1-A2FC-AE83ED8C6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442F-A033-4914-B128-7C6275DCB69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7916D0-7104-4B20-9B53-8E40B5656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FA5621-D479-410F-9059-768A8AEF2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4018-C2A6-47C6-B25F-CEAEABCEF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38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A7E7E-CD15-471B-B8C5-D930D474A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AE6362-928C-47AD-949B-DDD58A76F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31FF7C-F74E-4C5A-AAEB-DD30E1069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442F-A033-4914-B128-7C6275DCB69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35BC6-6511-48EE-AD9E-40E100E54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B71A13-507E-4FE2-8E47-849ABFE4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4018-C2A6-47C6-B25F-CEAEABCEF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70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57F8A-DBA1-47B7-AC81-E2E5E5DC6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1B243D-B0AB-4B5C-8053-3FC3B34B0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BBBD7C-D1EA-440B-8FA8-193804A56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69B34D-7BDE-4781-8FAB-2DCDF502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442F-A033-4914-B128-7C6275DCB69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61E1C3-0469-4F91-89BD-46C8A7E92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23B1B8-6ACA-4EB8-BD7D-089840D6A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4018-C2A6-47C6-B25F-CEAEABCEF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78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BC793-ED4E-4CAF-BEC2-58D8D6565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CDAA6E-7ED9-4294-B74F-078E21578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3976BD-D3F1-4688-8390-978E36B6F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47CA76-3F6E-4581-942C-5F7098374A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069867-4613-4C10-ADB7-EF2F50520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5D8072-AD93-4634-816E-F0FD7C28E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442F-A033-4914-B128-7C6275DCB69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BA5168-2444-4C38-90CF-F20BD39A5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6AC9E7-B05B-4F7E-87DA-9552663B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4018-C2A6-47C6-B25F-CEAEABCEF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61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3B9EF-835F-41D2-831E-2EA5D3F24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3BF328-0E54-44C2-B9D9-28800B7FE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442F-A033-4914-B128-7C6275DCB69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91CD5F-8DA1-44CC-A452-64B7E992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045B1D-C5F7-4FBF-BB65-4D84F9BF1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4018-C2A6-47C6-B25F-CEAEABCEF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CA4B84-EB7F-4FC0-A71B-87093333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442F-A033-4914-B128-7C6275DCB69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91442B-D75F-4A5C-8579-7300FF2C2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058074-E788-4E68-9F1C-78A9A53B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4018-C2A6-47C6-B25F-CEAEABCEF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83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2D614-9B44-40A8-A771-DBD68EDE2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0B5E0D-CEE4-490E-9628-219BC4544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7C1268-9E60-4EE6-8EDA-5BC829EC0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495C91-35D4-415A-A1BF-08088169D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442F-A033-4914-B128-7C6275DCB69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50001A-A243-48D3-BAC3-06E5D6996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64FCCD-93FC-488D-A05C-34E06F154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4018-C2A6-47C6-B25F-CEAEABCEF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3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165C5-1BE5-40AE-9DA6-A2CD0951B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43C8DD-65B6-4DE6-BBA6-862BDCB58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4D3FC8-629D-4047-91EC-FDE1521B3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E413D4-6F8B-470F-9C9C-F0C340DEE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442F-A033-4914-B128-7C6275DCB69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1866E7-1BF5-49D3-A6BC-BE3FB1813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004C1A-F362-4B7B-A581-E81A4ACD2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4018-C2A6-47C6-B25F-CEAEABCEF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59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ED3E5F-1CF0-4581-820C-3AE6645D2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6BEA11-A803-4D18-B7C8-0ABD0B28E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63C9E0-DD4D-49FF-BE97-9BC11D629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E442F-A033-4914-B128-7C6275DCB698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A30DEC-BE29-4E0A-B10C-D4BD2303A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19B25-041E-4848-AEFC-4D60F441B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D4018-C2A6-47C6-B25F-CEAEABCEF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73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nsorflow.org/versions/r1.15/api_docs/python/tf/contrib/legacy_seq2seq/embedding_attention_seq2seq" TargetMode="External"/><Relationship Id="rId3" Type="http://schemas.openxmlformats.org/officeDocument/2006/relationships/hyperlink" Target="https://reniew.github.io/31" TargetMode="External"/><Relationship Id="rId7" Type="http://schemas.openxmlformats.org/officeDocument/2006/relationships/hyperlink" Target="https://wikidocs.net/22893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graykode/nlp-tutorial/blob/master/4-2.Seq2Seq(Attention)/Seq2Seq(Attention)_Tensor.ipynb" TargetMode="External"/><Relationship Id="rId11" Type="http://schemas.openxmlformats.org/officeDocument/2006/relationships/hyperlink" Target="https://ratsgo.github.io/natural%20language%20processing/2017/03/09/rnnlstm/" TargetMode="External"/><Relationship Id="rId5" Type="http://schemas.openxmlformats.org/officeDocument/2006/relationships/hyperlink" Target="https://github.com/dongjun-Lee/text-summarization-tensorflow" TargetMode="External"/><Relationship Id="rId10" Type="http://schemas.openxmlformats.org/officeDocument/2006/relationships/hyperlink" Target="https://github.com/petewarden/tensorflow_makefile/blob/master/tensorflow/models/rnn/translate/seq2seq_model.py" TargetMode="External"/><Relationship Id="rId4" Type="http://schemas.openxmlformats.org/officeDocument/2006/relationships/hyperlink" Target="https://git.mif.vu.lt/TankBusterPBL/TankBuster/blob/2583045df556e522a1a14fc2de35cc4ec43dd596/bin/Tensorflow/Tensorflow/tutorials/rnn/translate/seq2seq_model.py" TargetMode="External"/><Relationship Id="rId9" Type="http://schemas.openxmlformats.org/officeDocument/2006/relationships/hyperlink" Target="https://tensorflowkorea.gitbooks.io/tensorflow-kr/content/g3doc/tutorials/seq2seq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>
            <a:extLst>
              <a:ext uri="{FF2B5EF4-FFF2-40B4-BE49-F238E27FC236}">
                <a16:creationId xmlns:a16="http://schemas.microsoft.com/office/drawing/2014/main" id="{C1DCFEC5-8E9A-44E2-820E-F0FD7A88583B}"/>
              </a:ext>
            </a:extLst>
          </p:cNvPr>
          <p:cNvSpPr/>
          <p:nvPr/>
        </p:nvSpPr>
        <p:spPr>
          <a:xfrm>
            <a:off x="1317816" y="3204506"/>
            <a:ext cx="466725" cy="46672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5677843-43F9-4019-B275-1CB4DC1B039C}"/>
              </a:ext>
            </a:extLst>
          </p:cNvPr>
          <p:cNvSpPr/>
          <p:nvPr/>
        </p:nvSpPr>
        <p:spPr>
          <a:xfrm>
            <a:off x="1547812" y="1790700"/>
            <a:ext cx="9115425" cy="3276600"/>
          </a:xfrm>
          <a:custGeom>
            <a:avLst/>
            <a:gdLst>
              <a:gd name="connsiteX0" fmla="*/ 0 w 9115425"/>
              <a:gd name="connsiteY0" fmla="*/ 0 h 3276600"/>
              <a:gd name="connsiteX1" fmla="*/ 9115425 w 9115425"/>
              <a:gd name="connsiteY1" fmla="*/ 0 h 3276600"/>
              <a:gd name="connsiteX2" fmla="*/ 9115425 w 9115425"/>
              <a:gd name="connsiteY2" fmla="*/ 1344893 h 3276600"/>
              <a:gd name="connsiteX3" fmla="*/ 8822018 w 9115425"/>
              <a:gd name="connsiteY3" fmla="*/ 1638300 h 3276600"/>
              <a:gd name="connsiteX4" fmla="*/ 9115425 w 9115425"/>
              <a:gd name="connsiteY4" fmla="*/ 1931707 h 3276600"/>
              <a:gd name="connsiteX5" fmla="*/ 9115425 w 9115425"/>
              <a:gd name="connsiteY5" fmla="*/ 3276600 h 3276600"/>
              <a:gd name="connsiteX6" fmla="*/ 0 w 9115425"/>
              <a:gd name="connsiteY6" fmla="*/ 3276600 h 3276600"/>
              <a:gd name="connsiteX7" fmla="*/ 0 w 9115425"/>
              <a:gd name="connsiteY7" fmla="*/ 1930267 h 3276600"/>
              <a:gd name="connsiteX8" fmla="*/ 14288 w 9115425"/>
              <a:gd name="connsiteY8" fmla="*/ 1931707 h 3276600"/>
              <a:gd name="connsiteX9" fmla="*/ 307695 w 9115425"/>
              <a:gd name="connsiteY9" fmla="*/ 1638300 h 3276600"/>
              <a:gd name="connsiteX10" fmla="*/ 14288 w 9115425"/>
              <a:gd name="connsiteY10" fmla="*/ 1344893 h 3276600"/>
              <a:gd name="connsiteX11" fmla="*/ 0 w 9115425"/>
              <a:gd name="connsiteY11" fmla="*/ 1346334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15425" h="3276600">
                <a:moveTo>
                  <a:pt x="0" y="0"/>
                </a:moveTo>
                <a:lnTo>
                  <a:pt x="9115425" y="0"/>
                </a:lnTo>
                <a:lnTo>
                  <a:pt x="9115425" y="1344893"/>
                </a:lnTo>
                <a:cubicBezTo>
                  <a:pt x="8953381" y="1344893"/>
                  <a:pt x="8822018" y="1476256"/>
                  <a:pt x="8822018" y="1638300"/>
                </a:cubicBezTo>
                <a:cubicBezTo>
                  <a:pt x="8822018" y="1800344"/>
                  <a:pt x="8953381" y="1931707"/>
                  <a:pt x="9115425" y="1931707"/>
                </a:cubicBezTo>
                <a:lnTo>
                  <a:pt x="9115425" y="3276600"/>
                </a:lnTo>
                <a:lnTo>
                  <a:pt x="0" y="3276600"/>
                </a:lnTo>
                <a:lnTo>
                  <a:pt x="0" y="1930267"/>
                </a:lnTo>
                <a:lnTo>
                  <a:pt x="14288" y="1931707"/>
                </a:lnTo>
                <a:cubicBezTo>
                  <a:pt x="176332" y="1931707"/>
                  <a:pt x="307695" y="1800344"/>
                  <a:pt x="307695" y="1638300"/>
                </a:cubicBezTo>
                <a:cubicBezTo>
                  <a:pt x="307695" y="1476256"/>
                  <a:pt x="176332" y="1344893"/>
                  <a:pt x="14288" y="1344893"/>
                </a:cubicBezTo>
                <a:lnTo>
                  <a:pt x="0" y="134633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7A2CA-16A3-44D3-A74C-6C25DFB594B5}"/>
              </a:ext>
            </a:extLst>
          </p:cNvPr>
          <p:cNvSpPr txBox="1"/>
          <p:nvPr/>
        </p:nvSpPr>
        <p:spPr>
          <a:xfrm>
            <a:off x="2490787" y="2384867"/>
            <a:ext cx="7210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MUD(Meeting Using DeepLearning)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C80FB4-0334-4C7F-B632-B04D9B285D87}"/>
              </a:ext>
            </a:extLst>
          </p:cNvPr>
          <p:cNvSpPr txBox="1"/>
          <p:nvPr/>
        </p:nvSpPr>
        <p:spPr>
          <a:xfrm>
            <a:off x="2495550" y="3502253"/>
            <a:ext cx="7210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Today news?(</a:t>
            </a:r>
            <a:r>
              <a:rPr lang="ko-KR" altLang="en-US" sz="1400" i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뉴스 요약</a:t>
            </a:r>
            <a:r>
              <a:rPr lang="en-US" altLang="ko-KR" sz="1400" i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&amp;</a:t>
            </a:r>
            <a:r>
              <a:rPr lang="ko-KR" altLang="en-US" sz="1400" i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추천 서비스</a:t>
            </a:r>
            <a:r>
              <a:rPr lang="en-US" altLang="ko-KR" sz="1400" i="1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  <a:endParaRPr lang="ko-KR" altLang="en-US" sz="1400" i="1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14C1AE-0E75-478E-9B78-89222C81B17E}"/>
              </a:ext>
            </a:extLst>
          </p:cNvPr>
          <p:cNvSpPr/>
          <p:nvPr/>
        </p:nvSpPr>
        <p:spPr>
          <a:xfrm>
            <a:off x="1492906" y="3373439"/>
            <a:ext cx="128861" cy="128861"/>
          </a:xfrm>
          <a:prstGeom prst="rect">
            <a:avLst/>
          </a:prstGeom>
          <a:solidFill>
            <a:srgbClr val="F27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AF1DF4-6E4A-4C78-B377-B2CEF51AD503}"/>
              </a:ext>
            </a:extLst>
          </p:cNvPr>
          <p:cNvSpPr/>
          <p:nvPr/>
        </p:nvSpPr>
        <p:spPr>
          <a:xfrm>
            <a:off x="5448965" y="3909108"/>
            <a:ext cx="647035" cy="60852"/>
          </a:xfrm>
          <a:prstGeom prst="rect">
            <a:avLst/>
          </a:prstGeom>
          <a:solidFill>
            <a:srgbClr val="FF0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E1169E-F537-4468-8AD0-FD5D02C3A3E1}"/>
              </a:ext>
            </a:extLst>
          </p:cNvPr>
          <p:cNvSpPr/>
          <p:nvPr/>
        </p:nvSpPr>
        <p:spPr>
          <a:xfrm>
            <a:off x="4801930" y="3909108"/>
            <a:ext cx="647035" cy="60852"/>
          </a:xfrm>
          <a:prstGeom prst="rect">
            <a:avLst/>
          </a:prstGeom>
          <a:solidFill>
            <a:srgbClr val="008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11C01B-7BC2-4C40-8761-192FC5B072DF}"/>
              </a:ext>
            </a:extLst>
          </p:cNvPr>
          <p:cNvSpPr/>
          <p:nvPr/>
        </p:nvSpPr>
        <p:spPr>
          <a:xfrm>
            <a:off x="6743035" y="3909108"/>
            <a:ext cx="647035" cy="60852"/>
          </a:xfrm>
          <a:prstGeom prst="rect">
            <a:avLst/>
          </a:prstGeom>
          <a:solidFill>
            <a:srgbClr val="00A7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7475A3-BC6B-4FEE-A5AE-2C5A5C540532}"/>
              </a:ext>
            </a:extLst>
          </p:cNvPr>
          <p:cNvSpPr/>
          <p:nvPr/>
        </p:nvSpPr>
        <p:spPr>
          <a:xfrm>
            <a:off x="6096000" y="3909108"/>
            <a:ext cx="647035" cy="60852"/>
          </a:xfrm>
          <a:prstGeom prst="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77FF1EE-8A0C-4D05-A7E5-1C730C4EB384}"/>
              </a:ext>
            </a:extLst>
          </p:cNvPr>
          <p:cNvSpPr/>
          <p:nvPr/>
        </p:nvSpPr>
        <p:spPr>
          <a:xfrm>
            <a:off x="10423717" y="3204506"/>
            <a:ext cx="466725" cy="46672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9D8D7C1-C413-4127-883E-D9E5ED56C2F8}"/>
              </a:ext>
            </a:extLst>
          </p:cNvPr>
          <p:cNvSpPr/>
          <p:nvPr/>
        </p:nvSpPr>
        <p:spPr>
          <a:xfrm>
            <a:off x="10598807" y="3373439"/>
            <a:ext cx="128861" cy="128861"/>
          </a:xfrm>
          <a:prstGeom prst="rect">
            <a:avLst/>
          </a:prstGeom>
          <a:solidFill>
            <a:srgbClr val="F27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4C82EE-7156-46B9-AF6E-962BA8CEB4B9}"/>
              </a:ext>
            </a:extLst>
          </p:cNvPr>
          <p:cNvSpPr txBox="1"/>
          <p:nvPr/>
        </p:nvSpPr>
        <p:spPr>
          <a:xfrm>
            <a:off x="4306946" y="4285842"/>
            <a:ext cx="35781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Team: </a:t>
            </a:r>
            <a:r>
              <a:rPr lang="ko-KR" altLang="en-US" sz="1500" dirty="0"/>
              <a:t>박주영</a:t>
            </a:r>
            <a:r>
              <a:rPr lang="en-US" altLang="ko-KR" sz="1500" dirty="0"/>
              <a:t>(T), </a:t>
            </a:r>
            <a:r>
              <a:rPr lang="ko-KR" altLang="en-US" sz="1500" dirty="0"/>
              <a:t>김혜원</a:t>
            </a:r>
            <a:r>
              <a:rPr lang="en-US" altLang="ko-KR" sz="1500" dirty="0"/>
              <a:t>, </a:t>
            </a:r>
            <a:r>
              <a:rPr lang="ko-KR" altLang="en-US" sz="1500" dirty="0"/>
              <a:t>김아연</a:t>
            </a:r>
            <a:r>
              <a:rPr lang="en-US" altLang="ko-KR" sz="1500" dirty="0"/>
              <a:t>, </a:t>
            </a:r>
            <a:r>
              <a:rPr lang="ko-KR" altLang="en-US" sz="1500" dirty="0"/>
              <a:t>홍승환</a:t>
            </a:r>
            <a:endParaRPr lang="en-US" altLang="ko-KR" sz="1500" dirty="0"/>
          </a:p>
          <a:p>
            <a:pPr algn="ctr"/>
            <a:r>
              <a:rPr lang="ko-KR" altLang="en-US" sz="1500" b="1" dirty="0"/>
              <a:t>발표자</a:t>
            </a:r>
            <a:r>
              <a:rPr lang="en-US" altLang="ko-KR" sz="1500" b="1" dirty="0"/>
              <a:t>: </a:t>
            </a:r>
            <a:r>
              <a:rPr lang="ko-KR" altLang="en-US" sz="1500" b="1" dirty="0"/>
              <a:t>박주영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762448-8847-48FC-A886-70391E07CEE4}"/>
              </a:ext>
            </a:extLst>
          </p:cNvPr>
          <p:cNvSpPr txBox="1"/>
          <p:nvPr/>
        </p:nvSpPr>
        <p:spPr>
          <a:xfrm>
            <a:off x="2390922" y="2874683"/>
            <a:ext cx="7210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개발 기술 보고서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5745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CEAB96-3405-49BD-98C6-4F25365E645D}"/>
              </a:ext>
            </a:extLst>
          </p:cNvPr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200326D-8284-4E31-851B-2A53142C5E62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8460F80-3DE0-47D0-891F-0F9CD6FF211B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6FE3C3D-659B-4721-9D3B-00C7B51C6E9B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3194460-AFC7-433E-ABA7-EFC353ABFC69}"/>
              </a:ext>
            </a:extLst>
          </p:cNvPr>
          <p:cNvSpPr txBox="1"/>
          <p:nvPr/>
        </p:nvSpPr>
        <p:spPr>
          <a:xfrm>
            <a:off x="504825" y="90398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EB3F8C3-C72C-4EEC-87B3-2AC07C486A91}"/>
              </a:ext>
            </a:extLst>
          </p:cNvPr>
          <p:cNvSpPr/>
          <p:nvPr/>
        </p:nvSpPr>
        <p:spPr>
          <a:xfrm>
            <a:off x="191785" y="854550"/>
            <a:ext cx="1018026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CONTENTS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C849AD-903B-4456-ACF2-E2C808C5C41F}"/>
              </a:ext>
            </a:extLst>
          </p:cNvPr>
          <p:cNvSpPr txBox="1"/>
          <p:nvPr/>
        </p:nvSpPr>
        <p:spPr>
          <a:xfrm>
            <a:off x="1228861" y="785820"/>
            <a:ext cx="523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FA8B5BED-ED24-4490-B81B-8FC5998EED3D}"/>
              </a:ext>
            </a:extLst>
          </p:cNvPr>
          <p:cNvSpPr/>
          <p:nvPr/>
        </p:nvSpPr>
        <p:spPr>
          <a:xfrm>
            <a:off x="195431" y="2195105"/>
            <a:ext cx="1018026" cy="272415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CONTENTS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F5E84DE-2D4D-4233-9340-7D2F2F75D781}"/>
              </a:ext>
            </a:extLst>
          </p:cNvPr>
          <p:cNvSpPr txBox="1"/>
          <p:nvPr/>
        </p:nvSpPr>
        <p:spPr>
          <a:xfrm>
            <a:off x="1228861" y="1416691"/>
            <a:ext cx="523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4FB68F4-E942-4BBB-B49A-EDC6702289F7}"/>
              </a:ext>
            </a:extLst>
          </p:cNvPr>
          <p:cNvSpPr txBox="1"/>
          <p:nvPr/>
        </p:nvSpPr>
        <p:spPr>
          <a:xfrm>
            <a:off x="1217147" y="2102873"/>
            <a:ext cx="523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80071" y="2555460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191785" y="4590016"/>
            <a:ext cx="1560951" cy="400110"/>
            <a:chOff x="957836" y="1671488"/>
            <a:chExt cx="1560951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4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1785" y="504260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41C61173-BF40-4481-BF36-56993F0D283A}"/>
              </a:ext>
            </a:extLst>
          </p:cNvPr>
          <p:cNvGrpSpPr/>
          <p:nvPr/>
        </p:nvGrpSpPr>
        <p:grpSpPr>
          <a:xfrm>
            <a:off x="1985592" y="198330"/>
            <a:ext cx="4490103" cy="656220"/>
            <a:chOff x="1892942" y="174763"/>
            <a:chExt cx="4490103" cy="65622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26CBAA9-C7CC-4139-8775-3BC23500BA20}"/>
                </a:ext>
              </a:extLst>
            </p:cNvPr>
            <p:cNvSpPr txBox="1"/>
            <p:nvPr/>
          </p:nvSpPr>
          <p:spPr>
            <a:xfrm>
              <a:off x="2624261" y="174763"/>
              <a:ext cx="3758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3. Test </a:t>
              </a:r>
              <a:endPara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5D0CFA6E-D97B-4FDE-9CC6-4DE153E7E12E}"/>
                </a:ext>
              </a:extLst>
            </p:cNvPr>
            <p:cNvSpPr/>
            <p:nvPr/>
          </p:nvSpPr>
          <p:spPr>
            <a:xfrm>
              <a:off x="1892942" y="221321"/>
              <a:ext cx="620901" cy="6096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5CA183A-914B-4A65-ACED-016649D09836}"/>
                </a:ext>
              </a:extLst>
            </p:cNvPr>
            <p:cNvSpPr/>
            <p:nvPr/>
          </p:nvSpPr>
          <p:spPr>
            <a:xfrm>
              <a:off x="2125871" y="441991"/>
              <a:ext cx="171428" cy="168325"/>
            </a:xfrm>
            <a:prstGeom prst="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B9626F54-4827-4B1C-B365-E994299272FC}"/>
                </a:ext>
              </a:extLst>
            </p:cNvPr>
            <p:cNvGrpSpPr/>
            <p:nvPr/>
          </p:nvGrpSpPr>
          <p:grpSpPr>
            <a:xfrm>
              <a:off x="2686404" y="755394"/>
              <a:ext cx="3527966" cy="45719"/>
              <a:chOff x="2686404" y="755394"/>
              <a:chExt cx="3671700" cy="60852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036F6AE0-ED67-4058-B62E-F9C57FAEB484}"/>
                  </a:ext>
                </a:extLst>
              </p:cNvPr>
              <p:cNvSpPr/>
              <p:nvPr/>
            </p:nvSpPr>
            <p:spPr>
              <a:xfrm>
                <a:off x="3604329" y="755394"/>
                <a:ext cx="917925" cy="60852"/>
              </a:xfrm>
              <a:prstGeom prst="rect">
                <a:avLst/>
              </a:prstGeom>
              <a:solidFill>
                <a:srgbClr val="FF00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640DCB02-BB78-48B5-B72C-F5E3A0923B74}"/>
                  </a:ext>
                </a:extLst>
              </p:cNvPr>
              <p:cNvSpPr/>
              <p:nvPr/>
            </p:nvSpPr>
            <p:spPr>
              <a:xfrm>
                <a:off x="2686404" y="755394"/>
                <a:ext cx="917925" cy="60852"/>
              </a:xfrm>
              <a:prstGeom prst="rect">
                <a:avLst/>
              </a:prstGeom>
              <a:solidFill>
                <a:srgbClr val="0089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38F89668-DDB1-44D1-A908-8D7465F52873}"/>
                  </a:ext>
                </a:extLst>
              </p:cNvPr>
              <p:cNvSpPr/>
              <p:nvPr/>
            </p:nvSpPr>
            <p:spPr>
              <a:xfrm>
                <a:off x="5440179" y="755394"/>
                <a:ext cx="917925" cy="60852"/>
              </a:xfrm>
              <a:prstGeom prst="rect">
                <a:avLst/>
              </a:prstGeom>
              <a:solidFill>
                <a:srgbClr val="00A7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648F3474-7133-4040-9FC4-D6F40396330C}"/>
                  </a:ext>
                </a:extLst>
              </p:cNvPr>
              <p:cNvSpPr/>
              <p:nvPr/>
            </p:nvSpPr>
            <p:spPr>
              <a:xfrm>
                <a:off x="4522254" y="755394"/>
                <a:ext cx="917925" cy="60852"/>
              </a:xfrm>
              <a:prstGeom prst="rect">
                <a:avLst/>
              </a:prstGeom>
              <a:solidFill>
                <a:srgbClr val="FFA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473BF2DC-416B-4985-B660-363604D57FB8}"/>
              </a:ext>
            </a:extLst>
          </p:cNvPr>
          <p:cNvSpPr/>
          <p:nvPr/>
        </p:nvSpPr>
        <p:spPr>
          <a:xfrm>
            <a:off x="191785" y="1457293"/>
            <a:ext cx="1018026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CONTENTS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5224C9-4BB8-4698-9EA8-F95639790464}"/>
              </a:ext>
            </a:extLst>
          </p:cNvPr>
          <p:cNvSpPr txBox="1"/>
          <p:nvPr/>
        </p:nvSpPr>
        <p:spPr>
          <a:xfrm>
            <a:off x="1217147" y="5257827"/>
            <a:ext cx="523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5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EFD5AD7-2B32-419D-BB47-9D3E6F740EF1}"/>
              </a:ext>
            </a:extLst>
          </p:cNvPr>
          <p:cNvSpPr/>
          <p:nvPr/>
        </p:nvSpPr>
        <p:spPr>
          <a:xfrm>
            <a:off x="199121" y="5328676"/>
            <a:ext cx="1018026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CONTENTS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984F4463-A149-4ACC-80C1-9D227602C68D}"/>
              </a:ext>
            </a:extLst>
          </p:cNvPr>
          <p:cNvCxnSpPr>
            <a:cxnSpLocks/>
          </p:cNvCxnSpPr>
          <p:nvPr/>
        </p:nvCxnSpPr>
        <p:spPr>
          <a:xfrm>
            <a:off x="159041" y="566892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AFA3627-4357-4B93-A78B-9BC1B5D4D009}"/>
              </a:ext>
            </a:extLst>
          </p:cNvPr>
          <p:cNvSpPr txBox="1"/>
          <p:nvPr/>
        </p:nvSpPr>
        <p:spPr>
          <a:xfrm>
            <a:off x="1196117" y="5868301"/>
            <a:ext cx="523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6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2058C998-9B80-4C95-AB3D-B7BAD38429DA}"/>
              </a:ext>
            </a:extLst>
          </p:cNvPr>
          <p:cNvCxnSpPr>
            <a:cxnSpLocks/>
          </p:cNvCxnSpPr>
          <p:nvPr/>
        </p:nvCxnSpPr>
        <p:spPr>
          <a:xfrm>
            <a:off x="159041" y="632088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893E9E4-0E66-4C76-942D-2452BBC0C3EE}"/>
              </a:ext>
            </a:extLst>
          </p:cNvPr>
          <p:cNvSpPr/>
          <p:nvPr/>
        </p:nvSpPr>
        <p:spPr>
          <a:xfrm>
            <a:off x="178091" y="5939150"/>
            <a:ext cx="1018026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CONTENTS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D651228B-FCA1-4C3E-A71B-63DEEEA499DB}"/>
              </a:ext>
            </a:extLst>
          </p:cNvPr>
          <p:cNvCxnSpPr>
            <a:cxnSpLocks/>
          </p:cNvCxnSpPr>
          <p:nvPr/>
        </p:nvCxnSpPr>
        <p:spPr>
          <a:xfrm>
            <a:off x="191785" y="256319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79321D45-1AA9-45EE-B4A7-78CEE87B5778}"/>
              </a:ext>
            </a:extLst>
          </p:cNvPr>
          <p:cNvSpPr/>
          <p:nvPr/>
        </p:nvSpPr>
        <p:spPr>
          <a:xfrm>
            <a:off x="239688" y="2703867"/>
            <a:ext cx="335283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(1)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E743F00-B7D3-4473-A1AE-E27664599C62}"/>
              </a:ext>
            </a:extLst>
          </p:cNvPr>
          <p:cNvSpPr txBox="1"/>
          <p:nvPr/>
        </p:nvSpPr>
        <p:spPr>
          <a:xfrm>
            <a:off x="716891" y="2687644"/>
            <a:ext cx="98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Data</a:t>
            </a:r>
            <a:r>
              <a: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전처리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F41EF20-0E66-4D15-9545-6A99775A5C46}"/>
              </a:ext>
            </a:extLst>
          </p:cNvPr>
          <p:cNvSpPr/>
          <p:nvPr/>
        </p:nvSpPr>
        <p:spPr>
          <a:xfrm>
            <a:off x="239688" y="3147119"/>
            <a:ext cx="335283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(2)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162021C-DFA9-47E4-91CA-12999F66B9E6}"/>
              </a:ext>
            </a:extLst>
          </p:cNvPr>
          <p:cNvSpPr txBox="1"/>
          <p:nvPr/>
        </p:nvSpPr>
        <p:spPr>
          <a:xfrm>
            <a:off x="716891" y="3130896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seq2seq</a:t>
            </a:r>
            <a:endParaRPr lang="ko-KR" altLang="en-US" sz="1400" dirty="0">
              <a:solidFill>
                <a:srgbClr val="FFA9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928872A8-C4E8-42C3-8C5D-2A67649A6F69}"/>
              </a:ext>
            </a:extLst>
          </p:cNvPr>
          <p:cNvSpPr/>
          <p:nvPr/>
        </p:nvSpPr>
        <p:spPr>
          <a:xfrm>
            <a:off x="231643" y="3563698"/>
            <a:ext cx="335283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(3)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2C7BEA3-4619-4307-903A-5284947CFA93}"/>
              </a:ext>
            </a:extLst>
          </p:cNvPr>
          <p:cNvSpPr txBox="1"/>
          <p:nvPr/>
        </p:nvSpPr>
        <p:spPr>
          <a:xfrm>
            <a:off x="708846" y="3547475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attention</a:t>
            </a:r>
            <a:endParaRPr lang="ko-KR" altLang="en-US" sz="1400" dirty="0">
              <a:solidFill>
                <a:srgbClr val="FFA9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CF5668F-12F2-46DB-9B38-81C2676721A9}"/>
              </a:ext>
            </a:extLst>
          </p:cNvPr>
          <p:cNvSpPr txBox="1"/>
          <p:nvPr/>
        </p:nvSpPr>
        <p:spPr>
          <a:xfrm>
            <a:off x="2410630" y="1037403"/>
            <a:ext cx="48530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(1) Data </a:t>
            </a:r>
            <a:r>
              <a:rPr lang="ko-KR" altLang="en-US" sz="2200" b="1" dirty="0"/>
              <a:t>전처리 과정</a:t>
            </a:r>
            <a:r>
              <a:rPr lang="en-US" altLang="ko-KR" sz="2200" b="1" dirty="0"/>
              <a:t> </a:t>
            </a:r>
            <a:endParaRPr lang="ko-KR" altLang="en-US" sz="2200" b="1" dirty="0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A3C9CE08-FD66-4FA1-BEE8-4C9168DAA289}"/>
              </a:ext>
            </a:extLst>
          </p:cNvPr>
          <p:cNvSpPr/>
          <p:nvPr/>
        </p:nvSpPr>
        <p:spPr>
          <a:xfrm rot="19113595">
            <a:off x="8250654" y="5103752"/>
            <a:ext cx="479600" cy="76570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0F300DE-ECD9-47D1-94D1-439BBE8C463B}"/>
              </a:ext>
            </a:extLst>
          </p:cNvPr>
          <p:cNvSpPr txBox="1"/>
          <p:nvPr/>
        </p:nvSpPr>
        <p:spPr>
          <a:xfrm>
            <a:off x="2540905" y="5257827"/>
            <a:ext cx="224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result</a:t>
            </a:r>
            <a:endParaRPr lang="ko-KR" altLang="en-US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31A44D-1DDA-41D5-B42F-8AB1B7864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143" y="5820597"/>
            <a:ext cx="9731681" cy="689075"/>
          </a:xfrm>
          <a:prstGeom prst="rect">
            <a:avLst/>
          </a:prstGeom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4B2975EE-95F5-47CE-8974-1583ED2ABC48}"/>
              </a:ext>
            </a:extLst>
          </p:cNvPr>
          <p:cNvGrpSpPr/>
          <p:nvPr/>
        </p:nvGrpSpPr>
        <p:grpSpPr>
          <a:xfrm>
            <a:off x="20636" y="9673"/>
            <a:ext cx="1828800" cy="6858000"/>
            <a:chOff x="0" y="0"/>
            <a:chExt cx="1828800" cy="68580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0EB567D-DC2D-4ECB-BE8E-2C55946C5D73}"/>
                </a:ext>
              </a:extLst>
            </p:cNvPr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EEEDF845-8D23-4057-9693-B004537FBCE9}"/>
                </a:ext>
              </a:extLst>
            </p:cNvPr>
            <p:cNvGrpSpPr/>
            <p:nvPr/>
          </p:nvGrpSpPr>
          <p:grpSpPr>
            <a:xfrm>
              <a:off x="176545" y="138023"/>
              <a:ext cx="294251" cy="301924"/>
              <a:chOff x="176545" y="138023"/>
              <a:chExt cx="294251" cy="301924"/>
            </a:xfrm>
          </p:grpSpPr>
          <p:sp>
            <p:nvSpPr>
              <p:cNvPr id="107" name="사각형: 둥근 모서리 106">
                <a:extLst>
                  <a:ext uri="{FF2B5EF4-FFF2-40B4-BE49-F238E27FC236}">
                    <a16:creationId xmlns:a16="http://schemas.microsoft.com/office/drawing/2014/main" id="{9E49D665-F415-4DBF-BF93-8D43C9B49A74}"/>
                  </a:ext>
                </a:extLst>
              </p:cNvPr>
              <p:cNvSpPr/>
              <p:nvPr/>
            </p:nvSpPr>
            <p:spPr>
              <a:xfrm>
                <a:off x="176545" y="299097"/>
                <a:ext cx="96203" cy="140850"/>
              </a:xfrm>
              <a:prstGeom prst="roundRect">
                <a:avLst/>
              </a:prstGeom>
              <a:solidFill>
                <a:srgbClr val="FFC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사각형: 둥근 모서리 107">
                <a:extLst>
                  <a:ext uri="{FF2B5EF4-FFF2-40B4-BE49-F238E27FC236}">
                    <a16:creationId xmlns:a16="http://schemas.microsoft.com/office/drawing/2014/main" id="{D04643F2-E3D3-49FE-9D33-45C270215FF4}"/>
                  </a:ext>
                </a:extLst>
              </p:cNvPr>
              <p:cNvSpPr/>
              <p:nvPr/>
            </p:nvSpPr>
            <p:spPr>
              <a:xfrm>
                <a:off x="374593" y="138023"/>
                <a:ext cx="96203" cy="301924"/>
              </a:xfrm>
              <a:prstGeom prst="roundRect">
                <a:avLst/>
              </a:prstGeom>
              <a:solidFill>
                <a:srgbClr val="F27A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C639EC89-8B4C-4EBF-900C-C03C2562E2C0}"/>
                  </a:ext>
                </a:extLst>
              </p:cNvPr>
              <p:cNvSpPr/>
              <p:nvPr/>
            </p:nvSpPr>
            <p:spPr>
              <a:xfrm>
                <a:off x="275569" y="233729"/>
                <a:ext cx="96203" cy="206218"/>
              </a:xfrm>
              <a:prstGeom prst="roundRect">
                <a:avLst/>
              </a:prstGeom>
              <a:solidFill>
                <a:srgbClr val="FFC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331F87C-0975-4E4E-B186-1E7CBDB39A8B}"/>
                </a:ext>
              </a:extLst>
            </p:cNvPr>
            <p:cNvSpPr txBox="1"/>
            <p:nvPr/>
          </p:nvSpPr>
          <p:spPr>
            <a:xfrm>
              <a:off x="504825" y="90398"/>
              <a:ext cx="9620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INDEX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C1AF454B-4C85-4B60-BE22-6363777A9A8F}"/>
                </a:ext>
              </a:extLst>
            </p:cNvPr>
            <p:cNvSpPr/>
            <p:nvPr/>
          </p:nvSpPr>
          <p:spPr>
            <a:xfrm>
              <a:off x="191785" y="854550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09BED47-502D-4279-9975-1D3476000771}"/>
                </a:ext>
              </a:extLst>
            </p:cNvPr>
            <p:cNvSpPr txBox="1"/>
            <p:nvPr/>
          </p:nvSpPr>
          <p:spPr>
            <a:xfrm>
              <a:off x="1228861" y="785820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F3EDCE18-56A7-41AC-A802-2C6768B68A1B}"/>
                </a:ext>
              </a:extLst>
            </p:cNvPr>
            <p:cNvCxnSpPr>
              <a:cxnSpLocks/>
            </p:cNvCxnSpPr>
            <p:nvPr/>
          </p:nvCxnSpPr>
          <p:spPr>
            <a:xfrm>
              <a:off x="191785" y="1238407"/>
              <a:ext cx="1447803" cy="0"/>
            </a:xfrm>
            <a:prstGeom prst="line">
              <a:avLst/>
            </a:prstGeom>
            <a:ln w="12700">
              <a:solidFill>
                <a:srgbClr val="8E8E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4541DD9B-BA19-46EA-879C-F4D7B8FF4D9C}"/>
                </a:ext>
              </a:extLst>
            </p:cNvPr>
            <p:cNvSpPr/>
            <p:nvPr/>
          </p:nvSpPr>
          <p:spPr>
            <a:xfrm>
              <a:off x="195431" y="2195105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3157C19-924F-4E92-8B2C-56C5F4AE0861}"/>
                </a:ext>
              </a:extLst>
            </p:cNvPr>
            <p:cNvSpPr txBox="1"/>
            <p:nvPr/>
          </p:nvSpPr>
          <p:spPr>
            <a:xfrm>
              <a:off x="1228861" y="1416691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4D6A6EFF-6CD6-46F7-9F17-EC4E5088E9DE}"/>
                </a:ext>
              </a:extLst>
            </p:cNvPr>
            <p:cNvCxnSpPr>
              <a:cxnSpLocks/>
            </p:cNvCxnSpPr>
            <p:nvPr/>
          </p:nvCxnSpPr>
          <p:spPr>
            <a:xfrm>
              <a:off x="191785" y="1869278"/>
              <a:ext cx="1447803" cy="0"/>
            </a:xfrm>
            <a:prstGeom prst="line">
              <a:avLst/>
            </a:prstGeom>
            <a:ln w="12700">
              <a:solidFill>
                <a:srgbClr val="8E8E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6D10465-8BBD-4C1A-A4E0-00E05364AB8C}"/>
                </a:ext>
              </a:extLst>
            </p:cNvPr>
            <p:cNvSpPr txBox="1"/>
            <p:nvPr/>
          </p:nvSpPr>
          <p:spPr>
            <a:xfrm>
              <a:off x="1217147" y="210287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CD078BB7-5B0F-45BD-89F6-099835480955}"/>
                </a:ext>
              </a:extLst>
            </p:cNvPr>
            <p:cNvCxnSpPr>
              <a:cxnSpLocks/>
            </p:cNvCxnSpPr>
            <p:nvPr/>
          </p:nvCxnSpPr>
          <p:spPr>
            <a:xfrm>
              <a:off x="180071" y="2555460"/>
              <a:ext cx="1447803" cy="0"/>
            </a:xfrm>
            <a:prstGeom prst="line">
              <a:avLst/>
            </a:prstGeom>
            <a:ln w="12700">
              <a:solidFill>
                <a:srgbClr val="8E8E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D254E49E-86F2-4222-A3C0-C63521C01AF0}"/>
                </a:ext>
              </a:extLst>
            </p:cNvPr>
            <p:cNvGrpSpPr/>
            <p:nvPr/>
          </p:nvGrpSpPr>
          <p:grpSpPr>
            <a:xfrm>
              <a:off x="191785" y="4590016"/>
              <a:ext cx="1560951" cy="400110"/>
              <a:chOff x="957836" y="1671488"/>
              <a:chExt cx="1560951" cy="400110"/>
            </a:xfrm>
          </p:grpSpPr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EC08E271-8AA8-4670-A005-6170E6C20E33}"/>
                  </a:ext>
                </a:extLst>
              </p:cNvPr>
              <p:cNvSpPr/>
              <p:nvPr/>
            </p:nvSpPr>
            <p:spPr>
              <a:xfrm>
                <a:off x="957836" y="1740218"/>
                <a:ext cx="1018026" cy="272415"/>
              </a:xfrm>
              <a:prstGeom prst="roundRect">
                <a:avLst/>
              </a:prstGeom>
              <a:solidFill>
                <a:srgbClr val="8E8E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CONTENTS</a:t>
                </a:r>
                <a:endParaRPr lang="ko-KR" altLang="en-US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77DEB9D-D74E-4230-854E-6683E8663520}"/>
                  </a:ext>
                </a:extLst>
              </p:cNvPr>
              <p:cNvSpPr txBox="1"/>
              <p:nvPr/>
            </p:nvSpPr>
            <p:spPr>
              <a:xfrm>
                <a:off x="1994912" y="1671488"/>
                <a:ext cx="5238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4</a:t>
                </a:r>
                <a:endParaRPr lang="ko-KR" altLang="en-US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</p:grp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99F03263-5CAA-441B-BA24-427E790CC254}"/>
                </a:ext>
              </a:extLst>
            </p:cNvPr>
            <p:cNvCxnSpPr>
              <a:cxnSpLocks/>
            </p:cNvCxnSpPr>
            <p:nvPr/>
          </p:nvCxnSpPr>
          <p:spPr>
            <a:xfrm>
              <a:off x="191785" y="5042603"/>
              <a:ext cx="1447803" cy="0"/>
            </a:xfrm>
            <a:prstGeom prst="line">
              <a:avLst/>
            </a:prstGeom>
            <a:ln w="12700">
              <a:solidFill>
                <a:srgbClr val="8E8E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502BAA00-1AC5-4BDA-AF66-1CEAB1183A93}"/>
                </a:ext>
              </a:extLst>
            </p:cNvPr>
            <p:cNvSpPr/>
            <p:nvPr/>
          </p:nvSpPr>
          <p:spPr>
            <a:xfrm>
              <a:off x="191785" y="1457293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55702345-E3EA-4269-B7B4-5D22F9F01872}"/>
                </a:ext>
              </a:extLst>
            </p:cNvPr>
            <p:cNvCxnSpPr>
              <a:cxnSpLocks/>
            </p:cNvCxnSpPr>
            <p:nvPr/>
          </p:nvCxnSpPr>
          <p:spPr>
            <a:xfrm>
              <a:off x="191785" y="2563198"/>
              <a:ext cx="1447803" cy="0"/>
            </a:xfrm>
            <a:prstGeom prst="line">
              <a:avLst/>
            </a:prstGeom>
            <a:ln w="12700">
              <a:solidFill>
                <a:srgbClr val="8E8E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85859448-EF39-4F7B-949E-D0B806C9533A}"/>
                </a:ext>
              </a:extLst>
            </p:cNvPr>
            <p:cNvSpPr/>
            <p:nvPr/>
          </p:nvSpPr>
          <p:spPr>
            <a:xfrm>
              <a:off x="239688" y="2703867"/>
              <a:ext cx="335283" cy="272415"/>
            </a:xfrm>
            <a:prstGeom prst="roundRect">
              <a:avLst/>
            </a:prstGeom>
            <a:solidFill>
              <a:srgbClr val="FF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(1)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7B031D9-FBDB-4A36-9FD4-8373051B7739}"/>
                </a:ext>
              </a:extLst>
            </p:cNvPr>
            <p:cNvSpPr txBox="1"/>
            <p:nvPr/>
          </p:nvSpPr>
          <p:spPr>
            <a:xfrm>
              <a:off x="716891" y="2687644"/>
              <a:ext cx="985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A9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Data</a:t>
              </a:r>
              <a:r>
                <a:rPr lang="ko-KR" altLang="en-US" sz="1400" dirty="0">
                  <a:solidFill>
                    <a:srgbClr val="FFA9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전처리</a:t>
              </a:r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BA34C4A3-362B-41D9-8797-D1858DA114B4}"/>
                </a:ext>
              </a:extLst>
            </p:cNvPr>
            <p:cNvSpPr/>
            <p:nvPr/>
          </p:nvSpPr>
          <p:spPr>
            <a:xfrm>
              <a:off x="239688" y="3147119"/>
              <a:ext cx="335283" cy="272415"/>
            </a:xfrm>
            <a:prstGeom prst="roundRect">
              <a:avLst/>
            </a:prstGeom>
            <a:solidFill>
              <a:srgbClr val="FF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(2)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FD95A4C-EAD7-4DE1-B249-D21889BBBF14}"/>
                </a:ext>
              </a:extLst>
            </p:cNvPr>
            <p:cNvSpPr txBox="1"/>
            <p:nvPr/>
          </p:nvSpPr>
          <p:spPr>
            <a:xfrm>
              <a:off x="716891" y="3130896"/>
              <a:ext cx="9858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A9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seq2seq</a:t>
              </a:r>
              <a:endPara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C1A55748-C46C-486E-9318-139BBC0B34CB}"/>
                </a:ext>
              </a:extLst>
            </p:cNvPr>
            <p:cNvSpPr/>
            <p:nvPr/>
          </p:nvSpPr>
          <p:spPr>
            <a:xfrm>
              <a:off x="231643" y="3563698"/>
              <a:ext cx="335283" cy="272415"/>
            </a:xfrm>
            <a:prstGeom prst="roundRect">
              <a:avLst/>
            </a:prstGeom>
            <a:solidFill>
              <a:srgbClr val="FF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(3)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BC00AAC-BFDB-4225-ACB9-9D2A67B68CCA}"/>
                </a:ext>
              </a:extLst>
            </p:cNvPr>
            <p:cNvSpPr txBox="1"/>
            <p:nvPr/>
          </p:nvSpPr>
          <p:spPr>
            <a:xfrm>
              <a:off x="708846" y="3547475"/>
              <a:ext cx="9858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A9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train</a:t>
              </a:r>
              <a:endPara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2415E3FD-9CFC-4B48-B09F-3EC3B2F33F66}"/>
                </a:ext>
              </a:extLst>
            </p:cNvPr>
            <p:cNvSpPr/>
            <p:nvPr/>
          </p:nvSpPr>
          <p:spPr>
            <a:xfrm>
              <a:off x="245680" y="4081581"/>
              <a:ext cx="335283" cy="272415"/>
            </a:xfrm>
            <a:prstGeom prst="roundRect">
              <a:avLst/>
            </a:prstGeom>
            <a:solidFill>
              <a:srgbClr val="FF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(4)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0DAE67D-F622-4E2B-8ED3-360B196283B4}"/>
                </a:ext>
              </a:extLst>
            </p:cNvPr>
            <p:cNvSpPr txBox="1"/>
            <p:nvPr/>
          </p:nvSpPr>
          <p:spPr>
            <a:xfrm>
              <a:off x="722883" y="4065358"/>
              <a:ext cx="9858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A9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test</a:t>
              </a:r>
              <a:endPara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5DFBD9FB-31B2-45B5-B955-96FFA3ECE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7569" y="1463766"/>
            <a:ext cx="5887187" cy="371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61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CEAB96-3405-49BD-98C6-4F25365E645D}"/>
              </a:ext>
            </a:extLst>
          </p:cNvPr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200326D-8284-4E31-851B-2A53142C5E62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8460F80-3DE0-47D0-891F-0F9CD6FF211B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6FE3C3D-659B-4721-9D3B-00C7B51C6E9B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3194460-AFC7-433E-ABA7-EFC353ABFC69}"/>
              </a:ext>
            </a:extLst>
          </p:cNvPr>
          <p:cNvSpPr txBox="1"/>
          <p:nvPr/>
        </p:nvSpPr>
        <p:spPr>
          <a:xfrm>
            <a:off x="504825" y="90398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EB3F8C3-C72C-4EEC-87B3-2AC07C486A91}"/>
              </a:ext>
            </a:extLst>
          </p:cNvPr>
          <p:cNvSpPr/>
          <p:nvPr/>
        </p:nvSpPr>
        <p:spPr>
          <a:xfrm>
            <a:off x="191785" y="854550"/>
            <a:ext cx="1018026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CONTENTS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C849AD-903B-4456-ACF2-E2C808C5C41F}"/>
              </a:ext>
            </a:extLst>
          </p:cNvPr>
          <p:cNvSpPr txBox="1"/>
          <p:nvPr/>
        </p:nvSpPr>
        <p:spPr>
          <a:xfrm>
            <a:off x="1228861" y="785820"/>
            <a:ext cx="523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FA8B5BED-ED24-4490-B81B-8FC5998EED3D}"/>
              </a:ext>
            </a:extLst>
          </p:cNvPr>
          <p:cNvSpPr/>
          <p:nvPr/>
        </p:nvSpPr>
        <p:spPr>
          <a:xfrm>
            <a:off x="195431" y="2195105"/>
            <a:ext cx="1018026" cy="272415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CONTENTS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F5E84DE-2D4D-4233-9340-7D2F2F75D781}"/>
              </a:ext>
            </a:extLst>
          </p:cNvPr>
          <p:cNvSpPr txBox="1"/>
          <p:nvPr/>
        </p:nvSpPr>
        <p:spPr>
          <a:xfrm>
            <a:off x="1228861" y="1416691"/>
            <a:ext cx="523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4FB68F4-E942-4BBB-B49A-EDC6702289F7}"/>
              </a:ext>
            </a:extLst>
          </p:cNvPr>
          <p:cNvSpPr txBox="1"/>
          <p:nvPr/>
        </p:nvSpPr>
        <p:spPr>
          <a:xfrm>
            <a:off x="1217147" y="2102873"/>
            <a:ext cx="523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80071" y="2555460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191785" y="4590016"/>
            <a:ext cx="1560951" cy="400110"/>
            <a:chOff x="957836" y="1671488"/>
            <a:chExt cx="1560951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4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1785" y="504260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41C61173-BF40-4481-BF36-56993F0D283A}"/>
              </a:ext>
            </a:extLst>
          </p:cNvPr>
          <p:cNvGrpSpPr/>
          <p:nvPr/>
        </p:nvGrpSpPr>
        <p:grpSpPr>
          <a:xfrm>
            <a:off x="1985592" y="198330"/>
            <a:ext cx="4490103" cy="656220"/>
            <a:chOff x="1892942" y="174763"/>
            <a:chExt cx="4490103" cy="65622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26CBAA9-C7CC-4139-8775-3BC23500BA20}"/>
                </a:ext>
              </a:extLst>
            </p:cNvPr>
            <p:cNvSpPr txBox="1"/>
            <p:nvPr/>
          </p:nvSpPr>
          <p:spPr>
            <a:xfrm>
              <a:off x="2624261" y="174763"/>
              <a:ext cx="3758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3. Test </a:t>
              </a:r>
              <a:endPara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5D0CFA6E-D97B-4FDE-9CC6-4DE153E7E12E}"/>
                </a:ext>
              </a:extLst>
            </p:cNvPr>
            <p:cNvSpPr/>
            <p:nvPr/>
          </p:nvSpPr>
          <p:spPr>
            <a:xfrm>
              <a:off x="1892942" y="221321"/>
              <a:ext cx="620901" cy="6096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5CA183A-914B-4A65-ACED-016649D09836}"/>
                </a:ext>
              </a:extLst>
            </p:cNvPr>
            <p:cNvSpPr/>
            <p:nvPr/>
          </p:nvSpPr>
          <p:spPr>
            <a:xfrm>
              <a:off x="2125871" y="441991"/>
              <a:ext cx="171428" cy="168325"/>
            </a:xfrm>
            <a:prstGeom prst="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B9626F54-4827-4B1C-B365-E994299272FC}"/>
                </a:ext>
              </a:extLst>
            </p:cNvPr>
            <p:cNvGrpSpPr/>
            <p:nvPr/>
          </p:nvGrpSpPr>
          <p:grpSpPr>
            <a:xfrm>
              <a:off x="2686404" y="755394"/>
              <a:ext cx="3527966" cy="45719"/>
              <a:chOff x="2686404" y="755394"/>
              <a:chExt cx="3671700" cy="60852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036F6AE0-ED67-4058-B62E-F9C57FAEB484}"/>
                  </a:ext>
                </a:extLst>
              </p:cNvPr>
              <p:cNvSpPr/>
              <p:nvPr/>
            </p:nvSpPr>
            <p:spPr>
              <a:xfrm>
                <a:off x="3604329" y="755394"/>
                <a:ext cx="917925" cy="60852"/>
              </a:xfrm>
              <a:prstGeom prst="rect">
                <a:avLst/>
              </a:prstGeom>
              <a:solidFill>
                <a:srgbClr val="FF00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640DCB02-BB78-48B5-B72C-F5E3A0923B74}"/>
                  </a:ext>
                </a:extLst>
              </p:cNvPr>
              <p:cNvSpPr/>
              <p:nvPr/>
            </p:nvSpPr>
            <p:spPr>
              <a:xfrm>
                <a:off x="2686404" y="755394"/>
                <a:ext cx="917925" cy="60852"/>
              </a:xfrm>
              <a:prstGeom prst="rect">
                <a:avLst/>
              </a:prstGeom>
              <a:solidFill>
                <a:srgbClr val="0089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38F89668-DDB1-44D1-A908-8D7465F52873}"/>
                  </a:ext>
                </a:extLst>
              </p:cNvPr>
              <p:cNvSpPr/>
              <p:nvPr/>
            </p:nvSpPr>
            <p:spPr>
              <a:xfrm>
                <a:off x="5440179" y="755394"/>
                <a:ext cx="917925" cy="60852"/>
              </a:xfrm>
              <a:prstGeom prst="rect">
                <a:avLst/>
              </a:prstGeom>
              <a:solidFill>
                <a:srgbClr val="00A7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648F3474-7133-4040-9FC4-D6F40396330C}"/>
                  </a:ext>
                </a:extLst>
              </p:cNvPr>
              <p:cNvSpPr/>
              <p:nvPr/>
            </p:nvSpPr>
            <p:spPr>
              <a:xfrm>
                <a:off x="4522254" y="755394"/>
                <a:ext cx="917925" cy="60852"/>
              </a:xfrm>
              <a:prstGeom prst="rect">
                <a:avLst/>
              </a:prstGeom>
              <a:solidFill>
                <a:srgbClr val="FFA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473BF2DC-416B-4985-B660-363604D57FB8}"/>
              </a:ext>
            </a:extLst>
          </p:cNvPr>
          <p:cNvSpPr/>
          <p:nvPr/>
        </p:nvSpPr>
        <p:spPr>
          <a:xfrm>
            <a:off x="191785" y="1457293"/>
            <a:ext cx="1018026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CONTENTS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5224C9-4BB8-4698-9EA8-F95639790464}"/>
              </a:ext>
            </a:extLst>
          </p:cNvPr>
          <p:cNvSpPr txBox="1"/>
          <p:nvPr/>
        </p:nvSpPr>
        <p:spPr>
          <a:xfrm>
            <a:off x="1217147" y="5257827"/>
            <a:ext cx="523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5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EFD5AD7-2B32-419D-BB47-9D3E6F740EF1}"/>
              </a:ext>
            </a:extLst>
          </p:cNvPr>
          <p:cNvSpPr/>
          <p:nvPr/>
        </p:nvSpPr>
        <p:spPr>
          <a:xfrm>
            <a:off x="199121" y="5328676"/>
            <a:ext cx="1018026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CONTENTS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984F4463-A149-4ACC-80C1-9D227602C68D}"/>
              </a:ext>
            </a:extLst>
          </p:cNvPr>
          <p:cNvCxnSpPr>
            <a:cxnSpLocks/>
          </p:cNvCxnSpPr>
          <p:nvPr/>
        </p:nvCxnSpPr>
        <p:spPr>
          <a:xfrm>
            <a:off x="159041" y="566892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AFA3627-4357-4B93-A78B-9BC1B5D4D009}"/>
              </a:ext>
            </a:extLst>
          </p:cNvPr>
          <p:cNvSpPr txBox="1"/>
          <p:nvPr/>
        </p:nvSpPr>
        <p:spPr>
          <a:xfrm>
            <a:off x="1196117" y="5868301"/>
            <a:ext cx="523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6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2058C998-9B80-4C95-AB3D-B7BAD38429DA}"/>
              </a:ext>
            </a:extLst>
          </p:cNvPr>
          <p:cNvCxnSpPr>
            <a:cxnSpLocks/>
          </p:cNvCxnSpPr>
          <p:nvPr/>
        </p:nvCxnSpPr>
        <p:spPr>
          <a:xfrm>
            <a:off x="159041" y="632088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893E9E4-0E66-4C76-942D-2452BBC0C3EE}"/>
              </a:ext>
            </a:extLst>
          </p:cNvPr>
          <p:cNvSpPr/>
          <p:nvPr/>
        </p:nvSpPr>
        <p:spPr>
          <a:xfrm>
            <a:off x="178091" y="5939150"/>
            <a:ext cx="1018026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CONTENTS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D651228B-FCA1-4C3E-A71B-63DEEEA499DB}"/>
              </a:ext>
            </a:extLst>
          </p:cNvPr>
          <p:cNvCxnSpPr>
            <a:cxnSpLocks/>
          </p:cNvCxnSpPr>
          <p:nvPr/>
        </p:nvCxnSpPr>
        <p:spPr>
          <a:xfrm>
            <a:off x="191785" y="256319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79321D45-1AA9-45EE-B4A7-78CEE87B5778}"/>
              </a:ext>
            </a:extLst>
          </p:cNvPr>
          <p:cNvSpPr/>
          <p:nvPr/>
        </p:nvSpPr>
        <p:spPr>
          <a:xfrm>
            <a:off x="239688" y="2703867"/>
            <a:ext cx="335283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(1)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E743F00-B7D3-4473-A1AE-E27664599C62}"/>
              </a:ext>
            </a:extLst>
          </p:cNvPr>
          <p:cNvSpPr txBox="1"/>
          <p:nvPr/>
        </p:nvSpPr>
        <p:spPr>
          <a:xfrm>
            <a:off x="716891" y="2687644"/>
            <a:ext cx="98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Data</a:t>
            </a:r>
            <a:r>
              <a: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전처리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F41EF20-0E66-4D15-9545-6A99775A5C46}"/>
              </a:ext>
            </a:extLst>
          </p:cNvPr>
          <p:cNvSpPr/>
          <p:nvPr/>
        </p:nvSpPr>
        <p:spPr>
          <a:xfrm>
            <a:off x="239688" y="3147119"/>
            <a:ext cx="335283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(2)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162021C-DFA9-47E4-91CA-12999F66B9E6}"/>
              </a:ext>
            </a:extLst>
          </p:cNvPr>
          <p:cNvSpPr txBox="1"/>
          <p:nvPr/>
        </p:nvSpPr>
        <p:spPr>
          <a:xfrm>
            <a:off x="702259" y="3207905"/>
            <a:ext cx="1127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Model </a:t>
            </a:r>
            <a:r>
              <a: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구현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928872A8-C4E8-42C3-8C5D-2A67649A6F69}"/>
              </a:ext>
            </a:extLst>
          </p:cNvPr>
          <p:cNvSpPr/>
          <p:nvPr/>
        </p:nvSpPr>
        <p:spPr>
          <a:xfrm>
            <a:off x="231643" y="3563698"/>
            <a:ext cx="335283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(3)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2C7BEA3-4619-4307-903A-5284947CFA93}"/>
              </a:ext>
            </a:extLst>
          </p:cNvPr>
          <p:cNvSpPr txBox="1"/>
          <p:nvPr/>
        </p:nvSpPr>
        <p:spPr>
          <a:xfrm>
            <a:off x="708846" y="3547475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attention</a:t>
            </a:r>
            <a:endParaRPr lang="ko-KR" altLang="en-US" sz="1400" dirty="0">
              <a:solidFill>
                <a:srgbClr val="FFA9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CF5668F-12F2-46DB-9B38-81C2676721A9}"/>
              </a:ext>
            </a:extLst>
          </p:cNvPr>
          <p:cNvSpPr txBox="1"/>
          <p:nvPr/>
        </p:nvSpPr>
        <p:spPr>
          <a:xfrm>
            <a:off x="2410630" y="1037403"/>
            <a:ext cx="48530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(2)Model </a:t>
            </a:r>
            <a:r>
              <a:rPr lang="ko-KR" altLang="en-US" sz="2200" b="1" dirty="0"/>
              <a:t>구현</a:t>
            </a: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A3C9CE08-FD66-4FA1-BEE8-4C9168DAA289}"/>
              </a:ext>
            </a:extLst>
          </p:cNvPr>
          <p:cNvSpPr/>
          <p:nvPr/>
        </p:nvSpPr>
        <p:spPr>
          <a:xfrm rot="19581890">
            <a:off x="10171395" y="4292683"/>
            <a:ext cx="795783" cy="89011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0F300DE-ECD9-47D1-94D1-439BBE8C463B}"/>
              </a:ext>
            </a:extLst>
          </p:cNvPr>
          <p:cNvSpPr txBox="1"/>
          <p:nvPr/>
        </p:nvSpPr>
        <p:spPr>
          <a:xfrm>
            <a:off x="10569286" y="5686016"/>
            <a:ext cx="224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result</a:t>
            </a:r>
            <a:endParaRPr lang="ko-KR" altLang="en-US" sz="2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3691A1-8495-4C14-8A6E-AB54BD6AB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857" y="1334461"/>
            <a:ext cx="1209675" cy="49339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8A71DD8-545B-4845-85FD-733E659986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3339"/>
          <a:stretch/>
        </p:blipFill>
        <p:spPr>
          <a:xfrm>
            <a:off x="2243224" y="1816801"/>
            <a:ext cx="2625176" cy="19037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1067AEA-3251-4FC0-A827-B57540F802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8001" y="1018748"/>
            <a:ext cx="3781425" cy="533400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21908FB4-61DE-4FB7-82F0-CFA4A1ED1FF1}"/>
              </a:ext>
            </a:extLst>
          </p:cNvPr>
          <p:cNvGrpSpPr/>
          <p:nvPr/>
        </p:nvGrpSpPr>
        <p:grpSpPr>
          <a:xfrm>
            <a:off x="0" y="0"/>
            <a:ext cx="1828800" cy="6858000"/>
            <a:chOff x="0" y="0"/>
            <a:chExt cx="1828800" cy="6858000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A5F979A-D527-4F54-BD87-5DAA7993DBAE}"/>
                </a:ext>
              </a:extLst>
            </p:cNvPr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BC56B357-A768-4925-8F05-F48A9B150992}"/>
                </a:ext>
              </a:extLst>
            </p:cNvPr>
            <p:cNvGrpSpPr/>
            <p:nvPr/>
          </p:nvGrpSpPr>
          <p:grpSpPr>
            <a:xfrm>
              <a:off x="176545" y="138023"/>
              <a:ext cx="294251" cy="301924"/>
              <a:chOff x="176545" y="138023"/>
              <a:chExt cx="294251" cy="301924"/>
            </a:xfrm>
          </p:grpSpPr>
          <p:sp>
            <p:nvSpPr>
              <p:cNvPr id="108" name="사각형: 둥근 모서리 107">
                <a:extLst>
                  <a:ext uri="{FF2B5EF4-FFF2-40B4-BE49-F238E27FC236}">
                    <a16:creationId xmlns:a16="http://schemas.microsoft.com/office/drawing/2014/main" id="{FD383F77-7176-47E3-BCDD-7494E0310A2A}"/>
                  </a:ext>
                </a:extLst>
              </p:cNvPr>
              <p:cNvSpPr/>
              <p:nvPr/>
            </p:nvSpPr>
            <p:spPr>
              <a:xfrm>
                <a:off x="176545" y="299097"/>
                <a:ext cx="96203" cy="140850"/>
              </a:xfrm>
              <a:prstGeom prst="roundRect">
                <a:avLst/>
              </a:prstGeom>
              <a:solidFill>
                <a:srgbClr val="FFC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48C4A4DF-E783-4B26-BDF1-3FA409142DC4}"/>
                  </a:ext>
                </a:extLst>
              </p:cNvPr>
              <p:cNvSpPr/>
              <p:nvPr/>
            </p:nvSpPr>
            <p:spPr>
              <a:xfrm>
                <a:off x="374593" y="138023"/>
                <a:ext cx="96203" cy="301924"/>
              </a:xfrm>
              <a:prstGeom prst="roundRect">
                <a:avLst/>
              </a:prstGeom>
              <a:solidFill>
                <a:srgbClr val="F27A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07914261-B1F5-41F0-8FFB-4401BA57E2F0}"/>
                  </a:ext>
                </a:extLst>
              </p:cNvPr>
              <p:cNvSpPr/>
              <p:nvPr/>
            </p:nvSpPr>
            <p:spPr>
              <a:xfrm>
                <a:off x="275569" y="233729"/>
                <a:ext cx="96203" cy="206218"/>
              </a:xfrm>
              <a:prstGeom prst="roundRect">
                <a:avLst/>
              </a:prstGeom>
              <a:solidFill>
                <a:srgbClr val="FFC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7DBD409-1E6F-48E9-8B6C-C68721F6D1E3}"/>
                </a:ext>
              </a:extLst>
            </p:cNvPr>
            <p:cNvSpPr txBox="1"/>
            <p:nvPr/>
          </p:nvSpPr>
          <p:spPr>
            <a:xfrm>
              <a:off x="504825" y="90398"/>
              <a:ext cx="9620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INDEX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16A6C43A-F8A9-44DE-B482-5ECE11D9B3E2}"/>
                </a:ext>
              </a:extLst>
            </p:cNvPr>
            <p:cNvSpPr/>
            <p:nvPr/>
          </p:nvSpPr>
          <p:spPr>
            <a:xfrm>
              <a:off x="191785" y="854550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EE722C5-8B8C-4E2F-B19F-20399059AB36}"/>
                </a:ext>
              </a:extLst>
            </p:cNvPr>
            <p:cNvSpPr txBox="1"/>
            <p:nvPr/>
          </p:nvSpPr>
          <p:spPr>
            <a:xfrm>
              <a:off x="1228861" y="785820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2FE512D3-39F0-4A82-981D-3F4D282ECAE8}"/>
                </a:ext>
              </a:extLst>
            </p:cNvPr>
            <p:cNvCxnSpPr>
              <a:cxnSpLocks/>
            </p:cNvCxnSpPr>
            <p:nvPr/>
          </p:nvCxnSpPr>
          <p:spPr>
            <a:xfrm>
              <a:off x="191785" y="1238407"/>
              <a:ext cx="1447803" cy="0"/>
            </a:xfrm>
            <a:prstGeom prst="line">
              <a:avLst/>
            </a:prstGeom>
            <a:ln w="12700">
              <a:solidFill>
                <a:srgbClr val="8E8E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0895A80E-4D93-44F5-BDAF-5F4530F77AFA}"/>
                </a:ext>
              </a:extLst>
            </p:cNvPr>
            <p:cNvSpPr/>
            <p:nvPr/>
          </p:nvSpPr>
          <p:spPr>
            <a:xfrm>
              <a:off x="195431" y="2195105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A052A69-07B1-4826-A1AB-6101B3AE8759}"/>
                </a:ext>
              </a:extLst>
            </p:cNvPr>
            <p:cNvSpPr txBox="1"/>
            <p:nvPr/>
          </p:nvSpPr>
          <p:spPr>
            <a:xfrm>
              <a:off x="1228861" y="1416691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D0D15F75-5754-46B8-9DE3-8AD901096FD8}"/>
                </a:ext>
              </a:extLst>
            </p:cNvPr>
            <p:cNvCxnSpPr>
              <a:cxnSpLocks/>
            </p:cNvCxnSpPr>
            <p:nvPr/>
          </p:nvCxnSpPr>
          <p:spPr>
            <a:xfrm>
              <a:off x="191785" y="1869278"/>
              <a:ext cx="1447803" cy="0"/>
            </a:xfrm>
            <a:prstGeom prst="line">
              <a:avLst/>
            </a:prstGeom>
            <a:ln w="12700">
              <a:solidFill>
                <a:srgbClr val="8E8E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19FCBFB-20E3-49D0-9B4A-54E5F8155D61}"/>
                </a:ext>
              </a:extLst>
            </p:cNvPr>
            <p:cNvSpPr txBox="1"/>
            <p:nvPr/>
          </p:nvSpPr>
          <p:spPr>
            <a:xfrm>
              <a:off x="1217147" y="210287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EF84F4E8-CDD6-4BA2-9FFA-77CD9FFF4C52}"/>
                </a:ext>
              </a:extLst>
            </p:cNvPr>
            <p:cNvCxnSpPr>
              <a:cxnSpLocks/>
            </p:cNvCxnSpPr>
            <p:nvPr/>
          </p:nvCxnSpPr>
          <p:spPr>
            <a:xfrm>
              <a:off x="180071" y="2555460"/>
              <a:ext cx="1447803" cy="0"/>
            </a:xfrm>
            <a:prstGeom prst="line">
              <a:avLst/>
            </a:prstGeom>
            <a:ln w="12700">
              <a:solidFill>
                <a:srgbClr val="8E8E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45931D6A-A9FB-4937-805D-9C436AC322FF}"/>
                </a:ext>
              </a:extLst>
            </p:cNvPr>
            <p:cNvGrpSpPr/>
            <p:nvPr/>
          </p:nvGrpSpPr>
          <p:grpSpPr>
            <a:xfrm>
              <a:off x="191785" y="4590016"/>
              <a:ext cx="1560951" cy="400110"/>
              <a:chOff x="957836" y="1671488"/>
              <a:chExt cx="1560951" cy="400110"/>
            </a:xfrm>
          </p:grpSpPr>
          <p:sp>
            <p:nvSpPr>
              <p:cNvPr id="106" name="사각형: 둥근 모서리 105">
                <a:extLst>
                  <a:ext uri="{FF2B5EF4-FFF2-40B4-BE49-F238E27FC236}">
                    <a16:creationId xmlns:a16="http://schemas.microsoft.com/office/drawing/2014/main" id="{CA3047AD-8380-447D-8979-562591106C00}"/>
                  </a:ext>
                </a:extLst>
              </p:cNvPr>
              <p:cNvSpPr/>
              <p:nvPr/>
            </p:nvSpPr>
            <p:spPr>
              <a:xfrm>
                <a:off x="957836" y="1740218"/>
                <a:ext cx="1018026" cy="272415"/>
              </a:xfrm>
              <a:prstGeom prst="roundRect">
                <a:avLst/>
              </a:prstGeom>
              <a:solidFill>
                <a:srgbClr val="8E8E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CONTENTS</a:t>
                </a:r>
                <a:endParaRPr lang="ko-KR" altLang="en-US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5CECED6-9ACD-41C4-9812-DA34F76ED5A6}"/>
                  </a:ext>
                </a:extLst>
              </p:cNvPr>
              <p:cNvSpPr txBox="1"/>
              <p:nvPr/>
            </p:nvSpPr>
            <p:spPr>
              <a:xfrm>
                <a:off x="1994912" y="1671488"/>
                <a:ext cx="5238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4</a:t>
                </a:r>
                <a:endParaRPr lang="ko-KR" altLang="en-US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</p:grp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C6F1E962-A219-45B2-8288-B152B83909F1}"/>
                </a:ext>
              </a:extLst>
            </p:cNvPr>
            <p:cNvCxnSpPr>
              <a:cxnSpLocks/>
            </p:cNvCxnSpPr>
            <p:nvPr/>
          </p:nvCxnSpPr>
          <p:spPr>
            <a:xfrm>
              <a:off x="191785" y="5042603"/>
              <a:ext cx="1447803" cy="0"/>
            </a:xfrm>
            <a:prstGeom prst="line">
              <a:avLst/>
            </a:prstGeom>
            <a:ln w="12700">
              <a:solidFill>
                <a:srgbClr val="8E8E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A3F2D1F5-015F-4038-A3CB-CF07F732DC70}"/>
                </a:ext>
              </a:extLst>
            </p:cNvPr>
            <p:cNvSpPr/>
            <p:nvPr/>
          </p:nvSpPr>
          <p:spPr>
            <a:xfrm>
              <a:off x="191785" y="1457293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8DE0AEF9-C391-491F-9725-A41FBB2F66D8}"/>
                </a:ext>
              </a:extLst>
            </p:cNvPr>
            <p:cNvCxnSpPr>
              <a:cxnSpLocks/>
            </p:cNvCxnSpPr>
            <p:nvPr/>
          </p:nvCxnSpPr>
          <p:spPr>
            <a:xfrm>
              <a:off x="191785" y="2563198"/>
              <a:ext cx="1447803" cy="0"/>
            </a:xfrm>
            <a:prstGeom prst="line">
              <a:avLst/>
            </a:prstGeom>
            <a:ln w="12700">
              <a:solidFill>
                <a:srgbClr val="8E8E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3E7C3515-8C83-4AAB-A0BC-6D49EAE31848}"/>
                </a:ext>
              </a:extLst>
            </p:cNvPr>
            <p:cNvSpPr/>
            <p:nvPr/>
          </p:nvSpPr>
          <p:spPr>
            <a:xfrm>
              <a:off x="239688" y="2703867"/>
              <a:ext cx="335283" cy="272415"/>
            </a:xfrm>
            <a:prstGeom prst="roundRect">
              <a:avLst/>
            </a:prstGeom>
            <a:solidFill>
              <a:srgbClr val="FF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(1)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BFBD470-AC72-4B47-8429-FFAD0CDF2E62}"/>
                </a:ext>
              </a:extLst>
            </p:cNvPr>
            <p:cNvSpPr txBox="1"/>
            <p:nvPr/>
          </p:nvSpPr>
          <p:spPr>
            <a:xfrm>
              <a:off x="716891" y="2687644"/>
              <a:ext cx="985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A9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Data</a:t>
              </a:r>
              <a:r>
                <a:rPr lang="ko-KR" altLang="en-US" sz="1400" dirty="0">
                  <a:solidFill>
                    <a:srgbClr val="FFA9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전처리</a:t>
              </a:r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660B706F-7605-4543-A739-93A0E67323C3}"/>
                </a:ext>
              </a:extLst>
            </p:cNvPr>
            <p:cNvSpPr/>
            <p:nvPr/>
          </p:nvSpPr>
          <p:spPr>
            <a:xfrm>
              <a:off x="239688" y="3147119"/>
              <a:ext cx="335283" cy="272415"/>
            </a:xfrm>
            <a:prstGeom prst="roundRect">
              <a:avLst/>
            </a:prstGeom>
            <a:solidFill>
              <a:srgbClr val="FF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(2)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1053E76-CDA5-4A09-9C89-34BAF56B9223}"/>
                </a:ext>
              </a:extLst>
            </p:cNvPr>
            <p:cNvSpPr txBox="1"/>
            <p:nvPr/>
          </p:nvSpPr>
          <p:spPr>
            <a:xfrm>
              <a:off x="716891" y="3130896"/>
              <a:ext cx="9858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A9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seq2seq</a:t>
              </a:r>
              <a:endPara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159F2B3B-78CD-46C2-BE59-5C7AEA4A89D5}"/>
                </a:ext>
              </a:extLst>
            </p:cNvPr>
            <p:cNvSpPr/>
            <p:nvPr/>
          </p:nvSpPr>
          <p:spPr>
            <a:xfrm>
              <a:off x="231643" y="3563698"/>
              <a:ext cx="335283" cy="272415"/>
            </a:xfrm>
            <a:prstGeom prst="roundRect">
              <a:avLst/>
            </a:prstGeom>
            <a:solidFill>
              <a:srgbClr val="FF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(3)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EB4C707-35B3-4F5F-B260-E0287ABFB05B}"/>
                </a:ext>
              </a:extLst>
            </p:cNvPr>
            <p:cNvSpPr txBox="1"/>
            <p:nvPr/>
          </p:nvSpPr>
          <p:spPr>
            <a:xfrm>
              <a:off x="708846" y="3547475"/>
              <a:ext cx="9858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A9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train</a:t>
              </a:r>
              <a:endPara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B5C401BA-9A69-484C-B71A-3CBD153B4E40}"/>
                </a:ext>
              </a:extLst>
            </p:cNvPr>
            <p:cNvSpPr/>
            <p:nvPr/>
          </p:nvSpPr>
          <p:spPr>
            <a:xfrm>
              <a:off x="245680" y="4081581"/>
              <a:ext cx="335283" cy="272415"/>
            </a:xfrm>
            <a:prstGeom prst="roundRect">
              <a:avLst/>
            </a:prstGeom>
            <a:solidFill>
              <a:srgbClr val="FF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(4)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E51C27B-2EAB-47E7-89CC-36042CF6DF1F}"/>
                </a:ext>
              </a:extLst>
            </p:cNvPr>
            <p:cNvSpPr txBox="1"/>
            <p:nvPr/>
          </p:nvSpPr>
          <p:spPr>
            <a:xfrm>
              <a:off x="722883" y="4065358"/>
              <a:ext cx="9858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A9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test</a:t>
              </a:r>
              <a:endPara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7878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CEAB96-3405-49BD-98C6-4F25365E645D}"/>
              </a:ext>
            </a:extLst>
          </p:cNvPr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200326D-8284-4E31-851B-2A53142C5E62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8460F80-3DE0-47D0-891F-0F9CD6FF211B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6FE3C3D-659B-4721-9D3B-00C7B51C6E9B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3194460-AFC7-433E-ABA7-EFC353ABFC69}"/>
              </a:ext>
            </a:extLst>
          </p:cNvPr>
          <p:cNvSpPr txBox="1"/>
          <p:nvPr/>
        </p:nvSpPr>
        <p:spPr>
          <a:xfrm>
            <a:off x="504825" y="90398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EB3F8C3-C72C-4EEC-87B3-2AC07C486A91}"/>
              </a:ext>
            </a:extLst>
          </p:cNvPr>
          <p:cNvSpPr/>
          <p:nvPr/>
        </p:nvSpPr>
        <p:spPr>
          <a:xfrm>
            <a:off x="191785" y="854550"/>
            <a:ext cx="1018026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CONTENTS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C849AD-903B-4456-ACF2-E2C808C5C41F}"/>
              </a:ext>
            </a:extLst>
          </p:cNvPr>
          <p:cNvSpPr txBox="1"/>
          <p:nvPr/>
        </p:nvSpPr>
        <p:spPr>
          <a:xfrm>
            <a:off x="1228861" y="785820"/>
            <a:ext cx="523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FA8B5BED-ED24-4490-B81B-8FC5998EED3D}"/>
              </a:ext>
            </a:extLst>
          </p:cNvPr>
          <p:cNvSpPr/>
          <p:nvPr/>
        </p:nvSpPr>
        <p:spPr>
          <a:xfrm>
            <a:off x="195431" y="2195105"/>
            <a:ext cx="1018026" cy="272415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CONTENTS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F5E84DE-2D4D-4233-9340-7D2F2F75D781}"/>
              </a:ext>
            </a:extLst>
          </p:cNvPr>
          <p:cNvSpPr txBox="1"/>
          <p:nvPr/>
        </p:nvSpPr>
        <p:spPr>
          <a:xfrm>
            <a:off x="1228861" y="1416691"/>
            <a:ext cx="523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4FB68F4-E942-4BBB-B49A-EDC6702289F7}"/>
              </a:ext>
            </a:extLst>
          </p:cNvPr>
          <p:cNvSpPr txBox="1"/>
          <p:nvPr/>
        </p:nvSpPr>
        <p:spPr>
          <a:xfrm>
            <a:off x="1217147" y="2102873"/>
            <a:ext cx="523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80071" y="2555460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191785" y="4590016"/>
            <a:ext cx="1560951" cy="400110"/>
            <a:chOff x="957836" y="1671488"/>
            <a:chExt cx="1560951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4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1785" y="504260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41C61173-BF40-4481-BF36-56993F0D283A}"/>
              </a:ext>
            </a:extLst>
          </p:cNvPr>
          <p:cNvGrpSpPr/>
          <p:nvPr/>
        </p:nvGrpSpPr>
        <p:grpSpPr>
          <a:xfrm>
            <a:off x="1985592" y="198330"/>
            <a:ext cx="4490103" cy="656220"/>
            <a:chOff x="1892942" y="174763"/>
            <a:chExt cx="4490103" cy="65622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26CBAA9-C7CC-4139-8775-3BC23500BA20}"/>
                </a:ext>
              </a:extLst>
            </p:cNvPr>
            <p:cNvSpPr txBox="1"/>
            <p:nvPr/>
          </p:nvSpPr>
          <p:spPr>
            <a:xfrm>
              <a:off x="2624261" y="174763"/>
              <a:ext cx="3758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3. Test </a:t>
              </a:r>
              <a:endPara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5D0CFA6E-D97B-4FDE-9CC6-4DE153E7E12E}"/>
                </a:ext>
              </a:extLst>
            </p:cNvPr>
            <p:cNvSpPr/>
            <p:nvPr/>
          </p:nvSpPr>
          <p:spPr>
            <a:xfrm>
              <a:off x="1892942" y="221321"/>
              <a:ext cx="620901" cy="6096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5CA183A-914B-4A65-ACED-016649D09836}"/>
                </a:ext>
              </a:extLst>
            </p:cNvPr>
            <p:cNvSpPr/>
            <p:nvPr/>
          </p:nvSpPr>
          <p:spPr>
            <a:xfrm>
              <a:off x="2125871" y="441991"/>
              <a:ext cx="171428" cy="168325"/>
            </a:xfrm>
            <a:prstGeom prst="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B9626F54-4827-4B1C-B365-E994299272FC}"/>
                </a:ext>
              </a:extLst>
            </p:cNvPr>
            <p:cNvGrpSpPr/>
            <p:nvPr/>
          </p:nvGrpSpPr>
          <p:grpSpPr>
            <a:xfrm>
              <a:off x="2686404" y="755394"/>
              <a:ext cx="3527966" cy="45719"/>
              <a:chOff x="2686404" y="755394"/>
              <a:chExt cx="3671700" cy="60852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036F6AE0-ED67-4058-B62E-F9C57FAEB484}"/>
                  </a:ext>
                </a:extLst>
              </p:cNvPr>
              <p:cNvSpPr/>
              <p:nvPr/>
            </p:nvSpPr>
            <p:spPr>
              <a:xfrm>
                <a:off x="3604329" y="755394"/>
                <a:ext cx="917925" cy="60852"/>
              </a:xfrm>
              <a:prstGeom prst="rect">
                <a:avLst/>
              </a:prstGeom>
              <a:solidFill>
                <a:srgbClr val="FF00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640DCB02-BB78-48B5-B72C-F5E3A0923B74}"/>
                  </a:ext>
                </a:extLst>
              </p:cNvPr>
              <p:cNvSpPr/>
              <p:nvPr/>
            </p:nvSpPr>
            <p:spPr>
              <a:xfrm>
                <a:off x="2686404" y="755394"/>
                <a:ext cx="917925" cy="60852"/>
              </a:xfrm>
              <a:prstGeom prst="rect">
                <a:avLst/>
              </a:prstGeom>
              <a:solidFill>
                <a:srgbClr val="0089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38F89668-DDB1-44D1-A908-8D7465F52873}"/>
                  </a:ext>
                </a:extLst>
              </p:cNvPr>
              <p:cNvSpPr/>
              <p:nvPr/>
            </p:nvSpPr>
            <p:spPr>
              <a:xfrm>
                <a:off x="5440179" y="755394"/>
                <a:ext cx="917925" cy="60852"/>
              </a:xfrm>
              <a:prstGeom prst="rect">
                <a:avLst/>
              </a:prstGeom>
              <a:solidFill>
                <a:srgbClr val="00A7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648F3474-7133-4040-9FC4-D6F40396330C}"/>
                  </a:ext>
                </a:extLst>
              </p:cNvPr>
              <p:cNvSpPr/>
              <p:nvPr/>
            </p:nvSpPr>
            <p:spPr>
              <a:xfrm>
                <a:off x="4522254" y="755394"/>
                <a:ext cx="917925" cy="60852"/>
              </a:xfrm>
              <a:prstGeom prst="rect">
                <a:avLst/>
              </a:prstGeom>
              <a:solidFill>
                <a:srgbClr val="FFA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473BF2DC-416B-4985-B660-363604D57FB8}"/>
              </a:ext>
            </a:extLst>
          </p:cNvPr>
          <p:cNvSpPr/>
          <p:nvPr/>
        </p:nvSpPr>
        <p:spPr>
          <a:xfrm>
            <a:off x="191785" y="1457293"/>
            <a:ext cx="1018026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CONTENTS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5224C9-4BB8-4698-9EA8-F95639790464}"/>
              </a:ext>
            </a:extLst>
          </p:cNvPr>
          <p:cNvSpPr txBox="1"/>
          <p:nvPr/>
        </p:nvSpPr>
        <p:spPr>
          <a:xfrm>
            <a:off x="1217147" y="5257827"/>
            <a:ext cx="523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5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EFD5AD7-2B32-419D-BB47-9D3E6F740EF1}"/>
              </a:ext>
            </a:extLst>
          </p:cNvPr>
          <p:cNvSpPr/>
          <p:nvPr/>
        </p:nvSpPr>
        <p:spPr>
          <a:xfrm>
            <a:off x="199121" y="5328676"/>
            <a:ext cx="1018026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CONTENTS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984F4463-A149-4ACC-80C1-9D227602C68D}"/>
              </a:ext>
            </a:extLst>
          </p:cNvPr>
          <p:cNvCxnSpPr>
            <a:cxnSpLocks/>
          </p:cNvCxnSpPr>
          <p:nvPr/>
        </p:nvCxnSpPr>
        <p:spPr>
          <a:xfrm>
            <a:off x="159041" y="566892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AFA3627-4357-4B93-A78B-9BC1B5D4D009}"/>
              </a:ext>
            </a:extLst>
          </p:cNvPr>
          <p:cNvSpPr txBox="1"/>
          <p:nvPr/>
        </p:nvSpPr>
        <p:spPr>
          <a:xfrm>
            <a:off x="1196117" y="5868301"/>
            <a:ext cx="523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6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2058C998-9B80-4C95-AB3D-B7BAD38429DA}"/>
              </a:ext>
            </a:extLst>
          </p:cNvPr>
          <p:cNvCxnSpPr>
            <a:cxnSpLocks/>
          </p:cNvCxnSpPr>
          <p:nvPr/>
        </p:nvCxnSpPr>
        <p:spPr>
          <a:xfrm>
            <a:off x="159041" y="632088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893E9E4-0E66-4C76-942D-2452BBC0C3EE}"/>
              </a:ext>
            </a:extLst>
          </p:cNvPr>
          <p:cNvSpPr/>
          <p:nvPr/>
        </p:nvSpPr>
        <p:spPr>
          <a:xfrm>
            <a:off x="178091" y="5939150"/>
            <a:ext cx="1018026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CONTENTS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D651228B-FCA1-4C3E-A71B-63DEEEA499DB}"/>
              </a:ext>
            </a:extLst>
          </p:cNvPr>
          <p:cNvCxnSpPr>
            <a:cxnSpLocks/>
          </p:cNvCxnSpPr>
          <p:nvPr/>
        </p:nvCxnSpPr>
        <p:spPr>
          <a:xfrm>
            <a:off x="191785" y="256319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79321D45-1AA9-45EE-B4A7-78CEE87B5778}"/>
              </a:ext>
            </a:extLst>
          </p:cNvPr>
          <p:cNvSpPr/>
          <p:nvPr/>
        </p:nvSpPr>
        <p:spPr>
          <a:xfrm>
            <a:off x="239688" y="2703867"/>
            <a:ext cx="335283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(1)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E743F00-B7D3-4473-A1AE-E27664599C62}"/>
              </a:ext>
            </a:extLst>
          </p:cNvPr>
          <p:cNvSpPr txBox="1"/>
          <p:nvPr/>
        </p:nvSpPr>
        <p:spPr>
          <a:xfrm>
            <a:off x="716891" y="2687644"/>
            <a:ext cx="98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Data</a:t>
            </a:r>
            <a:r>
              <a: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전처리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F41EF20-0E66-4D15-9545-6A99775A5C46}"/>
              </a:ext>
            </a:extLst>
          </p:cNvPr>
          <p:cNvSpPr/>
          <p:nvPr/>
        </p:nvSpPr>
        <p:spPr>
          <a:xfrm>
            <a:off x="239688" y="3147119"/>
            <a:ext cx="335283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(2)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162021C-DFA9-47E4-91CA-12999F66B9E6}"/>
              </a:ext>
            </a:extLst>
          </p:cNvPr>
          <p:cNvSpPr txBox="1"/>
          <p:nvPr/>
        </p:nvSpPr>
        <p:spPr>
          <a:xfrm>
            <a:off x="702259" y="3207905"/>
            <a:ext cx="1127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Model </a:t>
            </a:r>
            <a:r>
              <a: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구현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928872A8-C4E8-42C3-8C5D-2A67649A6F69}"/>
              </a:ext>
            </a:extLst>
          </p:cNvPr>
          <p:cNvSpPr/>
          <p:nvPr/>
        </p:nvSpPr>
        <p:spPr>
          <a:xfrm>
            <a:off x="231643" y="3563698"/>
            <a:ext cx="335283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(3)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2C7BEA3-4619-4307-903A-5284947CFA93}"/>
              </a:ext>
            </a:extLst>
          </p:cNvPr>
          <p:cNvSpPr txBox="1"/>
          <p:nvPr/>
        </p:nvSpPr>
        <p:spPr>
          <a:xfrm>
            <a:off x="708846" y="3547475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attention</a:t>
            </a:r>
            <a:endParaRPr lang="ko-KR" altLang="en-US" sz="1400" dirty="0">
              <a:solidFill>
                <a:srgbClr val="FFA9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CF5668F-12F2-46DB-9B38-81C2676721A9}"/>
              </a:ext>
            </a:extLst>
          </p:cNvPr>
          <p:cNvSpPr txBox="1"/>
          <p:nvPr/>
        </p:nvSpPr>
        <p:spPr>
          <a:xfrm>
            <a:off x="2410630" y="1037403"/>
            <a:ext cx="4853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(2)Model </a:t>
            </a:r>
            <a:r>
              <a:rPr lang="ko-KR" altLang="en-US" sz="2200" b="1" dirty="0"/>
              <a:t>구현</a:t>
            </a:r>
            <a:endParaRPr lang="en-US" altLang="ko-KR" sz="2200" b="1" dirty="0"/>
          </a:p>
          <a:p>
            <a:r>
              <a:rPr lang="en-US" altLang="ko-KR" dirty="0"/>
              <a:t>    - [1] </a:t>
            </a:r>
            <a:r>
              <a:rPr lang="ko-KR" altLang="en-US" dirty="0"/>
              <a:t>초기 설정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DCD8FC-3DAB-401C-8750-2B2734A68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720" y="1922953"/>
            <a:ext cx="9763125" cy="3800475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F555CA67-9BE9-4C42-B7D0-B15C8A26FD5F}"/>
              </a:ext>
            </a:extLst>
          </p:cNvPr>
          <p:cNvGrpSpPr/>
          <p:nvPr/>
        </p:nvGrpSpPr>
        <p:grpSpPr>
          <a:xfrm>
            <a:off x="0" y="-12922"/>
            <a:ext cx="1828800" cy="6858000"/>
            <a:chOff x="0" y="0"/>
            <a:chExt cx="1828800" cy="685800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7B1EC53-F937-4E3E-A6D2-666607F98F04}"/>
                </a:ext>
              </a:extLst>
            </p:cNvPr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CB5C7B9B-1F68-4AD9-B50D-D5EBA558834E}"/>
                </a:ext>
              </a:extLst>
            </p:cNvPr>
            <p:cNvGrpSpPr/>
            <p:nvPr/>
          </p:nvGrpSpPr>
          <p:grpSpPr>
            <a:xfrm>
              <a:off x="176545" y="138023"/>
              <a:ext cx="294251" cy="301924"/>
              <a:chOff x="176545" y="138023"/>
              <a:chExt cx="294251" cy="301924"/>
            </a:xfrm>
          </p:grpSpPr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id="{A710C9CC-FDCE-4F79-8E3E-89F38CC68381}"/>
                  </a:ext>
                </a:extLst>
              </p:cNvPr>
              <p:cNvSpPr/>
              <p:nvPr/>
            </p:nvSpPr>
            <p:spPr>
              <a:xfrm>
                <a:off x="176545" y="299097"/>
                <a:ext cx="96203" cy="140850"/>
              </a:xfrm>
              <a:prstGeom prst="roundRect">
                <a:avLst/>
              </a:prstGeom>
              <a:solidFill>
                <a:srgbClr val="FFC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84A82A82-2106-4B25-9370-027057C48517}"/>
                  </a:ext>
                </a:extLst>
              </p:cNvPr>
              <p:cNvSpPr/>
              <p:nvPr/>
            </p:nvSpPr>
            <p:spPr>
              <a:xfrm>
                <a:off x="374593" y="138023"/>
                <a:ext cx="96203" cy="301924"/>
              </a:xfrm>
              <a:prstGeom prst="roundRect">
                <a:avLst/>
              </a:prstGeom>
              <a:solidFill>
                <a:srgbClr val="F27A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사각형: 둥근 모서리 105">
                <a:extLst>
                  <a:ext uri="{FF2B5EF4-FFF2-40B4-BE49-F238E27FC236}">
                    <a16:creationId xmlns:a16="http://schemas.microsoft.com/office/drawing/2014/main" id="{C381E4C5-0FB0-47E4-AA66-1FEAAC5FC8A6}"/>
                  </a:ext>
                </a:extLst>
              </p:cNvPr>
              <p:cNvSpPr/>
              <p:nvPr/>
            </p:nvSpPr>
            <p:spPr>
              <a:xfrm>
                <a:off x="275569" y="233729"/>
                <a:ext cx="96203" cy="206218"/>
              </a:xfrm>
              <a:prstGeom prst="roundRect">
                <a:avLst/>
              </a:prstGeom>
              <a:solidFill>
                <a:srgbClr val="FFC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C16080F-D886-4BE9-8F3A-E8D8EF019D66}"/>
                </a:ext>
              </a:extLst>
            </p:cNvPr>
            <p:cNvSpPr txBox="1"/>
            <p:nvPr/>
          </p:nvSpPr>
          <p:spPr>
            <a:xfrm>
              <a:off x="504825" y="90398"/>
              <a:ext cx="9620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INDEX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A846872D-5133-4940-AAD9-E4DDE4FD5B37}"/>
                </a:ext>
              </a:extLst>
            </p:cNvPr>
            <p:cNvSpPr/>
            <p:nvPr/>
          </p:nvSpPr>
          <p:spPr>
            <a:xfrm>
              <a:off x="191785" y="854550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A2991D5-1994-4717-80FE-E1A022E533DD}"/>
                </a:ext>
              </a:extLst>
            </p:cNvPr>
            <p:cNvSpPr txBox="1"/>
            <p:nvPr/>
          </p:nvSpPr>
          <p:spPr>
            <a:xfrm>
              <a:off x="1228861" y="785820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F89130BA-D747-4F82-A546-F44A067D0800}"/>
                </a:ext>
              </a:extLst>
            </p:cNvPr>
            <p:cNvCxnSpPr>
              <a:cxnSpLocks/>
            </p:cNvCxnSpPr>
            <p:nvPr/>
          </p:nvCxnSpPr>
          <p:spPr>
            <a:xfrm>
              <a:off x="191785" y="1238407"/>
              <a:ext cx="1447803" cy="0"/>
            </a:xfrm>
            <a:prstGeom prst="line">
              <a:avLst/>
            </a:prstGeom>
            <a:ln w="12700">
              <a:solidFill>
                <a:srgbClr val="8E8E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D082F4AB-023F-4FEB-852F-880EFBF1AC7E}"/>
                </a:ext>
              </a:extLst>
            </p:cNvPr>
            <p:cNvSpPr/>
            <p:nvPr/>
          </p:nvSpPr>
          <p:spPr>
            <a:xfrm>
              <a:off x="195431" y="2195105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F428181-F47C-4BB4-91FB-D2E34200CB9F}"/>
                </a:ext>
              </a:extLst>
            </p:cNvPr>
            <p:cNvSpPr txBox="1"/>
            <p:nvPr/>
          </p:nvSpPr>
          <p:spPr>
            <a:xfrm>
              <a:off x="1228861" y="1416691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013A6B55-E8F1-4887-A91B-C943D7F16F10}"/>
                </a:ext>
              </a:extLst>
            </p:cNvPr>
            <p:cNvCxnSpPr>
              <a:cxnSpLocks/>
            </p:cNvCxnSpPr>
            <p:nvPr/>
          </p:nvCxnSpPr>
          <p:spPr>
            <a:xfrm>
              <a:off x="191785" y="1869278"/>
              <a:ext cx="1447803" cy="0"/>
            </a:xfrm>
            <a:prstGeom prst="line">
              <a:avLst/>
            </a:prstGeom>
            <a:ln w="12700">
              <a:solidFill>
                <a:srgbClr val="8E8E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8D820C0-637C-4C2B-A663-18FB97A96344}"/>
                </a:ext>
              </a:extLst>
            </p:cNvPr>
            <p:cNvSpPr txBox="1"/>
            <p:nvPr/>
          </p:nvSpPr>
          <p:spPr>
            <a:xfrm>
              <a:off x="1217147" y="210287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D034977E-5BF1-421D-9F45-62ABD2CEE11F}"/>
                </a:ext>
              </a:extLst>
            </p:cNvPr>
            <p:cNvCxnSpPr>
              <a:cxnSpLocks/>
            </p:cNvCxnSpPr>
            <p:nvPr/>
          </p:nvCxnSpPr>
          <p:spPr>
            <a:xfrm>
              <a:off x="180071" y="2555460"/>
              <a:ext cx="1447803" cy="0"/>
            </a:xfrm>
            <a:prstGeom prst="line">
              <a:avLst/>
            </a:prstGeom>
            <a:ln w="12700">
              <a:solidFill>
                <a:srgbClr val="8E8E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E49D566-BB3F-46AB-9298-80A7FE6DC4A5}"/>
                </a:ext>
              </a:extLst>
            </p:cNvPr>
            <p:cNvGrpSpPr/>
            <p:nvPr/>
          </p:nvGrpSpPr>
          <p:grpSpPr>
            <a:xfrm>
              <a:off x="191785" y="4590016"/>
              <a:ext cx="1560951" cy="400110"/>
              <a:chOff x="957836" y="1671488"/>
              <a:chExt cx="1560951" cy="400110"/>
            </a:xfrm>
          </p:grpSpPr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172DF839-B3C6-41F6-9822-98CFD2C82F6D}"/>
                  </a:ext>
                </a:extLst>
              </p:cNvPr>
              <p:cNvSpPr/>
              <p:nvPr/>
            </p:nvSpPr>
            <p:spPr>
              <a:xfrm>
                <a:off x="957836" y="1740218"/>
                <a:ext cx="1018026" cy="272415"/>
              </a:xfrm>
              <a:prstGeom prst="roundRect">
                <a:avLst/>
              </a:prstGeom>
              <a:solidFill>
                <a:srgbClr val="8E8E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CONTENTS</a:t>
                </a:r>
                <a:endParaRPr lang="ko-KR" altLang="en-US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AB0766C-E80D-40A1-BA72-8B539EFC0FEA}"/>
                  </a:ext>
                </a:extLst>
              </p:cNvPr>
              <p:cNvSpPr txBox="1"/>
              <p:nvPr/>
            </p:nvSpPr>
            <p:spPr>
              <a:xfrm>
                <a:off x="1994912" y="1671488"/>
                <a:ext cx="5238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4</a:t>
                </a:r>
                <a:endParaRPr lang="ko-KR" altLang="en-US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</p:grp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84C886FE-8F36-4AA9-9657-34622D74A0F9}"/>
                </a:ext>
              </a:extLst>
            </p:cNvPr>
            <p:cNvCxnSpPr>
              <a:cxnSpLocks/>
            </p:cNvCxnSpPr>
            <p:nvPr/>
          </p:nvCxnSpPr>
          <p:spPr>
            <a:xfrm>
              <a:off x="191785" y="5042603"/>
              <a:ext cx="1447803" cy="0"/>
            </a:xfrm>
            <a:prstGeom prst="line">
              <a:avLst/>
            </a:prstGeom>
            <a:ln w="12700">
              <a:solidFill>
                <a:srgbClr val="8E8E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2B90F33D-DF72-457B-8627-19C8D66B183B}"/>
                </a:ext>
              </a:extLst>
            </p:cNvPr>
            <p:cNvSpPr/>
            <p:nvPr/>
          </p:nvSpPr>
          <p:spPr>
            <a:xfrm>
              <a:off x="191785" y="1457293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DA741D19-E71D-45F5-AA67-411D1AFB8984}"/>
                </a:ext>
              </a:extLst>
            </p:cNvPr>
            <p:cNvCxnSpPr>
              <a:cxnSpLocks/>
            </p:cNvCxnSpPr>
            <p:nvPr/>
          </p:nvCxnSpPr>
          <p:spPr>
            <a:xfrm>
              <a:off x="191785" y="2563198"/>
              <a:ext cx="1447803" cy="0"/>
            </a:xfrm>
            <a:prstGeom prst="line">
              <a:avLst/>
            </a:prstGeom>
            <a:ln w="12700">
              <a:solidFill>
                <a:srgbClr val="8E8E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69B1F6FD-57F0-48F3-B445-E86303F76CC7}"/>
                </a:ext>
              </a:extLst>
            </p:cNvPr>
            <p:cNvSpPr/>
            <p:nvPr/>
          </p:nvSpPr>
          <p:spPr>
            <a:xfrm>
              <a:off x="239688" y="2703867"/>
              <a:ext cx="335283" cy="272415"/>
            </a:xfrm>
            <a:prstGeom prst="roundRect">
              <a:avLst/>
            </a:prstGeom>
            <a:solidFill>
              <a:srgbClr val="FF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(1)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4FE999F-DD2C-4DAE-9111-23ADEF81E5BA}"/>
                </a:ext>
              </a:extLst>
            </p:cNvPr>
            <p:cNvSpPr txBox="1"/>
            <p:nvPr/>
          </p:nvSpPr>
          <p:spPr>
            <a:xfrm>
              <a:off x="716891" y="2687644"/>
              <a:ext cx="985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A9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Data</a:t>
              </a:r>
              <a:r>
                <a:rPr lang="ko-KR" altLang="en-US" sz="1400" dirty="0">
                  <a:solidFill>
                    <a:srgbClr val="FFA9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전처리</a:t>
              </a:r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6BADAFF1-1A59-4742-8B8E-218BF7100B22}"/>
                </a:ext>
              </a:extLst>
            </p:cNvPr>
            <p:cNvSpPr/>
            <p:nvPr/>
          </p:nvSpPr>
          <p:spPr>
            <a:xfrm>
              <a:off x="239688" y="3147119"/>
              <a:ext cx="335283" cy="272415"/>
            </a:xfrm>
            <a:prstGeom prst="roundRect">
              <a:avLst/>
            </a:prstGeom>
            <a:solidFill>
              <a:srgbClr val="FF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(2)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6BDFCF0-70E1-4CEF-8D50-955F5965B9BB}"/>
                </a:ext>
              </a:extLst>
            </p:cNvPr>
            <p:cNvSpPr txBox="1"/>
            <p:nvPr/>
          </p:nvSpPr>
          <p:spPr>
            <a:xfrm>
              <a:off x="716891" y="3130896"/>
              <a:ext cx="9858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A9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seq2seq</a:t>
              </a:r>
              <a:endPara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4CBACC3B-51EE-4F12-A4EF-8AE469D82D1C}"/>
                </a:ext>
              </a:extLst>
            </p:cNvPr>
            <p:cNvSpPr/>
            <p:nvPr/>
          </p:nvSpPr>
          <p:spPr>
            <a:xfrm>
              <a:off x="231643" y="3563698"/>
              <a:ext cx="335283" cy="272415"/>
            </a:xfrm>
            <a:prstGeom prst="roundRect">
              <a:avLst/>
            </a:prstGeom>
            <a:solidFill>
              <a:srgbClr val="FF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(3)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B4E31C6-B84C-413A-AADF-03D37883A22A}"/>
                </a:ext>
              </a:extLst>
            </p:cNvPr>
            <p:cNvSpPr txBox="1"/>
            <p:nvPr/>
          </p:nvSpPr>
          <p:spPr>
            <a:xfrm>
              <a:off x="708846" y="3547475"/>
              <a:ext cx="9858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A9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train</a:t>
              </a:r>
              <a:endPara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43DECD24-BD4A-41D0-B6A2-D43D5F5E0010}"/>
                </a:ext>
              </a:extLst>
            </p:cNvPr>
            <p:cNvSpPr/>
            <p:nvPr/>
          </p:nvSpPr>
          <p:spPr>
            <a:xfrm>
              <a:off x="245680" y="4081581"/>
              <a:ext cx="335283" cy="272415"/>
            </a:xfrm>
            <a:prstGeom prst="roundRect">
              <a:avLst/>
            </a:prstGeom>
            <a:solidFill>
              <a:srgbClr val="FF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(4)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7EE63DF7-C263-47A5-865A-1EE6F060775B}"/>
                </a:ext>
              </a:extLst>
            </p:cNvPr>
            <p:cNvSpPr txBox="1"/>
            <p:nvPr/>
          </p:nvSpPr>
          <p:spPr>
            <a:xfrm>
              <a:off x="722883" y="4065358"/>
              <a:ext cx="9858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A9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test</a:t>
              </a:r>
              <a:endPara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217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CEAB96-3405-49BD-98C6-4F25365E645D}"/>
              </a:ext>
            </a:extLst>
          </p:cNvPr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200326D-8284-4E31-851B-2A53142C5E62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8460F80-3DE0-47D0-891F-0F9CD6FF211B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6FE3C3D-659B-4721-9D3B-00C7B51C6E9B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3194460-AFC7-433E-ABA7-EFC353ABFC69}"/>
              </a:ext>
            </a:extLst>
          </p:cNvPr>
          <p:cNvSpPr txBox="1"/>
          <p:nvPr/>
        </p:nvSpPr>
        <p:spPr>
          <a:xfrm>
            <a:off x="504825" y="90398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EB3F8C3-C72C-4EEC-87B3-2AC07C486A91}"/>
              </a:ext>
            </a:extLst>
          </p:cNvPr>
          <p:cNvSpPr/>
          <p:nvPr/>
        </p:nvSpPr>
        <p:spPr>
          <a:xfrm>
            <a:off x="191785" y="854550"/>
            <a:ext cx="1018026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CONTENTS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C849AD-903B-4456-ACF2-E2C808C5C41F}"/>
              </a:ext>
            </a:extLst>
          </p:cNvPr>
          <p:cNvSpPr txBox="1"/>
          <p:nvPr/>
        </p:nvSpPr>
        <p:spPr>
          <a:xfrm>
            <a:off x="1228861" y="785820"/>
            <a:ext cx="523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FA8B5BED-ED24-4490-B81B-8FC5998EED3D}"/>
              </a:ext>
            </a:extLst>
          </p:cNvPr>
          <p:cNvSpPr/>
          <p:nvPr/>
        </p:nvSpPr>
        <p:spPr>
          <a:xfrm>
            <a:off x="195431" y="2195105"/>
            <a:ext cx="1018026" cy="272415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CONTENTS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F5E84DE-2D4D-4233-9340-7D2F2F75D781}"/>
              </a:ext>
            </a:extLst>
          </p:cNvPr>
          <p:cNvSpPr txBox="1"/>
          <p:nvPr/>
        </p:nvSpPr>
        <p:spPr>
          <a:xfrm>
            <a:off x="1228861" y="1416691"/>
            <a:ext cx="523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4FB68F4-E942-4BBB-B49A-EDC6702289F7}"/>
              </a:ext>
            </a:extLst>
          </p:cNvPr>
          <p:cNvSpPr txBox="1"/>
          <p:nvPr/>
        </p:nvSpPr>
        <p:spPr>
          <a:xfrm>
            <a:off x="1217147" y="2102873"/>
            <a:ext cx="523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80071" y="2555460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191785" y="4590016"/>
            <a:ext cx="1560951" cy="400110"/>
            <a:chOff x="957836" y="1671488"/>
            <a:chExt cx="1560951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4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1785" y="504260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41C61173-BF40-4481-BF36-56993F0D283A}"/>
              </a:ext>
            </a:extLst>
          </p:cNvPr>
          <p:cNvGrpSpPr/>
          <p:nvPr/>
        </p:nvGrpSpPr>
        <p:grpSpPr>
          <a:xfrm>
            <a:off x="1985592" y="198330"/>
            <a:ext cx="4490103" cy="656220"/>
            <a:chOff x="1892942" y="174763"/>
            <a:chExt cx="4490103" cy="65622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26CBAA9-C7CC-4139-8775-3BC23500BA20}"/>
                </a:ext>
              </a:extLst>
            </p:cNvPr>
            <p:cNvSpPr txBox="1"/>
            <p:nvPr/>
          </p:nvSpPr>
          <p:spPr>
            <a:xfrm>
              <a:off x="2624261" y="174763"/>
              <a:ext cx="3758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3. Test </a:t>
              </a:r>
              <a:endPara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5D0CFA6E-D97B-4FDE-9CC6-4DE153E7E12E}"/>
                </a:ext>
              </a:extLst>
            </p:cNvPr>
            <p:cNvSpPr/>
            <p:nvPr/>
          </p:nvSpPr>
          <p:spPr>
            <a:xfrm>
              <a:off x="1892942" y="221321"/>
              <a:ext cx="620901" cy="6096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5CA183A-914B-4A65-ACED-016649D09836}"/>
                </a:ext>
              </a:extLst>
            </p:cNvPr>
            <p:cNvSpPr/>
            <p:nvPr/>
          </p:nvSpPr>
          <p:spPr>
            <a:xfrm>
              <a:off x="2125871" y="441991"/>
              <a:ext cx="171428" cy="168325"/>
            </a:xfrm>
            <a:prstGeom prst="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B9626F54-4827-4B1C-B365-E994299272FC}"/>
                </a:ext>
              </a:extLst>
            </p:cNvPr>
            <p:cNvGrpSpPr/>
            <p:nvPr/>
          </p:nvGrpSpPr>
          <p:grpSpPr>
            <a:xfrm>
              <a:off x="2686404" y="755394"/>
              <a:ext cx="3527966" cy="45719"/>
              <a:chOff x="2686404" y="755394"/>
              <a:chExt cx="3671700" cy="60852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036F6AE0-ED67-4058-B62E-F9C57FAEB484}"/>
                  </a:ext>
                </a:extLst>
              </p:cNvPr>
              <p:cNvSpPr/>
              <p:nvPr/>
            </p:nvSpPr>
            <p:spPr>
              <a:xfrm>
                <a:off x="3604329" y="755394"/>
                <a:ext cx="917925" cy="60852"/>
              </a:xfrm>
              <a:prstGeom prst="rect">
                <a:avLst/>
              </a:prstGeom>
              <a:solidFill>
                <a:srgbClr val="FF00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640DCB02-BB78-48B5-B72C-F5E3A0923B74}"/>
                  </a:ext>
                </a:extLst>
              </p:cNvPr>
              <p:cNvSpPr/>
              <p:nvPr/>
            </p:nvSpPr>
            <p:spPr>
              <a:xfrm>
                <a:off x="2686404" y="755394"/>
                <a:ext cx="917925" cy="60852"/>
              </a:xfrm>
              <a:prstGeom prst="rect">
                <a:avLst/>
              </a:prstGeom>
              <a:solidFill>
                <a:srgbClr val="0089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38F89668-DDB1-44D1-A908-8D7465F52873}"/>
                  </a:ext>
                </a:extLst>
              </p:cNvPr>
              <p:cNvSpPr/>
              <p:nvPr/>
            </p:nvSpPr>
            <p:spPr>
              <a:xfrm>
                <a:off x="5440179" y="755394"/>
                <a:ext cx="917925" cy="60852"/>
              </a:xfrm>
              <a:prstGeom prst="rect">
                <a:avLst/>
              </a:prstGeom>
              <a:solidFill>
                <a:srgbClr val="00A7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648F3474-7133-4040-9FC4-D6F40396330C}"/>
                  </a:ext>
                </a:extLst>
              </p:cNvPr>
              <p:cNvSpPr/>
              <p:nvPr/>
            </p:nvSpPr>
            <p:spPr>
              <a:xfrm>
                <a:off x="4522254" y="755394"/>
                <a:ext cx="917925" cy="60852"/>
              </a:xfrm>
              <a:prstGeom prst="rect">
                <a:avLst/>
              </a:prstGeom>
              <a:solidFill>
                <a:srgbClr val="FFA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473BF2DC-416B-4985-B660-363604D57FB8}"/>
              </a:ext>
            </a:extLst>
          </p:cNvPr>
          <p:cNvSpPr/>
          <p:nvPr/>
        </p:nvSpPr>
        <p:spPr>
          <a:xfrm>
            <a:off x="191785" y="1457293"/>
            <a:ext cx="1018026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CONTENTS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5224C9-4BB8-4698-9EA8-F95639790464}"/>
              </a:ext>
            </a:extLst>
          </p:cNvPr>
          <p:cNvSpPr txBox="1"/>
          <p:nvPr/>
        </p:nvSpPr>
        <p:spPr>
          <a:xfrm>
            <a:off x="1217147" y="5257827"/>
            <a:ext cx="523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5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EFD5AD7-2B32-419D-BB47-9D3E6F740EF1}"/>
              </a:ext>
            </a:extLst>
          </p:cNvPr>
          <p:cNvSpPr/>
          <p:nvPr/>
        </p:nvSpPr>
        <p:spPr>
          <a:xfrm>
            <a:off x="199121" y="5328676"/>
            <a:ext cx="1018026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CONTENTS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984F4463-A149-4ACC-80C1-9D227602C68D}"/>
              </a:ext>
            </a:extLst>
          </p:cNvPr>
          <p:cNvCxnSpPr>
            <a:cxnSpLocks/>
          </p:cNvCxnSpPr>
          <p:nvPr/>
        </p:nvCxnSpPr>
        <p:spPr>
          <a:xfrm>
            <a:off x="159041" y="566892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AFA3627-4357-4B93-A78B-9BC1B5D4D009}"/>
              </a:ext>
            </a:extLst>
          </p:cNvPr>
          <p:cNvSpPr txBox="1"/>
          <p:nvPr/>
        </p:nvSpPr>
        <p:spPr>
          <a:xfrm>
            <a:off x="1196117" y="5868301"/>
            <a:ext cx="523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6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2058C998-9B80-4C95-AB3D-B7BAD38429DA}"/>
              </a:ext>
            </a:extLst>
          </p:cNvPr>
          <p:cNvCxnSpPr>
            <a:cxnSpLocks/>
          </p:cNvCxnSpPr>
          <p:nvPr/>
        </p:nvCxnSpPr>
        <p:spPr>
          <a:xfrm>
            <a:off x="159041" y="632088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893E9E4-0E66-4C76-942D-2452BBC0C3EE}"/>
              </a:ext>
            </a:extLst>
          </p:cNvPr>
          <p:cNvSpPr/>
          <p:nvPr/>
        </p:nvSpPr>
        <p:spPr>
          <a:xfrm>
            <a:off x="178091" y="5939150"/>
            <a:ext cx="1018026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CONTENTS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D651228B-FCA1-4C3E-A71B-63DEEEA499DB}"/>
              </a:ext>
            </a:extLst>
          </p:cNvPr>
          <p:cNvCxnSpPr>
            <a:cxnSpLocks/>
          </p:cNvCxnSpPr>
          <p:nvPr/>
        </p:nvCxnSpPr>
        <p:spPr>
          <a:xfrm>
            <a:off x="191785" y="256319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79321D45-1AA9-45EE-B4A7-78CEE87B5778}"/>
              </a:ext>
            </a:extLst>
          </p:cNvPr>
          <p:cNvSpPr/>
          <p:nvPr/>
        </p:nvSpPr>
        <p:spPr>
          <a:xfrm>
            <a:off x="239688" y="2703867"/>
            <a:ext cx="335283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(1)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E743F00-B7D3-4473-A1AE-E27664599C62}"/>
              </a:ext>
            </a:extLst>
          </p:cNvPr>
          <p:cNvSpPr txBox="1"/>
          <p:nvPr/>
        </p:nvSpPr>
        <p:spPr>
          <a:xfrm>
            <a:off x="716891" y="2687644"/>
            <a:ext cx="98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Data</a:t>
            </a:r>
            <a:r>
              <a: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전처리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F41EF20-0E66-4D15-9545-6A99775A5C46}"/>
              </a:ext>
            </a:extLst>
          </p:cNvPr>
          <p:cNvSpPr/>
          <p:nvPr/>
        </p:nvSpPr>
        <p:spPr>
          <a:xfrm>
            <a:off x="239688" y="3147119"/>
            <a:ext cx="335283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(2)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162021C-DFA9-47E4-91CA-12999F66B9E6}"/>
              </a:ext>
            </a:extLst>
          </p:cNvPr>
          <p:cNvSpPr txBox="1"/>
          <p:nvPr/>
        </p:nvSpPr>
        <p:spPr>
          <a:xfrm>
            <a:off x="702259" y="3207905"/>
            <a:ext cx="1127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Model </a:t>
            </a:r>
            <a:r>
              <a: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구현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928872A8-C4E8-42C3-8C5D-2A67649A6F69}"/>
              </a:ext>
            </a:extLst>
          </p:cNvPr>
          <p:cNvSpPr/>
          <p:nvPr/>
        </p:nvSpPr>
        <p:spPr>
          <a:xfrm>
            <a:off x="231643" y="3563698"/>
            <a:ext cx="335283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(3)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2C7BEA3-4619-4307-903A-5284947CFA93}"/>
              </a:ext>
            </a:extLst>
          </p:cNvPr>
          <p:cNvSpPr txBox="1"/>
          <p:nvPr/>
        </p:nvSpPr>
        <p:spPr>
          <a:xfrm>
            <a:off x="708846" y="3547475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train</a:t>
            </a:r>
            <a:endParaRPr lang="ko-KR" altLang="en-US" sz="1400" dirty="0">
              <a:solidFill>
                <a:srgbClr val="FFA9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CF5668F-12F2-46DB-9B38-81C2676721A9}"/>
              </a:ext>
            </a:extLst>
          </p:cNvPr>
          <p:cNvSpPr txBox="1"/>
          <p:nvPr/>
        </p:nvSpPr>
        <p:spPr>
          <a:xfrm>
            <a:off x="2410630" y="1037403"/>
            <a:ext cx="4853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(2)Model </a:t>
            </a:r>
            <a:r>
              <a:rPr lang="ko-KR" altLang="en-US" sz="2200" b="1" dirty="0"/>
              <a:t>구현</a:t>
            </a:r>
            <a:endParaRPr lang="en-US" altLang="ko-KR" sz="2200" b="1" dirty="0"/>
          </a:p>
          <a:p>
            <a:r>
              <a:rPr lang="en-US" altLang="ko-KR" dirty="0"/>
              <a:t>    - [1] seq2seq</a:t>
            </a:r>
            <a:r>
              <a:rPr lang="ko-KR" altLang="en-US" dirty="0"/>
              <a:t> 변수 선언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DC75699-529D-4668-8CB9-050A2DFD1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735" y="2467520"/>
            <a:ext cx="7126946" cy="309821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DDEF674-960E-492A-8D07-237CB2A5C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6109" y="6132791"/>
            <a:ext cx="5601313" cy="4481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3F8A7AD-EC5B-4D34-BE3C-9278E91EF19B}"/>
              </a:ext>
            </a:extLst>
          </p:cNvPr>
          <p:cNvSpPr txBox="1"/>
          <p:nvPr/>
        </p:nvSpPr>
        <p:spPr>
          <a:xfrm>
            <a:off x="2779054" y="5635931"/>
            <a:ext cx="459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[2] seq2seq network </a:t>
            </a:r>
            <a:r>
              <a:rPr lang="ko-KR" altLang="en-US" dirty="0"/>
              <a:t>선언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3F6FD32-C454-497B-A1AF-A364C0D7BE98}"/>
              </a:ext>
            </a:extLst>
          </p:cNvPr>
          <p:cNvGrpSpPr/>
          <p:nvPr/>
        </p:nvGrpSpPr>
        <p:grpSpPr>
          <a:xfrm>
            <a:off x="0" y="-12922"/>
            <a:ext cx="1828800" cy="6858000"/>
            <a:chOff x="0" y="0"/>
            <a:chExt cx="1828800" cy="685800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EE44B44-A20B-4407-83C6-641EDE739108}"/>
                </a:ext>
              </a:extLst>
            </p:cNvPr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DE760D39-B2B6-4C41-9671-F10ED4D7977A}"/>
                </a:ext>
              </a:extLst>
            </p:cNvPr>
            <p:cNvGrpSpPr/>
            <p:nvPr/>
          </p:nvGrpSpPr>
          <p:grpSpPr>
            <a:xfrm>
              <a:off x="176545" y="138023"/>
              <a:ext cx="294251" cy="301924"/>
              <a:chOff x="176545" y="138023"/>
              <a:chExt cx="294251" cy="301924"/>
            </a:xfrm>
          </p:grpSpPr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AA6BF058-58EC-45B4-AD23-D8EDDFBE33BB}"/>
                  </a:ext>
                </a:extLst>
              </p:cNvPr>
              <p:cNvSpPr/>
              <p:nvPr/>
            </p:nvSpPr>
            <p:spPr>
              <a:xfrm>
                <a:off x="176545" y="299097"/>
                <a:ext cx="96203" cy="140850"/>
              </a:xfrm>
              <a:prstGeom prst="roundRect">
                <a:avLst/>
              </a:prstGeom>
              <a:solidFill>
                <a:srgbClr val="FFC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사각형: 둥근 모서리 105">
                <a:extLst>
                  <a:ext uri="{FF2B5EF4-FFF2-40B4-BE49-F238E27FC236}">
                    <a16:creationId xmlns:a16="http://schemas.microsoft.com/office/drawing/2014/main" id="{7543FD92-1A98-4AC7-9839-7E8BDFE4CD52}"/>
                  </a:ext>
                </a:extLst>
              </p:cNvPr>
              <p:cNvSpPr/>
              <p:nvPr/>
            </p:nvSpPr>
            <p:spPr>
              <a:xfrm>
                <a:off x="374593" y="138023"/>
                <a:ext cx="96203" cy="301924"/>
              </a:xfrm>
              <a:prstGeom prst="roundRect">
                <a:avLst/>
              </a:prstGeom>
              <a:solidFill>
                <a:srgbClr val="F27A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사각형: 둥근 모서리 106">
                <a:extLst>
                  <a:ext uri="{FF2B5EF4-FFF2-40B4-BE49-F238E27FC236}">
                    <a16:creationId xmlns:a16="http://schemas.microsoft.com/office/drawing/2014/main" id="{8BD0D25D-5A9B-40CC-8D69-0B4F09ED92D2}"/>
                  </a:ext>
                </a:extLst>
              </p:cNvPr>
              <p:cNvSpPr/>
              <p:nvPr/>
            </p:nvSpPr>
            <p:spPr>
              <a:xfrm>
                <a:off x="275569" y="233729"/>
                <a:ext cx="96203" cy="206218"/>
              </a:xfrm>
              <a:prstGeom prst="roundRect">
                <a:avLst/>
              </a:prstGeom>
              <a:solidFill>
                <a:srgbClr val="FFC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5865E6A-EDE9-41C0-82E0-424E3F1C0B04}"/>
                </a:ext>
              </a:extLst>
            </p:cNvPr>
            <p:cNvSpPr txBox="1"/>
            <p:nvPr/>
          </p:nvSpPr>
          <p:spPr>
            <a:xfrm>
              <a:off x="504825" y="90398"/>
              <a:ext cx="9620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INDEX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9AE66AC7-E4FC-48CF-B1FA-1EEDAFDE4E58}"/>
                </a:ext>
              </a:extLst>
            </p:cNvPr>
            <p:cNvSpPr/>
            <p:nvPr/>
          </p:nvSpPr>
          <p:spPr>
            <a:xfrm>
              <a:off x="191785" y="854550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51DF9A9-26CA-4CEE-BD21-95BE7E901C94}"/>
                </a:ext>
              </a:extLst>
            </p:cNvPr>
            <p:cNvSpPr txBox="1"/>
            <p:nvPr/>
          </p:nvSpPr>
          <p:spPr>
            <a:xfrm>
              <a:off x="1228861" y="785820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D0742A52-45AF-432A-BE20-D1EBD06372F1}"/>
                </a:ext>
              </a:extLst>
            </p:cNvPr>
            <p:cNvCxnSpPr>
              <a:cxnSpLocks/>
            </p:cNvCxnSpPr>
            <p:nvPr/>
          </p:nvCxnSpPr>
          <p:spPr>
            <a:xfrm>
              <a:off x="191785" y="1238407"/>
              <a:ext cx="1447803" cy="0"/>
            </a:xfrm>
            <a:prstGeom prst="line">
              <a:avLst/>
            </a:prstGeom>
            <a:ln w="12700">
              <a:solidFill>
                <a:srgbClr val="8E8E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AD97A83B-1F48-42A1-9BD0-927C4A6FF396}"/>
                </a:ext>
              </a:extLst>
            </p:cNvPr>
            <p:cNvSpPr/>
            <p:nvPr/>
          </p:nvSpPr>
          <p:spPr>
            <a:xfrm>
              <a:off x="195431" y="2195105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B2C6346-B3DB-456F-BBD7-85363B14B300}"/>
                </a:ext>
              </a:extLst>
            </p:cNvPr>
            <p:cNvSpPr txBox="1"/>
            <p:nvPr/>
          </p:nvSpPr>
          <p:spPr>
            <a:xfrm>
              <a:off x="1228861" y="1416691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CDCADC89-AADE-4D00-AE2C-7FAAA5AF91B7}"/>
                </a:ext>
              </a:extLst>
            </p:cNvPr>
            <p:cNvCxnSpPr>
              <a:cxnSpLocks/>
            </p:cNvCxnSpPr>
            <p:nvPr/>
          </p:nvCxnSpPr>
          <p:spPr>
            <a:xfrm>
              <a:off x="191785" y="1869278"/>
              <a:ext cx="1447803" cy="0"/>
            </a:xfrm>
            <a:prstGeom prst="line">
              <a:avLst/>
            </a:prstGeom>
            <a:ln w="12700">
              <a:solidFill>
                <a:srgbClr val="8E8E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5D84FE9-A96D-42F7-9DCF-080F73D7B2D4}"/>
                </a:ext>
              </a:extLst>
            </p:cNvPr>
            <p:cNvSpPr txBox="1"/>
            <p:nvPr/>
          </p:nvSpPr>
          <p:spPr>
            <a:xfrm>
              <a:off x="1217147" y="210287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F7A0E879-1133-4855-85F5-CA8826A2CA4B}"/>
                </a:ext>
              </a:extLst>
            </p:cNvPr>
            <p:cNvCxnSpPr>
              <a:cxnSpLocks/>
            </p:cNvCxnSpPr>
            <p:nvPr/>
          </p:nvCxnSpPr>
          <p:spPr>
            <a:xfrm>
              <a:off x="180071" y="2555460"/>
              <a:ext cx="1447803" cy="0"/>
            </a:xfrm>
            <a:prstGeom prst="line">
              <a:avLst/>
            </a:prstGeom>
            <a:ln w="12700">
              <a:solidFill>
                <a:srgbClr val="8E8E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C5E69735-CD6A-48A2-89CD-8BFEC96A5745}"/>
                </a:ext>
              </a:extLst>
            </p:cNvPr>
            <p:cNvGrpSpPr/>
            <p:nvPr/>
          </p:nvGrpSpPr>
          <p:grpSpPr>
            <a:xfrm>
              <a:off x="191785" y="4590016"/>
              <a:ext cx="1560951" cy="400110"/>
              <a:chOff x="957836" y="1671488"/>
              <a:chExt cx="1560951" cy="400110"/>
            </a:xfrm>
          </p:grpSpPr>
          <p:sp>
            <p:nvSpPr>
              <p:cNvPr id="103" name="사각형: 둥근 모서리 102">
                <a:extLst>
                  <a:ext uri="{FF2B5EF4-FFF2-40B4-BE49-F238E27FC236}">
                    <a16:creationId xmlns:a16="http://schemas.microsoft.com/office/drawing/2014/main" id="{A433C0E8-FD55-4A9A-ABC8-80D0489BC99E}"/>
                  </a:ext>
                </a:extLst>
              </p:cNvPr>
              <p:cNvSpPr/>
              <p:nvPr/>
            </p:nvSpPr>
            <p:spPr>
              <a:xfrm>
                <a:off x="957836" y="1740218"/>
                <a:ext cx="1018026" cy="272415"/>
              </a:xfrm>
              <a:prstGeom prst="roundRect">
                <a:avLst/>
              </a:prstGeom>
              <a:solidFill>
                <a:srgbClr val="8E8E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CONTENTS</a:t>
                </a:r>
                <a:endParaRPr lang="ko-KR" altLang="en-US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87B8EE75-A7CE-4677-9831-4F42A3AC9A03}"/>
                  </a:ext>
                </a:extLst>
              </p:cNvPr>
              <p:cNvSpPr txBox="1"/>
              <p:nvPr/>
            </p:nvSpPr>
            <p:spPr>
              <a:xfrm>
                <a:off x="1994912" y="1671488"/>
                <a:ext cx="5238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4</a:t>
                </a:r>
                <a:endParaRPr lang="ko-KR" altLang="en-US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</p:grp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ED75412A-01C9-4B8F-8314-63EEB491BDF5}"/>
                </a:ext>
              </a:extLst>
            </p:cNvPr>
            <p:cNvCxnSpPr>
              <a:cxnSpLocks/>
            </p:cNvCxnSpPr>
            <p:nvPr/>
          </p:nvCxnSpPr>
          <p:spPr>
            <a:xfrm>
              <a:off x="191785" y="5042603"/>
              <a:ext cx="1447803" cy="0"/>
            </a:xfrm>
            <a:prstGeom prst="line">
              <a:avLst/>
            </a:prstGeom>
            <a:ln w="12700">
              <a:solidFill>
                <a:srgbClr val="8E8E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CFC3F2BC-BD68-4545-A12A-1642E2AC3786}"/>
                </a:ext>
              </a:extLst>
            </p:cNvPr>
            <p:cNvSpPr/>
            <p:nvPr/>
          </p:nvSpPr>
          <p:spPr>
            <a:xfrm>
              <a:off x="191785" y="1457293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57F9C0AE-7284-4855-B362-F45F162D11DB}"/>
                </a:ext>
              </a:extLst>
            </p:cNvPr>
            <p:cNvCxnSpPr>
              <a:cxnSpLocks/>
            </p:cNvCxnSpPr>
            <p:nvPr/>
          </p:nvCxnSpPr>
          <p:spPr>
            <a:xfrm>
              <a:off x="191785" y="2563198"/>
              <a:ext cx="1447803" cy="0"/>
            </a:xfrm>
            <a:prstGeom prst="line">
              <a:avLst/>
            </a:prstGeom>
            <a:ln w="12700">
              <a:solidFill>
                <a:srgbClr val="8E8E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BA95D30C-901C-4406-816A-DC56C84B2D92}"/>
                </a:ext>
              </a:extLst>
            </p:cNvPr>
            <p:cNvSpPr/>
            <p:nvPr/>
          </p:nvSpPr>
          <p:spPr>
            <a:xfrm>
              <a:off x="239688" y="2703867"/>
              <a:ext cx="335283" cy="272415"/>
            </a:xfrm>
            <a:prstGeom prst="roundRect">
              <a:avLst/>
            </a:prstGeom>
            <a:solidFill>
              <a:srgbClr val="FF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(1)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3FBAF46-B270-44F2-831C-FD00E17B31A5}"/>
                </a:ext>
              </a:extLst>
            </p:cNvPr>
            <p:cNvSpPr txBox="1"/>
            <p:nvPr/>
          </p:nvSpPr>
          <p:spPr>
            <a:xfrm>
              <a:off x="716891" y="2687644"/>
              <a:ext cx="985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A9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Data</a:t>
              </a:r>
              <a:r>
                <a:rPr lang="ko-KR" altLang="en-US" sz="1400" dirty="0">
                  <a:solidFill>
                    <a:srgbClr val="FFA9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전처리</a:t>
              </a:r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4BC2E9C0-69D4-475B-B7EC-86F8DD2C28BC}"/>
                </a:ext>
              </a:extLst>
            </p:cNvPr>
            <p:cNvSpPr/>
            <p:nvPr/>
          </p:nvSpPr>
          <p:spPr>
            <a:xfrm>
              <a:off x="239688" y="3147119"/>
              <a:ext cx="335283" cy="272415"/>
            </a:xfrm>
            <a:prstGeom prst="roundRect">
              <a:avLst/>
            </a:prstGeom>
            <a:solidFill>
              <a:srgbClr val="FF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(2)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2DEBF57-78DD-468D-A15D-3F403DFA428D}"/>
                </a:ext>
              </a:extLst>
            </p:cNvPr>
            <p:cNvSpPr txBox="1"/>
            <p:nvPr/>
          </p:nvSpPr>
          <p:spPr>
            <a:xfrm>
              <a:off x="716891" y="3130896"/>
              <a:ext cx="9858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A9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seq2seq</a:t>
              </a:r>
              <a:endPara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C98160A7-D1E1-497C-9A3D-0729CE88FB86}"/>
                </a:ext>
              </a:extLst>
            </p:cNvPr>
            <p:cNvSpPr/>
            <p:nvPr/>
          </p:nvSpPr>
          <p:spPr>
            <a:xfrm>
              <a:off x="231643" y="3563698"/>
              <a:ext cx="335283" cy="272415"/>
            </a:xfrm>
            <a:prstGeom prst="roundRect">
              <a:avLst/>
            </a:prstGeom>
            <a:solidFill>
              <a:srgbClr val="FF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(3)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A550AE8-9878-4FC3-BDD6-09D4CB4370A1}"/>
                </a:ext>
              </a:extLst>
            </p:cNvPr>
            <p:cNvSpPr txBox="1"/>
            <p:nvPr/>
          </p:nvSpPr>
          <p:spPr>
            <a:xfrm>
              <a:off x="708846" y="3547475"/>
              <a:ext cx="9858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A9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train</a:t>
              </a:r>
              <a:endPara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73D0D946-49A9-4317-A9F8-E00191E2B92C}"/>
                </a:ext>
              </a:extLst>
            </p:cNvPr>
            <p:cNvSpPr/>
            <p:nvPr/>
          </p:nvSpPr>
          <p:spPr>
            <a:xfrm>
              <a:off x="245680" y="4081581"/>
              <a:ext cx="335283" cy="272415"/>
            </a:xfrm>
            <a:prstGeom prst="roundRect">
              <a:avLst/>
            </a:prstGeom>
            <a:solidFill>
              <a:srgbClr val="FF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(4)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9303902-55C9-47CC-8C85-E11A3CECB37D}"/>
                </a:ext>
              </a:extLst>
            </p:cNvPr>
            <p:cNvSpPr txBox="1"/>
            <p:nvPr/>
          </p:nvSpPr>
          <p:spPr>
            <a:xfrm>
              <a:off x="722883" y="4065358"/>
              <a:ext cx="9858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A9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test</a:t>
              </a:r>
              <a:endPara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688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그림 110">
            <a:extLst>
              <a:ext uri="{FF2B5EF4-FFF2-40B4-BE49-F238E27FC236}">
                <a16:creationId xmlns:a16="http://schemas.microsoft.com/office/drawing/2014/main" id="{FD26D76A-5132-4828-BC3F-1519C69DF3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535"/>
          <a:stretch/>
        </p:blipFill>
        <p:spPr>
          <a:xfrm>
            <a:off x="5544914" y="3617847"/>
            <a:ext cx="6330178" cy="125077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560AC3B-A3F8-4BD1-A9BF-92CEA1AF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914" y="1058699"/>
            <a:ext cx="6330178" cy="2384012"/>
          </a:xfrm>
          <a:prstGeom prst="rect">
            <a:avLst/>
          </a:prstGeom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CEAB96-3405-49BD-98C6-4F25365E645D}"/>
              </a:ext>
            </a:extLst>
          </p:cNvPr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200326D-8284-4E31-851B-2A53142C5E62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8460F80-3DE0-47D0-891F-0F9CD6FF211B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6FE3C3D-659B-4721-9D3B-00C7B51C6E9B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3194460-AFC7-433E-ABA7-EFC353ABFC69}"/>
              </a:ext>
            </a:extLst>
          </p:cNvPr>
          <p:cNvSpPr txBox="1"/>
          <p:nvPr/>
        </p:nvSpPr>
        <p:spPr>
          <a:xfrm>
            <a:off x="504825" y="90398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EB3F8C3-C72C-4EEC-87B3-2AC07C486A91}"/>
              </a:ext>
            </a:extLst>
          </p:cNvPr>
          <p:cNvSpPr/>
          <p:nvPr/>
        </p:nvSpPr>
        <p:spPr>
          <a:xfrm>
            <a:off x="191785" y="854550"/>
            <a:ext cx="1018026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CONTENTS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C849AD-903B-4456-ACF2-E2C808C5C41F}"/>
              </a:ext>
            </a:extLst>
          </p:cNvPr>
          <p:cNvSpPr txBox="1"/>
          <p:nvPr/>
        </p:nvSpPr>
        <p:spPr>
          <a:xfrm>
            <a:off x="1228861" y="785820"/>
            <a:ext cx="523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FA8B5BED-ED24-4490-B81B-8FC5998EED3D}"/>
              </a:ext>
            </a:extLst>
          </p:cNvPr>
          <p:cNvSpPr/>
          <p:nvPr/>
        </p:nvSpPr>
        <p:spPr>
          <a:xfrm>
            <a:off x="195431" y="2195105"/>
            <a:ext cx="1018026" cy="272415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CONTENTS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F5E84DE-2D4D-4233-9340-7D2F2F75D781}"/>
              </a:ext>
            </a:extLst>
          </p:cNvPr>
          <p:cNvSpPr txBox="1"/>
          <p:nvPr/>
        </p:nvSpPr>
        <p:spPr>
          <a:xfrm>
            <a:off x="1228861" y="1416691"/>
            <a:ext cx="523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4FB68F4-E942-4BBB-B49A-EDC6702289F7}"/>
              </a:ext>
            </a:extLst>
          </p:cNvPr>
          <p:cNvSpPr txBox="1"/>
          <p:nvPr/>
        </p:nvSpPr>
        <p:spPr>
          <a:xfrm>
            <a:off x="1217147" y="2102873"/>
            <a:ext cx="523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80071" y="2555460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191785" y="4590016"/>
            <a:ext cx="1560951" cy="400110"/>
            <a:chOff x="957836" y="1671488"/>
            <a:chExt cx="1560951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4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1785" y="504260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41C61173-BF40-4481-BF36-56993F0D283A}"/>
              </a:ext>
            </a:extLst>
          </p:cNvPr>
          <p:cNvGrpSpPr/>
          <p:nvPr/>
        </p:nvGrpSpPr>
        <p:grpSpPr>
          <a:xfrm>
            <a:off x="1985592" y="198330"/>
            <a:ext cx="4490103" cy="656220"/>
            <a:chOff x="1892942" y="174763"/>
            <a:chExt cx="4490103" cy="65622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26CBAA9-C7CC-4139-8775-3BC23500BA20}"/>
                </a:ext>
              </a:extLst>
            </p:cNvPr>
            <p:cNvSpPr txBox="1"/>
            <p:nvPr/>
          </p:nvSpPr>
          <p:spPr>
            <a:xfrm>
              <a:off x="2624261" y="174763"/>
              <a:ext cx="3758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3. Test </a:t>
              </a:r>
              <a:endPara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5D0CFA6E-D97B-4FDE-9CC6-4DE153E7E12E}"/>
                </a:ext>
              </a:extLst>
            </p:cNvPr>
            <p:cNvSpPr/>
            <p:nvPr/>
          </p:nvSpPr>
          <p:spPr>
            <a:xfrm>
              <a:off x="1892942" y="221321"/>
              <a:ext cx="620901" cy="6096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5CA183A-914B-4A65-ACED-016649D09836}"/>
                </a:ext>
              </a:extLst>
            </p:cNvPr>
            <p:cNvSpPr/>
            <p:nvPr/>
          </p:nvSpPr>
          <p:spPr>
            <a:xfrm>
              <a:off x="2125871" y="441991"/>
              <a:ext cx="171428" cy="168325"/>
            </a:xfrm>
            <a:prstGeom prst="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B9626F54-4827-4B1C-B365-E994299272FC}"/>
                </a:ext>
              </a:extLst>
            </p:cNvPr>
            <p:cNvGrpSpPr/>
            <p:nvPr/>
          </p:nvGrpSpPr>
          <p:grpSpPr>
            <a:xfrm>
              <a:off x="2686404" y="755394"/>
              <a:ext cx="3527966" cy="45719"/>
              <a:chOff x="2686404" y="755394"/>
              <a:chExt cx="3671700" cy="60852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036F6AE0-ED67-4058-B62E-F9C57FAEB484}"/>
                  </a:ext>
                </a:extLst>
              </p:cNvPr>
              <p:cNvSpPr/>
              <p:nvPr/>
            </p:nvSpPr>
            <p:spPr>
              <a:xfrm>
                <a:off x="3604329" y="755394"/>
                <a:ext cx="917925" cy="60852"/>
              </a:xfrm>
              <a:prstGeom prst="rect">
                <a:avLst/>
              </a:prstGeom>
              <a:solidFill>
                <a:srgbClr val="FF00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640DCB02-BB78-48B5-B72C-F5E3A0923B74}"/>
                  </a:ext>
                </a:extLst>
              </p:cNvPr>
              <p:cNvSpPr/>
              <p:nvPr/>
            </p:nvSpPr>
            <p:spPr>
              <a:xfrm>
                <a:off x="2686404" y="755394"/>
                <a:ext cx="917925" cy="60852"/>
              </a:xfrm>
              <a:prstGeom prst="rect">
                <a:avLst/>
              </a:prstGeom>
              <a:solidFill>
                <a:srgbClr val="0089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38F89668-DDB1-44D1-A908-8D7465F52873}"/>
                  </a:ext>
                </a:extLst>
              </p:cNvPr>
              <p:cNvSpPr/>
              <p:nvPr/>
            </p:nvSpPr>
            <p:spPr>
              <a:xfrm>
                <a:off x="5440179" y="755394"/>
                <a:ext cx="917925" cy="60852"/>
              </a:xfrm>
              <a:prstGeom prst="rect">
                <a:avLst/>
              </a:prstGeom>
              <a:solidFill>
                <a:srgbClr val="00A7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648F3474-7133-4040-9FC4-D6F40396330C}"/>
                  </a:ext>
                </a:extLst>
              </p:cNvPr>
              <p:cNvSpPr/>
              <p:nvPr/>
            </p:nvSpPr>
            <p:spPr>
              <a:xfrm>
                <a:off x="4522254" y="755394"/>
                <a:ext cx="917925" cy="60852"/>
              </a:xfrm>
              <a:prstGeom prst="rect">
                <a:avLst/>
              </a:prstGeom>
              <a:solidFill>
                <a:srgbClr val="FFA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473BF2DC-416B-4985-B660-363604D57FB8}"/>
              </a:ext>
            </a:extLst>
          </p:cNvPr>
          <p:cNvSpPr/>
          <p:nvPr/>
        </p:nvSpPr>
        <p:spPr>
          <a:xfrm>
            <a:off x="191785" y="1457293"/>
            <a:ext cx="1018026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CONTENTS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5224C9-4BB8-4698-9EA8-F95639790464}"/>
              </a:ext>
            </a:extLst>
          </p:cNvPr>
          <p:cNvSpPr txBox="1"/>
          <p:nvPr/>
        </p:nvSpPr>
        <p:spPr>
          <a:xfrm>
            <a:off x="1217147" y="5257827"/>
            <a:ext cx="523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5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EFD5AD7-2B32-419D-BB47-9D3E6F740EF1}"/>
              </a:ext>
            </a:extLst>
          </p:cNvPr>
          <p:cNvSpPr/>
          <p:nvPr/>
        </p:nvSpPr>
        <p:spPr>
          <a:xfrm>
            <a:off x="199121" y="5328676"/>
            <a:ext cx="1018026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CONTENTS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984F4463-A149-4ACC-80C1-9D227602C68D}"/>
              </a:ext>
            </a:extLst>
          </p:cNvPr>
          <p:cNvCxnSpPr>
            <a:cxnSpLocks/>
          </p:cNvCxnSpPr>
          <p:nvPr/>
        </p:nvCxnSpPr>
        <p:spPr>
          <a:xfrm>
            <a:off x="159041" y="566892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AFA3627-4357-4B93-A78B-9BC1B5D4D009}"/>
              </a:ext>
            </a:extLst>
          </p:cNvPr>
          <p:cNvSpPr txBox="1"/>
          <p:nvPr/>
        </p:nvSpPr>
        <p:spPr>
          <a:xfrm>
            <a:off x="1196117" y="5868301"/>
            <a:ext cx="523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6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2058C998-9B80-4C95-AB3D-B7BAD38429DA}"/>
              </a:ext>
            </a:extLst>
          </p:cNvPr>
          <p:cNvCxnSpPr>
            <a:cxnSpLocks/>
          </p:cNvCxnSpPr>
          <p:nvPr/>
        </p:nvCxnSpPr>
        <p:spPr>
          <a:xfrm>
            <a:off x="159041" y="632088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893E9E4-0E66-4C76-942D-2452BBC0C3EE}"/>
              </a:ext>
            </a:extLst>
          </p:cNvPr>
          <p:cNvSpPr/>
          <p:nvPr/>
        </p:nvSpPr>
        <p:spPr>
          <a:xfrm>
            <a:off x="178091" y="5939150"/>
            <a:ext cx="1018026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CONTENTS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D651228B-FCA1-4C3E-A71B-63DEEEA499DB}"/>
              </a:ext>
            </a:extLst>
          </p:cNvPr>
          <p:cNvCxnSpPr>
            <a:cxnSpLocks/>
          </p:cNvCxnSpPr>
          <p:nvPr/>
        </p:nvCxnSpPr>
        <p:spPr>
          <a:xfrm>
            <a:off x="191785" y="256319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79321D45-1AA9-45EE-B4A7-78CEE87B5778}"/>
              </a:ext>
            </a:extLst>
          </p:cNvPr>
          <p:cNvSpPr/>
          <p:nvPr/>
        </p:nvSpPr>
        <p:spPr>
          <a:xfrm>
            <a:off x="239688" y="2703867"/>
            <a:ext cx="335283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(1)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E743F00-B7D3-4473-A1AE-E27664599C62}"/>
              </a:ext>
            </a:extLst>
          </p:cNvPr>
          <p:cNvSpPr txBox="1"/>
          <p:nvPr/>
        </p:nvSpPr>
        <p:spPr>
          <a:xfrm>
            <a:off x="716891" y="2687644"/>
            <a:ext cx="98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Data</a:t>
            </a:r>
            <a:r>
              <a: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전처리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F41EF20-0E66-4D15-9545-6A99775A5C46}"/>
              </a:ext>
            </a:extLst>
          </p:cNvPr>
          <p:cNvSpPr/>
          <p:nvPr/>
        </p:nvSpPr>
        <p:spPr>
          <a:xfrm>
            <a:off x="239688" y="3147119"/>
            <a:ext cx="335283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(2)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162021C-DFA9-47E4-91CA-12999F66B9E6}"/>
              </a:ext>
            </a:extLst>
          </p:cNvPr>
          <p:cNvSpPr txBox="1"/>
          <p:nvPr/>
        </p:nvSpPr>
        <p:spPr>
          <a:xfrm>
            <a:off x="702259" y="3207905"/>
            <a:ext cx="1127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Model</a:t>
            </a:r>
            <a:endParaRPr lang="ko-KR" altLang="en-US" sz="1400" dirty="0">
              <a:solidFill>
                <a:srgbClr val="FFA9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928872A8-C4E8-42C3-8C5D-2A67649A6F69}"/>
              </a:ext>
            </a:extLst>
          </p:cNvPr>
          <p:cNvSpPr/>
          <p:nvPr/>
        </p:nvSpPr>
        <p:spPr>
          <a:xfrm>
            <a:off x="231643" y="3563698"/>
            <a:ext cx="335283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(3)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2C7BEA3-4619-4307-903A-5284947CFA93}"/>
              </a:ext>
            </a:extLst>
          </p:cNvPr>
          <p:cNvSpPr txBox="1"/>
          <p:nvPr/>
        </p:nvSpPr>
        <p:spPr>
          <a:xfrm>
            <a:off x="708846" y="3547475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attention</a:t>
            </a:r>
            <a:endParaRPr lang="ko-KR" altLang="en-US" sz="1400" dirty="0">
              <a:solidFill>
                <a:srgbClr val="FFA9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CF5668F-12F2-46DB-9B38-81C2676721A9}"/>
              </a:ext>
            </a:extLst>
          </p:cNvPr>
          <p:cNvSpPr txBox="1"/>
          <p:nvPr/>
        </p:nvSpPr>
        <p:spPr>
          <a:xfrm>
            <a:off x="2410630" y="1037403"/>
            <a:ext cx="48530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(2)</a:t>
            </a:r>
            <a:r>
              <a:rPr lang="ko-KR" altLang="en-US" sz="2200" b="1" dirty="0"/>
              <a:t>학습</a:t>
            </a:r>
            <a:r>
              <a:rPr lang="en-US" altLang="ko-KR" sz="2200" b="1" dirty="0"/>
              <a:t>(train)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14438D76-5074-48BC-A67B-A178580436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4670"/>
          <a:stretch/>
        </p:blipFill>
        <p:spPr>
          <a:xfrm>
            <a:off x="2330133" y="1486333"/>
            <a:ext cx="2815080" cy="2851636"/>
          </a:xfrm>
          <a:prstGeom prst="rect">
            <a:avLst/>
          </a:prstGeom>
        </p:spPr>
      </p:pic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88B945FF-726A-40EC-8972-95E2B5A312B6}"/>
              </a:ext>
            </a:extLst>
          </p:cNvPr>
          <p:cNvSpPr/>
          <p:nvPr/>
        </p:nvSpPr>
        <p:spPr>
          <a:xfrm>
            <a:off x="11380620" y="4546600"/>
            <a:ext cx="563880" cy="70813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275859B-6973-444C-9AD4-9FB67B806F60}"/>
              </a:ext>
            </a:extLst>
          </p:cNvPr>
          <p:cNvSpPr/>
          <p:nvPr/>
        </p:nvSpPr>
        <p:spPr>
          <a:xfrm>
            <a:off x="6096000" y="3542222"/>
            <a:ext cx="4508674" cy="7298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BC9F03C-1860-4797-84B6-C1AA511F5F9F}"/>
              </a:ext>
            </a:extLst>
          </p:cNvPr>
          <p:cNvGrpSpPr/>
          <p:nvPr/>
        </p:nvGrpSpPr>
        <p:grpSpPr>
          <a:xfrm>
            <a:off x="0" y="-12922"/>
            <a:ext cx="1828800" cy="6858000"/>
            <a:chOff x="0" y="0"/>
            <a:chExt cx="1828800" cy="6858000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BDC3256-F102-4E09-9CEB-D2F8F555EF2B}"/>
                </a:ext>
              </a:extLst>
            </p:cNvPr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DE501A5B-0B19-4FE7-AD48-1DEFD7172DE4}"/>
                </a:ext>
              </a:extLst>
            </p:cNvPr>
            <p:cNvGrpSpPr/>
            <p:nvPr/>
          </p:nvGrpSpPr>
          <p:grpSpPr>
            <a:xfrm>
              <a:off x="176545" y="138023"/>
              <a:ext cx="294251" cy="301924"/>
              <a:chOff x="176545" y="138023"/>
              <a:chExt cx="294251" cy="301924"/>
            </a:xfrm>
          </p:grpSpPr>
          <p:sp>
            <p:nvSpPr>
              <p:cNvPr id="107" name="사각형: 둥근 모서리 106">
                <a:extLst>
                  <a:ext uri="{FF2B5EF4-FFF2-40B4-BE49-F238E27FC236}">
                    <a16:creationId xmlns:a16="http://schemas.microsoft.com/office/drawing/2014/main" id="{22D206BE-530D-4ED0-A95A-288C14E85395}"/>
                  </a:ext>
                </a:extLst>
              </p:cNvPr>
              <p:cNvSpPr/>
              <p:nvPr/>
            </p:nvSpPr>
            <p:spPr>
              <a:xfrm>
                <a:off x="176545" y="299097"/>
                <a:ext cx="96203" cy="140850"/>
              </a:xfrm>
              <a:prstGeom prst="roundRect">
                <a:avLst/>
              </a:prstGeom>
              <a:solidFill>
                <a:srgbClr val="FFC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사각형: 둥근 모서리 107">
                <a:extLst>
                  <a:ext uri="{FF2B5EF4-FFF2-40B4-BE49-F238E27FC236}">
                    <a16:creationId xmlns:a16="http://schemas.microsoft.com/office/drawing/2014/main" id="{70005D07-A1AD-4600-B773-A0F47996A11E}"/>
                  </a:ext>
                </a:extLst>
              </p:cNvPr>
              <p:cNvSpPr/>
              <p:nvPr/>
            </p:nvSpPr>
            <p:spPr>
              <a:xfrm>
                <a:off x="374593" y="138023"/>
                <a:ext cx="96203" cy="301924"/>
              </a:xfrm>
              <a:prstGeom prst="roundRect">
                <a:avLst/>
              </a:prstGeom>
              <a:solidFill>
                <a:srgbClr val="F27A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D23EB9E5-A3FC-4749-9117-BCBEA5BE2F01}"/>
                  </a:ext>
                </a:extLst>
              </p:cNvPr>
              <p:cNvSpPr/>
              <p:nvPr/>
            </p:nvSpPr>
            <p:spPr>
              <a:xfrm>
                <a:off x="275569" y="233729"/>
                <a:ext cx="96203" cy="206218"/>
              </a:xfrm>
              <a:prstGeom prst="roundRect">
                <a:avLst/>
              </a:prstGeom>
              <a:solidFill>
                <a:srgbClr val="FFC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F3F1881-8C3C-4448-A8F5-2D3955074AAA}"/>
                </a:ext>
              </a:extLst>
            </p:cNvPr>
            <p:cNvSpPr txBox="1"/>
            <p:nvPr/>
          </p:nvSpPr>
          <p:spPr>
            <a:xfrm>
              <a:off x="504825" y="90398"/>
              <a:ext cx="9620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INDEX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01C61A88-11B3-4569-A01C-43E189B131A1}"/>
                </a:ext>
              </a:extLst>
            </p:cNvPr>
            <p:cNvSpPr/>
            <p:nvPr/>
          </p:nvSpPr>
          <p:spPr>
            <a:xfrm>
              <a:off x="191785" y="854550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8108EF1-214D-4F70-BEB9-03F710456E16}"/>
                </a:ext>
              </a:extLst>
            </p:cNvPr>
            <p:cNvSpPr txBox="1"/>
            <p:nvPr/>
          </p:nvSpPr>
          <p:spPr>
            <a:xfrm>
              <a:off x="1228861" y="785820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7A0FD126-1ACF-4C34-ABB7-98FF9B6F2F8E}"/>
                </a:ext>
              </a:extLst>
            </p:cNvPr>
            <p:cNvCxnSpPr>
              <a:cxnSpLocks/>
            </p:cNvCxnSpPr>
            <p:nvPr/>
          </p:nvCxnSpPr>
          <p:spPr>
            <a:xfrm>
              <a:off x="191785" y="1238407"/>
              <a:ext cx="1447803" cy="0"/>
            </a:xfrm>
            <a:prstGeom prst="line">
              <a:avLst/>
            </a:prstGeom>
            <a:ln w="12700">
              <a:solidFill>
                <a:srgbClr val="8E8E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52A57A34-8E7F-4D1A-9796-61B4CD14F39E}"/>
                </a:ext>
              </a:extLst>
            </p:cNvPr>
            <p:cNvSpPr/>
            <p:nvPr/>
          </p:nvSpPr>
          <p:spPr>
            <a:xfrm>
              <a:off x="195431" y="2195105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9ECB333-9DFA-413E-AE9F-3B5D6F882BCD}"/>
                </a:ext>
              </a:extLst>
            </p:cNvPr>
            <p:cNvSpPr txBox="1"/>
            <p:nvPr/>
          </p:nvSpPr>
          <p:spPr>
            <a:xfrm>
              <a:off x="1228861" y="1416691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5680F5B6-1239-4952-B2A5-86282F698C89}"/>
                </a:ext>
              </a:extLst>
            </p:cNvPr>
            <p:cNvCxnSpPr>
              <a:cxnSpLocks/>
            </p:cNvCxnSpPr>
            <p:nvPr/>
          </p:nvCxnSpPr>
          <p:spPr>
            <a:xfrm>
              <a:off x="191785" y="1869278"/>
              <a:ext cx="1447803" cy="0"/>
            </a:xfrm>
            <a:prstGeom prst="line">
              <a:avLst/>
            </a:prstGeom>
            <a:ln w="12700">
              <a:solidFill>
                <a:srgbClr val="8E8E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4B0EDFC-C2C7-4A24-8822-0D2E46A7B9E8}"/>
                </a:ext>
              </a:extLst>
            </p:cNvPr>
            <p:cNvSpPr txBox="1"/>
            <p:nvPr/>
          </p:nvSpPr>
          <p:spPr>
            <a:xfrm>
              <a:off x="1217147" y="210287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DE6D6C6C-83A9-4506-A3BC-4BBE8B96AADD}"/>
                </a:ext>
              </a:extLst>
            </p:cNvPr>
            <p:cNvCxnSpPr>
              <a:cxnSpLocks/>
            </p:cNvCxnSpPr>
            <p:nvPr/>
          </p:nvCxnSpPr>
          <p:spPr>
            <a:xfrm>
              <a:off x="180071" y="2555460"/>
              <a:ext cx="1447803" cy="0"/>
            </a:xfrm>
            <a:prstGeom prst="line">
              <a:avLst/>
            </a:prstGeom>
            <a:ln w="12700">
              <a:solidFill>
                <a:srgbClr val="8E8E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5704DA64-A9CB-434B-86C1-3B5FA427406A}"/>
                </a:ext>
              </a:extLst>
            </p:cNvPr>
            <p:cNvGrpSpPr/>
            <p:nvPr/>
          </p:nvGrpSpPr>
          <p:grpSpPr>
            <a:xfrm>
              <a:off x="191785" y="4590016"/>
              <a:ext cx="1560951" cy="400110"/>
              <a:chOff x="957836" y="1671488"/>
              <a:chExt cx="1560951" cy="400110"/>
            </a:xfrm>
          </p:grpSpPr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F3FECC9C-37A7-41EE-94F9-75F4C6E8DDAD}"/>
                  </a:ext>
                </a:extLst>
              </p:cNvPr>
              <p:cNvSpPr/>
              <p:nvPr/>
            </p:nvSpPr>
            <p:spPr>
              <a:xfrm>
                <a:off x="957836" y="1740218"/>
                <a:ext cx="1018026" cy="272415"/>
              </a:xfrm>
              <a:prstGeom prst="roundRect">
                <a:avLst/>
              </a:prstGeom>
              <a:solidFill>
                <a:srgbClr val="8E8E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CONTENTS</a:t>
                </a:r>
                <a:endParaRPr lang="ko-KR" altLang="en-US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B43CEA3-35AC-443B-B979-41AAD8B881DA}"/>
                  </a:ext>
                </a:extLst>
              </p:cNvPr>
              <p:cNvSpPr txBox="1"/>
              <p:nvPr/>
            </p:nvSpPr>
            <p:spPr>
              <a:xfrm>
                <a:off x="1994912" y="1671488"/>
                <a:ext cx="5238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4</a:t>
                </a:r>
                <a:endParaRPr lang="ko-KR" altLang="en-US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</p:grp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10C8CC67-DB01-498B-A9B7-02D33A945489}"/>
                </a:ext>
              </a:extLst>
            </p:cNvPr>
            <p:cNvCxnSpPr>
              <a:cxnSpLocks/>
            </p:cNvCxnSpPr>
            <p:nvPr/>
          </p:nvCxnSpPr>
          <p:spPr>
            <a:xfrm>
              <a:off x="191785" y="5042603"/>
              <a:ext cx="1447803" cy="0"/>
            </a:xfrm>
            <a:prstGeom prst="line">
              <a:avLst/>
            </a:prstGeom>
            <a:ln w="12700">
              <a:solidFill>
                <a:srgbClr val="8E8E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1B7AAD70-83BD-4D7D-957F-8778D49598F6}"/>
                </a:ext>
              </a:extLst>
            </p:cNvPr>
            <p:cNvSpPr/>
            <p:nvPr/>
          </p:nvSpPr>
          <p:spPr>
            <a:xfrm>
              <a:off x="191785" y="1457293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1509EC5C-68CB-4ED1-AFE1-B3C673B64402}"/>
                </a:ext>
              </a:extLst>
            </p:cNvPr>
            <p:cNvCxnSpPr>
              <a:cxnSpLocks/>
            </p:cNvCxnSpPr>
            <p:nvPr/>
          </p:nvCxnSpPr>
          <p:spPr>
            <a:xfrm>
              <a:off x="191785" y="2563198"/>
              <a:ext cx="1447803" cy="0"/>
            </a:xfrm>
            <a:prstGeom prst="line">
              <a:avLst/>
            </a:prstGeom>
            <a:ln w="12700">
              <a:solidFill>
                <a:srgbClr val="8E8E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CC0FB519-4640-4378-968C-66942D3EA767}"/>
                </a:ext>
              </a:extLst>
            </p:cNvPr>
            <p:cNvSpPr/>
            <p:nvPr/>
          </p:nvSpPr>
          <p:spPr>
            <a:xfrm>
              <a:off x="239688" y="2703867"/>
              <a:ext cx="335283" cy="272415"/>
            </a:xfrm>
            <a:prstGeom prst="roundRect">
              <a:avLst/>
            </a:prstGeom>
            <a:solidFill>
              <a:srgbClr val="FF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(1)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B126F29-A406-4CD8-9C37-82E25013A6DB}"/>
                </a:ext>
              </a:extLst>
            </p:cNvPr>
            <p:cNvSpPr txBox="1"/>
            <p:nvPr/>
          </p:nvSpPr>
          <p:spPr>
            <a:xfrm>
              <a:off x="716891" y="2687644"/>
              <a:ext cx="985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A9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Data</a:t>
              </a:r>
              <a:r>
                <a:rPr lang="ko-KR" altLang="en-US" sz="1400" dirty="0">
                  <a:solidFill>
                    <a:srgbClr val="FFA9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전처리</a:t>
              </a:r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1009A1DF-8275-43B0-A6D4-A121BE5D1E01}"/>
                </a:ext>
              </a:extLst>
            </p:cNvPr>
            <p:cNvSpPr/>
            <p:nvPr/>
          </p:nvSpPr>
          <p:spPr>
            <a:xfrm>
              <a:off x="239688" y="3147119"/>
              <a:ext cx="335283" cy="272415"/>
            </a:xfrm>
            <a:prstGeom prst="roundRect">
              <a:avLst/>
            </a:prstGeom>
            <a:solidFill>
              <a:srgbClr val="FF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(2)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000593F-28A3-406E-8105-71A36914BD8F}"/>
                </a:ext>
              </a:extLst>
            </p:cNvPr>
            <p:cNvSpPr txBox="1"/>
            <p:nvPr/>
          </p:nvSpPr>
          <p:spPr>
            <a:xfrm>
              <a:off x="716891" y="3130896"/>
              <a:ext cx="9858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A9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seq2seq</a:t>
              </a:r>
              <a:endPara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3F3B4364-FCB4-4269-ABD8-C7B4B2D92395}"/>
                </a:ext>
              </a:extLst>
            </p:cNvPr>
            <p:cNvSpPr/>
            <p:nvPr/>
          </p:nvSpPr>
          <p:spPr>
            <a:xfrm>
              <a:off x="231643" y="3563698"/>
              <a:ext cx="335283" cy="272415"/>
            </a:xfrm>
            <a:prstGeom prst="roundRect">
              <a:avLst/>
            </a:prstGeom>
            <a:solidFill>
              <a:srgbClr val="FF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(3)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4E608A9-A7CB-42E7-9EAC-F458846A6493}"/>
                </a:ext>
              </a:extLst>
            </p:cNvPr>
            <p:cNvSpPr txBox="1"/>
            <p:nvPr/>
          </p:nvSpPr>
          <p:spPr>
            <a:xfrm>
              <a:off x="708846" y="3547475"/>
              <a:ext cx="9858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A9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train</a:t>
              </a:r>
              <a:endPara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FBF91BB3-02C5-4BA7-8E16-00121744FAFC}"/>
                </a:ext>
              </a:extLst>
            </p:cNvPr>
            <p:cNvSpPr/>
            <p:nvPr/>
          </p:nvSpPr>
          <p:spPr>
            <a:xfrm>
              <a:off x="245680" y="4081581"/>
              <a:ext cx="335283" cy="272415"/>
            </a:xfrm>
            <a:prstGeom prst="roundRect">
              <a:avLst/>
            </a:prstGeom>
            <a:solidFill>
              <a:srgbClr val="FF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(4)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D0BA455-4327-40EC-9223-30A3FBF2C9AC}"/>
                </a:ext>
              </a:extLst>
            </p:cNvPr>
            <p:cNvSpPr txBox="1"/>
            <p:nvPr/>
          </p:nvSpPr>
          <p:spPr>
            <a:xfrm>
              <a:off x="722883" y="4065358"/>
              <a:ext cx="9858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A9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test</a:t>
              </a:r>
              <a:endPara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5" name="화살표: 아래쪽 114">
            <a:extLst>
              <a:ext uri="{FF2B5EF4-FFF2-40B4-BE49-F238E27FC236}">
                <a16:creationId xmlns:a16="http://schemas.microsoft.com/office/drawing/2014/main" id="{C74540FB-D4AA-4892-9214-94681F3102DB}"/>
              </a:ext>
            </a:extLst>
          </p:cNvPr>
          <p:cNvSpPr/>
          <p:nvPr/>
        </p:nvSpPr>
        <p:spPr>
          <a:xfrm>
            <a:off x="11311212" y="3251680"/>
            <a:ext cx="563880" cy="70813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화살표: 아래쪽 117">
            <a:extLst>
              <a:ext uri="{FF2B5EF4-FFF2-40B4-BE49-F238E27FC236}">
                <a16:creationId xmlns:a16="http://schemas.microsoft.com/office/drawing/2014/main" id="{A1748783-D218-4017-A90D-500DDCE89B35}"/>
              </a:ext>
            </a:extLst>
          </p:cNvPr>
          <p:cNvSpPr/>
          <p:nvPr/>
        </p:nvSpPr>
        <p:spPr>
          <a:xfrm>
            <a:off x="11450029" y="5901479"/>
            <a:ext cx="425063" cy="52354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4" name="그림 113">
            <a:extLst>
              <a:ext uri="{FF2B5EF4-FFF2-40B4-BE49-F238E27FC236}">
                <a16:creationId xmlns:a16="http://schemas.microsoft.com/office/drawing/2014/main" id="{1CB58869-6E86-4381-9C02-3A3B8E3A25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160"/>
          <a:stretch/>
        </p:blipFill>
        <p:spPr>
          <a:xfrm>
            <a:off x="5544914" y="5269384"/>
            <a:ext cx="6330178" cy="114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38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CEAB96-3405-49BD-98C6-4F25365E645D}"/>
              </a:ext>
            </a:extLst>
          </p:cNvPr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200326D-8284-4E31-851B-2A53142C5E62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8460F80-3DE0-47D0-891F-0F9CD6FF211B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6FE3C3D-659B-4721-9D3B-00C7B51C6E9B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3194460-AFC7-433E-ABA7-EFC353ABFC69}"/>
              </a:ext>
            </a:extLst>
          </p:cNvPr>
          <p:cNvSpPr txBox="1"/>
          <p:nvPr/>
        </p:nvSpPr>
        <p:spPr>
          <a:xfrm>
            <a:off x="504825" y="90398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EB3F8C3-C72C-4EEC-87B3-2AC07C486A91}"/>
              </a:ext>
            </a:extLst>
          </p:cNvPr>
          <p:cNvSpPr/>
          <p:nvPr/>
        </p:nvSpPr>
        <p:spPr>
          <a:xfrm>
            <a:off x="191785" y="854550"/>
            <a:ext cx="1018026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CONTENTS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C849AD-903B-4456-ACF2-E2C808C5C41F}"/>
              </a:ext>
            </a:extLst>
          </p:cNvPr>
          <p:cNvSpPr txBox="1"/>
          <p:nvPr/>
        </p:nvSpPr>
        <p:spPr>
          <a:xfrm>
            <a:off x="1228861" y="785820"/>
            <a:ext cx="523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FA8B5BED-ED24-4490-B81B-8FC5998EED3D}"/>
              </a:ext>
            </a:extLst>
          </p:cNvPr>
          <p:cNvSpPr/>
          <p:nvPr/>
        </p:nvSpPr>
        <p:spPr>
          <a:xfrm>
            <a:off x="195431" y="2195105"/>
            <a:ext cx="1018026" cy="272415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CONTENTS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F5E84DE-2D4D-4233-9340-7D2F2F75D781}"/>
              </a:ext>
            </a:extLst>
          </p:cNvPr>
          <p:cNvSpPr txBox="1"/>
          <p:nvPr/>
        </p:nvSpPr>
        <p:spPr>
          <a:xfrm>
            <a:off x="1228861" y="1416691"/>
            <a:ext cx="523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4FB68F4-E942-4BBB-B49A-EDC6702289F7}"/>
              </a:ext>
            </a:extLst>
          </p:cNvPr>
          <p:cNvSpPr txBox="1"/>
          <p:nvPr/>
        </p:nvSpPr>
        <p:spPr>
          <a:xfrm>
            <a:off x="1217147" y="2102873"/>
            <a:ext cx="523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80071" y="2555460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191785" y="4590016"/>
            <a:ext cx="1560951" cy="400110"/>
            <a:chOff x="957836" y="1671488"/>
            <a:chExt cx="1560951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4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1785" y="504260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41C61173-BF40-4481-BF36-56993F0D283A}"/>
              </a:ext>
            </a:extLst>
          </p:cNvPr>
          <p:cNvGrpSpPr/>
          <p:nvPr/>
        </p:nvGrpSpPr>
        <p:grpSpPr>
          <a:xfrm>
            <a:off x="1985592" y="198330"/>
            <a:ext cx="4490103" cy="656220"/>
            <a:chOff x="1892942" y="174763"/>
            <a:chExt cx="4490103" cy="65622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26CBAA9-C7CC-4139-8775-3BC23500BA20}"/>
                </a:ext>
              </a:extLst>
            </p:cNvPr>
            <p:cNvSpPr txBox="1"/>
            <p:nvPr/>
          </p:nvSpPr>
          <p:spPr>
            <a:xfrm>
              <a:off x="2624261" y="174763"/>
              <a:ext cx="3758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3. Test </a:t>
              </a:r>
              <a:endPara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5D0CFA6E-D97B-4FDE-9CC6-4DE153E7E12E}"/>
                </a:ext>
              </a:extLst>
            </p:cNvPr>
            <p:cNvSpPr/>
            <p:nvPr/>
          </p:nvSpPr>
          <p:spPr>
            <a:xfrm>
              <a:off x="1892942" y="221321"/>
              <a:ext cx="620901" cy="6096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5CA183A-914B-4A65-ACED-016649D09836}"/>
                </a:ext>
              </a:extLst>
            </p:cNvPr>
            <p:cNvSpPr/>
            <p:nvPr/>
          </p:nvSpPr>
          <p:spPr>
            <a:xfrm>
              <a:off x="2125871" y="441991"/>
              <a:ext cx="171428" cy="168325"/>
            </a:xfrm>
            <a:prstGeom prst="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B9626F54-4827-4B1C-B365-E994299272FC}"/>
                </a:ext>
              </a:extLst>
            </p:cNvPr>
            <p:cNvGrpSpPr/>
            <p:nvPr/>
          </p:nvGrpSpPr>
          <p:grpSpPr>
            <a:xfrm>
              <a:off x="2686404" y="755394"/>
              <a:ext cx="3527966" cy="45719"/>
              <a:chOff x="2686404" y="755394"/>
              <a:chExt cx="3671700" cy="60852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036F6AE0-ED67-4058-B62E-F9C57FAEB484}"/>
                  </a:ext>
                </a:extLst>
              </p:cNvPr>
              <p:cNvSpPr/>
              <p:nvPr/>
            </p:nvSpPr>
            <p:spPr>
              <a:xfrm>
                <a:off x="3604329" y="755394"/>
                <a:ext cx="917925" cy="60852"/>
              </a:xfrm>
              <a:prstGeom prst="rect">
                <a:avLst/>
              </a:prstGeom>
              <a:solidFill>
                <a:srgbClr val="FF00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640DCB02-BB78-48B5-B72C-F5E3A0923B74}"/>
                  </a:ext>
                </a:extLst>
              </p:cNvPr>
              <p:cNvSpPr/>
              <p:nvPr/>
            </p:nvSpPr>
            <p:spPr>
              <a:xfrm>
                <a:off x="2686404" y="755394"/>
                <a:ext cx="917925" cy="60852"/>
              </a:xfrm>
              <a:prstGeom prst="rect">
                <a:avLst/>
              </a:prstGeom>
              <a:solidFill>
                <a:srgbClr val="0089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38F89668-DDB1-44D1-A908-8D7465F52873}"/>
                  </a:ext>
                </a:extLst>
              </p:cNvPr>
              <p:cNvSpPr/>
              <p:nvPr/>
            </p:nvSpPr>
            <p:spPr>
              <a:xfrm>
                <a:off x="5440179" y="755394"/>
                <a:ext cx="917925" cy="60852"/>
              </a:xfrm>
              <a:prstGeom prst="rect">
                <a:avLst/>
              </a:prstGeom>
              <a:solidFill>
                <a:srgbClr val="00A7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648F3474-7133-4040-9FC4-D6F40396330C}"/>
                  </a:ext>
                </a:extLst>
              </p:cNvPr>
              <p:cNvSpPr/>
              <p:nvPr/>
            </p:nvSpPr>
            <p:spPr>
              <a:xfrm>
                <a:off x="4522254" y="755394"/>
                <a:ext cx="917925" cy="60852"/>
              </a:xfrm>
              <a:prstGeom prst="rect">
                <a:avLst/>
              </a:prstGeom>
              <a:solidFill>
                <a:srgbClr val="FFA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473BF2DC-416B-4985-B660-363604D57FB8}"/>
              </a:ext>
            </a:extLst>
          </p:cNvPr>
          <p:cNvSpPr/>
          <p:nvPr/>
        </p:nvSpPr>
        <p:spPr>
          <a:xfrm>
            <a:off x="191785" y="1457293"/>
            <a:ext cx="1018026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CONTENTS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5224C9-4BB8-4698-9EA8-F95639790464}"/>
              </a:ext>
            </a:extLst>
          </p:cNvPr>
          <p:cNvSpPr txBox="1"/>
          <p:nvPr/>
        </p:nvSpPr>
        <p:spPr>
          <a:xfrm>
            <a:off x="1217147" y="5257827"/>
            <a:ext cx="523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5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EFD5AD7-2B32-419D-BB47-9D3E6F740EF1}"/>
              </a:ext>
            </a:extLst>
          </p:cNvPr>
          <p:cNvSpPr/>
          <p:nvPr/>
        </p:nvSpPr>
        <p:spPr>
          <a:xfrm>
            <a:off x="199121" y="5328676"/>
            <a:ext cx="1018026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CONTENTS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984F4463-A149-4ACC-80C1-9D227602C68D}"/>
              </a:ext>
            </a:extLst>
          </p:cNvPr>
          <p:cNvCxnSpPr>
            <a:cxnSpLocks/>
          </p:cNvCxnSpPr>
          <p:nvPr/>
        </p:nvCxnSpPr>
        <p:spPr>
          <a:xfrm>
            <a:off x="159041" y="566892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AFA3627-4357-4B93-A78B-9BC1B5D4D009}"/>
              </a:ext>
            </a:extLst>
          </p:cNvPr>
          <p:cNvSpPr txBox="1"/>
          <p:nvPr/>
        </p:nvSpPr>
        <p:spPr>
          <a:xfrm>
            <a:off x="1196117" y="5868301"/>
            <a:ext cx="523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6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2058C998-9B80-4C95-AB3D-B7BAD38429DA}"/>
              </a:ext>
            </a:extLst>
          </p:cNvPr>
          <p:cNvCxnSpPr>
            <a:cxnSpLocks/>
          </p:cNvCxnSpPr>
          <p:nvPr/>
        </p:nvCxnSpPr>
        <p:spPr>
          <a:xfrm>
            <a:off x="159041" y="632088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893E9E4-0E66-4C76-942D-2452BBC0C3EE}"/>
              </a:ext>
            </a:extLst>
          </p:cNvPr>
          <p:cNvSpPr/>
          <p:nvPr/>
        </p:nvSpPr>
        <p:spPr>
          <a:xfrm>
            <a:off x="178091" y="5939150"/>
            <a:ext cx="1018026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CONTENTS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D651228B-FCA1-4C3E-A71B-63DEEEA499DB}"/>
              </a:ext>
            </a:extLst>
          </p:cNvPr>
          <p:cNvCxnSpPr>
            <a:cxnSpLocks/>
          </p:cNvCxnSpPr>
          <p:nvPr/>
        </p:nvCxnSpPr>
        <p:spPr>
          <a:xfrm>
            <a:off x="191785" y="256319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79321D45-1AA9-45EE-B4A7-78CEE87B5778}"/>
              </a:ext>
            </a:extLst>
          </p:cNvPr>
          <p:cNvSpPr/>
          <p:nvPr/>
        </p:nvSpPr>
        <p:spPr>
          <a:xfrm>
            <a:off x="239688" y="2703867"/>
            <a:ext cx="335283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(1)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E743F00-B7D3-4473-A1AE-E27664599C62}"/>
              </a:ext>
            </a:extLst>
          </p:cNvPr>
          <p:cNvSpPr txBox="1"/>
          <p:nvPr/>
        </p:nvSpPr>
        <p:spPr>
          <a:xfrm>
            <a:off x="716891" y="2687644"/>
            <a:ext cx="98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Data</a:t>
            </a:r>
            <a:r>
              <a: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전처리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F41EF20-0E66-4D15-9545-6A99775A5C46}"/>
              </a:ext>
            </a:extLst>
          </p:cNvPr>
          <p:cNvSpPr/>
          <p:nvPr/>
        </p:nvSpPr>
        <p:spPr>
          <a:xfrm>
            <a:off x="239688" y="3147119"/>
            <a:ext cx="335283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(2)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162021C-DFA9-47E4-91CA-12999F66B9E6}"/>
              </a:ext>
            </a:extLst>
          </p:cNvPr>
          <p:cNvSpPr txBox="1"/>
          <p:nvPr/>
        </p:nvSpPr>
        <p:spPr>
          <a:xfrm>
            <a:off x="702259" y="3207905"/>
            <a:ext cx="1127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Model</a:t>
            </a:r>
            <a:endParaRPr lang="ko-KR" altLang="en-US" sz="1400" dirty="0">
              <a:solidFill>
                <a:srgbClr val="FFA9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928872A8-C4E8-42C3-8C5D-2A67649A6F69}"/>
              </a:ext>
            </a:extLst>
          </p:cNvPr>
          <p:cNvSpPr/>
          <p:nvPr/>
        </p:nvSpPr>
        <p:spPr>
          <a:xfrm>
            <a:off x="231643" y="3563698"/>
            <a:ext cx="335283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(3)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2C7BEA3-4619-4307-903A-5284947CFA93}"/>
              </a:ext>
            </a:extLst>
          </p:cNvPr>
          <p:cNvSpPr txBox="1"/>
          <p:nvPr/>
        </p:nvSpPr>
        <p:spPr>
          <a:xfrm>
            <a:off x="708846" y="3547475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attention</a:t>
            </a:r>
            <a:endParaRPr lang="ko-KR" altLang="en-US" sz="1400" dirty="0">
              <a:solidFill>
                <a:srgbClr val="FFA9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CF5668F-12F2-46DB-9B38-81C2676721A9}"/>
              </a:ext>
            </a:extLst>
          </p:cNvPr>
          <p:cNvSpPr txBox="1"/>
          <p:nvPr/>
        </p:nvSpPr>
        <p:spPr>
          <a:xfrm>
            <a:off x="2410630" y="1037403"/>
            <a:ext cx="48530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(2)</a:t>
            </a:r>
            <a:r>
              <a:rPr lang="ko-KR" altLang="en-US" sz="2200" b="1" dirty="0"/>
              <a:t>예측</a:t>
            </a:r>
            <a:r>
              <a:rPr lang="en-US" altLang="ko-KR" sz="2200" b="1" dirty="0"/>
              <a:t>(</a:t>
            </a:r>
            <a:r>
              <a:rPr lang="en-US" altLang="ko-KR" sz="2200" b="1" dirty="0" err="1"/>
              <a:t>precision,test</a:t>
            </a:r>
            <a:r>
              <a:rPr lang="en-US" altLang="ko-KR" sz="2200" b="1" dirty="0"/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7E3F1F-94EA-48FB-A23D-733A17B17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673" y="4392457"/>
            <a:ext cx="2682881" cy="2144851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5B753598-E0DA-4BD9-90E4-D85190A458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55286" t="63217" r="55286" b="13283"/>
          <a:stretch/>
        </p:blipFill>
        <p:spPr>
          <a:xfrm>
            <a:off x="3278060" y="323916"/>
            <a:ext cx="8247300" cy="584776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E7BF4664-57A8-4EE8-9F62-E728DE42F883}"/>
              </a:ext>
            </a:extLst>
          </p:cNvPr>
          <p:cNvSpPr/>
          <p:nvPr/>
        </p:nvSpPr>
        <p:spPr>
          <a:xfrm>
            <a:off x="8127830" y="-109661"/>
            <a:ext cx="3307080" cy="12003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612C0E34-D1EC-4B48-90CD-9AA95D479FA7}"/>
              </a:ext>
            </a:extLst>
          </p:cNvPr>
          <p:cNvSpPr/>
          <p:nvPr/>
        </p:nvSpPr>
        <p:spPr>
          <a:xfrm>
            <a:off x="10094209" y="1219709"/>
            <a:ext cx="579120" cy="83721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9B545646-BBEC-42D6-B318-68797E5B40CA}"/>
              </a:ext>
            </a:extLst>
          </p:cNvPr>
          <p:cNvGrpSpPr/>
          <p:nvPr/>
        </p:nvGrpSpPr>
        <p:grpSpPr>
          <a:xfrm>
            <a:off x="0" y="-12922"/>
            <a:ext cx="1828800" cy="6858000"/>
            <a:chOff x="0" y="0"/>
            <a:chExt cx="1828800" cy="6858000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D3F3490-037C-41AB-9A12-49A157043058}"/>
                </a:ext>
              </a:extLst>
            </p:cNvPr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7CFAC5D5-7C18-48EF-8EF9-D0DFD5A9F662}"/>
                </a:ext>
              </a:extLst>
            </p:cNvPr>
            <p:cNvGrpSpPr/>
            <p:nvPr/>
          </p:nvGrpSpPr>
          <p:grpSpPr>
            <a:xfrm>
              <a:off x="176545" y="138023"/>
              <a:ext cx="294251" cy="301924"/>
              <a:chOff x="176545" y="138023"/>
              <a:chExt cx="294251" cy="301924"/>
            </a:xfrm>
          </p:grpSpPr>
          <p:sp>
            <p:nvSpPr>
              <p:cNvPr id="112" name="사각형: 둥근 모서리 111">
                <a:extLst>
                  <a:ext uri="{FF2B5EF4-FFF2-40B4-BE49-F238E27FC236}">
                    <a16:creationId xmlns:a16="http://schemas.microsoft.com/office/drawing/2014/main" id="{7D6B1643-AC7C-4E53-B5E3-08009B119370}"/>
                  </a:ext>
                </a:extLst>
              </p:cNvPr>
              <p:cNvSpPr/>
              <p:nvPr/>
            </p:nvSpPr>
            <p:spPr>
              <a:xfrm>
                <a:off x="176545" y="299097"/>
                <a:ext cx="96203" cy="140850"/>
              </a:xfrm>
              <a:prstGeom prst="roundRect">
                <a:avLst/>
              </a:prstGeom>
              <a:solidFill>
                <a:srgbClr val="FFC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사각형: 둥근 모서리 112">
                <a:extLst>
                  <a:ext uri="{FF2B5EF4-FFF2-40B4-BE49-F238E27FC236}">
                    <a16:creationId xmlns:a16="http://schemas.microsoft.com/office/drawing/2014/main" id="{9A87DAB3-58E7-4360-B7A0-7F4A07935090}"/>
                  </a:ext>
                </a:extLst>
              </p:cNvPr>
              <p:cNvSpPr/>
              <p:nvPr/>
            </p:nvSpPr>
            <p:spPr>
              <a:xfrm>
                <a:off x="374593" y="138023"/>
                <a:ext cx="96203" cy="301924"/>
              </a:xfrm>
              <a:prstGeom prst="roundRect">
                <a:avLst/>
              </a:prstGeom>
              <a:solidFill>
                <a:srgbClr val="F27A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000ED48B-2198-41A5-B8BB-FD974894A300}"/>
                  </a:ext>
                </a:extLst>
              </p:cNvPr>
              <p:cNvSpPr/>
              <p:nvPr/>
            </p:nvSpPr>
            <p:spPr>
              <a:xfrm>
                <a:off x="275569" y="233729"/>
                <a:ext cx="96203" cy="206218"/>
              </a:xfrm>
              <a:prstGeom prst="roundRect">
                <a:avLst/>
              </a:prstGeom>
              <a:solidFill>
                <a:srgbClr val="FFC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948EF48-9927-4111-B78B-8B2090EDF0B5}"/>
                </a:ext>
              </a:extLst>
            </p:cNvPr>
            <p:cNvSpPr txBox="1"/>
            <p:nvPr/>
          </p:nvSpPr>
          <p:spPr>
            <a:xfrm>
              <a:off x="504825" y="90398"/>
              <a:ext cx="9620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INDEX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4C0311DD-B6DF-4389-9CD5-F053EF4EB461}"/>
                </a:ext>
              </a:extLst>
            </p:cNvPr>
            <p:cNvSpPr/>
            <p:nvPr/>
          </p:nvSpPr>
          <p:spPr>
            <a:xfrm>
              <a:off x="191785" y="854550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8BC9591-5483-4A77-9109-EABDC71B4D85}"/>
                </a:ext>
              </a:extLst>
            </p:cNvPr>
            <p:cNvSpPr txBox="1"/>
            <p:nvPr/>
          </p:nvSpPr>
          <p:spPr>
            <a:xfrm>
              <a:off x="1228861" y="785820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7FB13B32-F924-401B-B4A0-CA52993057E1}"/>
                </a:ext>
              </a:extLst>
            </p:cNvPr>
            <p:cNvCxnSpPr>
              <a:cxnSpLocks/>
            </p:cNvCxnSpPr>
            <p:nvPr/>
          </p:nvCxnSpPr>
          <p:spPr>
            <a:xfrm>
              <a:off x="191785" y="1238407"/>
              <a:ext cx="1447803" cy="0"/>
            </a:xfrm>
            <a:prstGeom prst="line">
              <a:avLst/>
            </a:prstGeom>
            <a:ln w="12700">
              <a:solidFill>
                <a:srgbClr val="8E8E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97566C0E-B850-4598-9791-FA8C6E53B99A}"/>
                </a:ext>
              </a:extLst>
            </p:cNvPr>
            <p:cNvSpPr/>
            <p:nvPr/>
          </p:nvSpPr>
          <p:spPr>
            <a:xfrm>
              <a:off x="195431" y="2195105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B96A04-50BC-4300-AF69-DD41D218FCD7}"/>
                </a:ext>
              </a:extLst>
            </p:cNvPr>
            <p:cNvSpPr txBox="1"/>
            <p:nvPr/>
          </p:nvSpPr>
          <p:spPr>
            <a:xfrm>
              <a:off x="1228861" y="1416691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D8EA6DD7-4DC7-476E-8DC9-E0B65E44A675}"/>
                </a:ext>
              </a:extLst>
            </p:cNvPr>
            <p:cNvCxnSpPr>
              <a:cxnSpLocks/>
            </p:cNvCxnSpPr>
            <p:nvPr/>
          </p:nvCxnSpPr>
          <p:spPr>
            <a:xfrm>
              <a:off x="191785" y="1869278"/>
              <a:ext cx="1447803" cy="0"/>
            </a:xfrm>
            <a:prstGeom prst="line">
              <a:avLst/>
            </a:prstGeom>
            <a:ln w="12700">
              <a:solidFill>
                <a:srgbClr val="8E8E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7871EFC-68E7-4E4B-884F-F0AED6B33119}"/>
                </a:ext>
              </a:extLst>
            </p:cNvPr>
            <p:cNvSpPr txBox="1"/>
            <p:nvPr/>
          </p:nvSpPr>
          <p:spPr>
            <a:xfrm>
              <a:off x="1217147" y="210287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6B0E1B8C-C860-4406-9000-64C3EACFB435}"/>
                </a:ext>
              </a:extLst>
            </p:cNvPr>
            <p:cNvCxnSpPr>
              <a:cxnSpLocks/>
            </p:cNvCxnSpPr>
            <p:nvPr/>
          </p:nvCxnSpPr>
          <p:spPr>
            <a:xfrm>
              <a:off x="180071" y="2555460"/>
              <a:ext cx="1447803" cy="0"/>
            </a:xfrm>
            <a:prstGeom prst="line">
              <a:avLst/>
            </a:prstGeom>
            <a:ln w="12700">
              <a:solidFill>
                <a:srgbClr val="8E8E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F7DD922A-0086-4929-B193-F47ADC7E5D78}"/>
                </a:ext>
              </a:extLst>
            </p:cNvPr>
            <p:cNvGrpSpPr/>
            <p:nvPr/>
          </p:nvGrpSpPr>
          <p:grpSpPr>
            <a:xfrm>
              <a:off x="191785" y="4590016"/>
              <a:ext cx="1560951" cy="400110"/>
              <a:chOff x="957836" y="1671488"/>
              <a:chExt cx="1560951" cy="400110"/>
            </a:xfrm>
          </p:grpSpPr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4E0A36CA-A983-4934-83A4-B2B5725DDB82}"/>
                  </a:ext>
                </a:extLst>
              </p:cNvPr>
              <p:cNvSpPr/>
              <p:nvPr/>
            </p:nvSpPr>
            <p:spPr>
              <a:xfrm>
                <a:off x="957836" y="1740218"/>
                <a:ext cx="1018026" cy="272415"/>
              </a:xfrm>
              <a:prstGeom prst="roundRect">
                <a:avLst/>
              </a:prstGeom>
              <a:solidFill>
                <a:srgbClr val="8E8E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CONTENTS</a:t>
                </a:r>
                <a:endParaRPr lang="ko-KR" altLang="en-US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F23D34E-6AEB-42EE-9416-D76625BC0336}"/>
                  </a:ext>
                </a:extLst>
              </p:cNvPr>
              <p:cNvSpPr txBox="1"/>
              <p:nvPr/>
            </p:nvSpPr>
            <p:spPr>
              <a:xfrm>
                <a:off x="1994912" y="1671488"/>
                <a:ext cx="5238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4</a:t>
                </a:r>
                <a:endParaRPr lang="ko-KR" altLang="en-US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</p:grp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5EE53FB6-E11A-4681-AA28-2CE5CF0284A9}"/>
                </a:ext>
              </a:extLst>
            </p:cNvPr>
            <p:cNvCxnSpPr>
              <a:cxnSpLocks/>
            </p:cNvCxnSpPr>
            <p:nvPr/>
          </p:nvCxnSpPr>
          <p:spPr>
            <a:xfrm>
              <a:off x="191785" y="5042603"/>
              <a:ext cx="1447803" cy="0"/>
            </a:xfrm>
            <a:prstGeom prst="line">
              <a:avLst/>
            </a:prstGeom>
            <a:ln w="12700">
              <a:solidFill>
                <a:srgbClr val="8E8E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CE220F2E-D1F5-4B38-ABDF-DDE5787384B5}"/>
                </a:ext>
              </a:extLst>
            </p:cNvPr>
            <p:cNvSpPr/>
            <p:nvPr/>
          </p:nvSpPr>
          <p:spPr>
            <a:xfrm>
              <a:off x="191785" y="1457293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59B4530A-691C-41E0-8B3C-889A217ADE25}"/>
                </a:ext>
              </a:extLst>
            </p:cNvPr>
            <p:cNvCxnSpPr>
              <a:cxnSpLocks/>
            </p:cNvCxnSpPr>
            <p:nvPr/>
          </p:nvCxnSpPr>
          <p:spPr>
            <a:xfrm>
              <a:off x="191785" y="2563198"/>
              <a:ext cx="1447803" cy="0"/>
            </a:xfrm>
            <a:prstGeom prst="line">
              <a:avLst/>
            </a:prstGeom>
            <a:ln w="12700">
              <a:solidFill>
                <a:srgbClr val="8E8E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626222BC-193B-4986-8663-CEB32951A45A}"/>
                </a:ext>
              </a:extLst>
            </p:cNvPr>
            <p:cNvSpPr/>
            <p:nvPr/>
          </p:nvSpPr>
          <p:spPr>
            <a:xfrm>
              <a:off x="239688" y="2703867"/>
              <a:ext cx="335283" cy="272415"/>
            </a:xfrm>
            <a:prstGeom prst="roundRect">
              <a:avLst/>
            </a:prstGeom>
            <a:solidFill>
              <a:srgbClr val="FF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(1)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627047B-03A9-4BE0-8310-73EED715160D}"/>
                </a:ext>
              </a:extLst>
            </p:cNvPr>
            <p:cNvSpPr txBox="1"/>
            <p:nvPr/>
          </p:nvSpPr>
          <p:spPr>
            <a:xfrm>
              <a:off x="716891" y="2687644"/>
              <a:ext cx="985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A9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Data</a:t>
              </a:r>
              <a:r>
                <a:rPr lang="ko-KR" altLang="en-US" sz="1400" dirty="0">
                  <a:solidFill>
                    <a:srgbClr val="FFA9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전처리</a:t>
              </a:r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3EDA2D89-7228-464D-975D-9B43C9431ADB}"/>
                </a:ext>
              </a:extLst>
            </p:cNvPr>
            <p:cNvSpPr/>
            <p:nvPr/>
          </p:nvSpPr>
          <p:spPr>
            <a:xfrm>
              <a:off x="239688" y="3147119"/>
              <a:ext cx="335283" cy="272415"/>
            </a:xfrm>
            <a:prstGeom prst="roundRect">
              <a:avLst/>
            </a:prstGeom>
            <a:solidFill>
              <a:srgbClr val="FF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(2)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BCB92C9-DBC9-4BD2-A3AD-FD23A68EC37A}"/>
                </a:ext>
              </a:extLst>
            </p:cNvPr>
            <p:cNvSpPr txBox="1"/>
            <p:nvPr/>
          </p:nvSpPr>
          <p:spPr>
            <a:xfrm>
              <a:off x="716891" y="3130896"/>
              <a:ext cx="9858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A9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seq2seq</a:t>
              </a:r>
              <a:endPara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AFEF8943-AD70-4DCE-86CA-E16BCB9F6381}"/>
                </a:ext>
              </a:extLst>
            </p:cNvPr>
            <p:cNvSpPr/>
            <p:nvPr/>
          </p:nvSpPr>
          <p:spPr>
            <a:xfrm>
              <a:off x="231643" y="3563698"/>
              <a:ext cx="335283" cy="272415"/>
            </a:xfrm>
            <a:prstGeom prst="roundRect">
              <a:avLst/>
            </a:prstGeom>
            <a:solidFill>
              <a:srgbClr val="FF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(3)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65B2278-6664-4531-A3F8-EAD7CF70BEF0}"/>
                </a:ext>
              </a:extLst>
            </p:cNvPr>
            <p:cNvSpPr txBox="1"/>
            <p:nvPr/>
          </p:nvSpPr>
          <p:spPr>
            <a:xfrm>
              <a:off x="708846" y="3547475"/>
              <a:ext cx="9858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A9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train</a:t>
              </a:r>
              <a:endPara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70BE807E-454E-4120-98EB-9FEF9DDC0688}"/>
                </a:ext>
              </a:extLst>
            </p:cNvPr>
            <p:cNvSpPr/>
            <p:nvPr/>
          </p:nvSpPr>
          <p:spPr>
            <a:xfrm>
              <a:off x="245680" y="4081581"/>
              <a:ext cx="335283" cy="272415"/>
            </a:xfrm>
            <a:prstGeom prst="roundRect">
              <a:avLst/>
            </a:prstGeom>
            <a:solidFill>
              <a:srgbClr val="FF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(4)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3F001B4-0AC3-47C8-94AF-A771A7B6D47B}"/>
                </a:ext>
              </a:extLst>
            </p:cNvPr>
            <p:cNvSpPr txBox="1"/>
            <p:nvPr/>
          </p:nvSpPr>
          <p:spPr>
            <a:xfrm>
              <a:off x="722883" y="4065358"/>
              <a:ext cx="9858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A9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test</a:t>
              </a:r>
              <a:endPara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pic>
        <p:nvPicPr>
          <p:cNvPr id="115" name="그림 114">
            <a:extLst>
              <a:ext uri="{FF2B5EF4-FFF2-40B4-BE49-F238E27FC236}">
                <a16:creationId xmlns:a16="http://schemas.microsoft.com/office/drawing/2014/main" id="{4C8784AD-3B4E-47D4-AD1F-84704141B8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5845"/>
          <a:stretch/>
        </p:blipFill>
        <p:spPr>
          <a:xfrm>
            <a:off x="4663238" y="4600423"/>
            <a:ext cx="7441242" cy="317816"/>
          </a:xfrm>
          <a:prstGeom prst="rect">
            <a:avLst/>
          </a:prstGeom>
        </p:spPr>
      </p:pic>
      <p:sp>
        <p:nvSpPr>
          <p:cNvPr id="117" name="화살표: 아래쪽 116">
            <a:extLst>
              <a:ext uri="{FF2B5EF4-FFF2-40B4-BE49-F238E27FC236}">
                <a16:creationId xmlns:a16="http://schemas.microsoft.com/office/drawing/2014/main" id="{7CFD62B0-B136-46FD-91BF-63266CEE1BF9}"/>
              </a:ext>
            </a:extLst>
          </p:cNvPr>
          <p:cNvSpPr/>
          <p:nvPr/>
        </p:nvSpPr>
        <p:spPr>
          <a:xfrm>
            <a:off x="11525360" y="3650053"/>
            <a:ext cx="579120" cy="83721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1B5C14-FCA3-4ADD-A099-AC94D8DDAC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5431" y="2064851"/>
            <a:ext cx="7809548" cy="165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123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-20404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729D4F78-FB28-4A63-B567-38A9B04B6D21}"/>
              </a:ext>
            </a:extLst>
          </p:cNvPr>
          <p:cNvSpPr/>
          <p:nvPr/>
        </p:nvSpPr>
        <p:spPr>
          <a:xfrm>
            <a:off x="0" y="-12922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CEAB96-3405-49BD-98C6-4F25365E645D}"/>
              </a:ext>
            </a:extLst>
          </p:cNvPr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200326D-8284-4E31-851B-2A53142C5E62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8460F80-3DE0-47D0-891F-0F9CD6FF211B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6FE3C3D-659B-4721-9D3B-00C7B51C6E9B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3194460-AFC7-433E-ABA7-EFC353ABFC69}"/>
              </a:ext>
            </a:extLst>
          </p:cNvPr>
          <p:cNvSpPr txBox="1"/>
          <p:nvPr/>
        </p:nvSpPr>
        <p:spPr>
          <a:xfrm>
            <a:off x="504825" y="90398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5" y="785820"/>
            <a:ext cx="1560951" cy="400110"/>
            <a:chOff x="957836" y="1671488"/>
            <a:chExt cx="1560951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5" y="1416691"/>
            <a:ext cx="1560951" cy="400110"/>
            <a:chOff x="957836" y="1671488"/>
            <a:chExt cx="1560951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2068657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52124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38165AC-94D8-4987-BEDC-F5056F35DE12}"/>
              </a:ext>
            </a:extLst>
          </p:cNvPr>
          <p:cNvSpPr txBox="1"/>
          <p:nvPr/>
        </p:nvSpPr>
        <p:spPr>
          <a:xfrm>
            <a:off x="2052470" y="980801"/>
            <a:ext cx="9064114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3"/>
              </a:rPr>
              <a:t>https://reniew.github.io/31 </a:t>
            </a:r>
            <a:r>
              <a:rPr lang="en-US" altLang="ko-KR" sz="1400" dirty="0">
                <a:sym typeface="Wingdings" panose="05000000000000000000" pitchFamily="2" charset="2"/>
              </a:rPr>
              <a:t></a:t>
            </a:r>
            <a:r>
              <a:rPr lang="en-US" altLang="ko-KR" sz="1400" dirty="0"/>
              <a:t> </a:t>
            </a:r>
            <a:r>
              <a:rPr lang="en-US" altLang="ko-KR" sz="1400" b="1" dirty="0"/>
              <a:t>Learning Phrase Representations using RNN Encoder–Decoder for Statistical Machine Translation</a:t>
            </a:r>
          </a:p>
          <a:p>
            <a:endParaRPr lang="en-US" altLang="ko-KR" sz="1400" b="1" dirty="0"/>
          </a:p>
          <a:p>
            <a:r>
              <a:rPr lang="it-IT" altLang="ko-KR" sz="1400" dirty="0">
                <a:hlinkClick r:id="rId4"/>
              </a:rPr>
              <a:t>https://git.mif.vu.lt/TankBusterPBL/TankBuster/blob/2583045df556e522a1a14fc2de35cc4ec43dd596/bin/Tensorflow/Tensorflow/tutorials/rnn/translate/seq2seq_model.py</a:t>
            </a:r>
            <a:endParaRPr lang="it-IT" altLang="ko-KR" sz="1400" dirty="0"/>
          </a:p>
          <a:p>
            <a:endParaRPr lang="it-IT" altLang="ko-KR" sz="1400" dirty="0"/>
          </a:p>
          <a:p>
            <a:r>
              <a:rPr lang="it-IT" altLang="ko-KR" sz="1400" dirty="0">
                <a:hlinkClick r:id="rId5"/>
              </a:rPr>
              <a:t>https://github.com/dongjun-Lee/text-summarization-tensorflow</a:t>
            </a:r>
            <a:endParaRPr lang="it-IT" altLang="ko-KR" sz="1400" dirty="0"/>
          </a:p>
          <a:p>
            <a:endParaRPr lang="it-IT" altLang="ko-KR" sz="1400" dirty="0"/>
          </a:p>
          <a:p>
            <a:r>
              <a:rPr lang="en-US" altLang="ko-KR" sz="1400" dirty="0">
                <a:hlinkClick r:id="rId6"/>
              </a:rPr>
              <a:t>https://github.com/graykode/nlp-tutorial/blob/master/4-2.Seq2Seq(Attention)/Seq2Seq(Attention)_Tensor.ipynb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>
                <a:hlinkClick r:id="rId7"/>
              </a:rPr>
              <a:t>https://wikidocs.net/22893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>
                <a:hlinkClick r:id="rId8"/>
              </a:rPr>
              <a:t>https://www.tensorflow.org/versions/r1.15/api_docs/python/tf/contrib/legacy_seq2seq/embedding_attention_seq2seq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>
                <a:hlinkClick r:id="rId9"/>
              </a:rPr>
              <a:t>https://tensorflowkorea.gitbooks.io/tensorflow-kr/content/g3doc/tutorials/seq2seq/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dirty="0">
                <a:hlinkClick r:id="rId10"/>
              </a:rPr>
              <a:t>https://github.com/petewarden/tensorflow_makefile/blob/master/tensorflow/models/rnn/translate/seq2seq_model.py</a:t>
            </a:r>
            <a:r>
              <a:rPr lang="en-US" altLang="ko-KR" dirty="0"/>
              <a:t> </a:t>
            </a:r>
            <a:endParaRPr lang="en-US" altLang="ko-KR" sz="1400" dirty="0"/>
          </a:p>
          <a:p>
            <a:endParaRPr lang="it-IT" altLang="ko-KR" sz="1400" dirty="0"/>
          </a:p>
          <a:p>
            <a:r>
              <a:rPr lang="en-US" altLang="ko-KR" sz="1400" b="1" dirty="0">
                <a:sym typeface="Wingdings" panose="05000000000000000000" pitchFamily="2" charset="2"/>
              </a:rPr>
              <a:t>seq2seq</a:t>
            </a:r>
            <a:r>
              <a:rPr lang="ko-KR" altLang="en-US" sz="1400" b="1" dirty="0">
                <a:sym typeface="Wingdings" panose="05000000000000000000" pitchFamily="2" charset="2"/>
              </a:rPr>
              <a:t>과 </a:t>
            </a:r>
            <a:r>
              <a:rPr lang="en-US" altLang="ko-KR" sz="1400" b="1" dirty="0">
                <a:sym typeface="Wingdings" panose="05000000000000000000" pitchFamily="2" charset="2"/>
              </a:rPr>
              <a:t>ATTENTION </a:t>
            </a:r>
            <a:r>
              <a:rPr lang="ko-KR" altLang="en-US" sz="1400" b="1" dirty="0">
                <a:sym typeface="Wingdings" panose="05000000000000000000" pitchFamily="2" charset="2"/>
              </a:rPr>
              <a:t>기술 설명</a:t>
            </a:r>
            <a:endParaRPr lang="en-US" altLang="ko-KR" sz="1400" b="1" dirty="0">
              <a:sym typeface="Wingdings" panose="05000000000000000000" pitchFamily="2" charset="2"/>
            </a:endParaRPr>
          </a:p>
          <a:p>
            <a:endParaRPr lang="en-US" altLang="ko-KR" sz="1400" b="1" dirty="0">
              <a:sym typeface="Wingdings" panose="05000000000000000000" pitchFamily="2" charset="2"/>
            </a:endParaRPr>
          </a:p>
          <a:p>
            <a:r>
              <a:rPr lang="en-US" altLang="ko-KR" sz="1400" dirty="0">
                <a:hlinkClick r:id="rId11"/>
              </a:rPr>
              <a:t>https://ratsgo.github.io/natural%20language%20processing/2017/03/09/rnnlstm/</a:t>
            </a:r>
            <a:endParaRPr lang="en-US" altLang="ko-KR" sz="1400" dirty="0"/>
          </a:p>
          <a:p>
            <a:r>
              <a:rPr lang="en-US" altLang="ko-KR" sz="1400" b="1" dirty="0">
                <a:sym typeface="Wingdings" panose="05000000000000000000" pitchFamily="2" charset="2"/>
              </a:rPr>
              <a:t>LSTM</a:t>
            </a:r>
          </a:p>
          <a:p>
            <a:endParaRPr lang="en-US" altLang="ko-KR" sz="1400" b="1" dirty="0">
              <a:sym typeface="Wingdings" panose="05000000000000000000" pitchFamily="2" charset="2"/>
            </a:endParaRPr>
          </a:p>
          <a:p>
            <a:endParaRPr lang="en-US" altLang="ko-KR" sz="1400" b="1" dirty="0">
              <a:sym typeface="Wingdings" panose="05000000000000000000" pitchFamily="2" charset="2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FED82D1-09FD-4325-8C07-940A998A63A5}"/>
              </a:ext>
            </a:extLst>
          </p:cNvPr>
          <p:cNvSpPr/>
          <p:nvPr/>
        </p:nvSpPr>
        <p:spPr>
          <a:xfrm>
            <a:off x="1985592" y="244888"/>
            <a:ext cx="620901" cy="60966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D93AFCD-3FFA-4654-8485-14517CCE2C59}"/>
              </a:ext>
            </a:extLst>
          </p:cNvPr>
          <p:cNvSpPr/>
          <p:nvPr/>
        </p:nvSpPr>
        <p:spPr>
          <a:xfrm>
            <a:off x="2218521" y="465558"/>
            <a:ext cx="171428" cy="168325"/>
          </a:xfrm>
          <a:prstGeom prst="rect">
            <a:avLst/>
          </a:prstGeom>
          <a:solidFill>
            <a:srgbClr val="F27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B5F79C4-2472-4EFD-BC17-2B7EAE2FED7E}"/>
              </a:ext>
            </a:extLst>
          </p:cNvPr>
          <p:cNvGrpSpPr/>
          <p:nvPr/>
        </p:nvGrpSpPr>
        <p:grpSpPr>
          <a:xfrm>
            <a:off x="2779054" y="778961"/>
            <a:ext cx="1680651" cy="75589"/>
            <a:chOff x="2686404" y="755394"/>
            <a:chExt cx="3671700" cy="6085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195A083-78A3-4991-A4B1-E597AC84BFBF}"/>
                </a:ext>
              </a:extLst>
            </p:cNvPr>
            <p:cNvSpPr/>
            <p:nvPr/>
          </p:nvSpPr>
          <p:spPr>
            <a:xfrm>
              <a:off x="3604329" y="755394"/>
              <a:ext cx="917925" cy="60852"/>
            </a:xfrm>
            <a:prstGeom prst="rect">
              <a:avLst/>
            </a:prstGeom>
            <a:solidFill>
              <a:srgbClr val="FF00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E85635E-47EA-4B11-8AA8-F18C641AC33A}"/>
                </a:ext>
              </a:extLst>
            </p:cNvPr>
            <p:cNvSpPr/>
            <p:nvPr/>
          </p:nvSpPr>
          <p:spPr>
            <a:xfrm>
              <a:off x="2686404" y="755394"/>
              <a:ext cx="917925" cy="60852"/>
            </a:xfrm>
            <a:prstGeom prst="rect">
              <a:avLst/>
            </a:prstGeom>
            <a:solidFill>
              <a:srgbClr val="008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29F081B-14BD-48E1-B2F0-B871650634EE}"/>
                </a:ext>
              </a:extLst>
            </p:cNvPr>
            <p:cNvSpPr/>
            <p:nvPr/>
          </p:nvSpPr>
          <p:spPr>
            <a:xfrm>
              <a:off x="5440179" y="755394"/>
              <a:ext cx="917925" cy="60852"/>
            </a:xfrm>
            <a:prstGeom prst="rect">
              <a:avLst/>
            </a:prstGeom>
            <a:solidFill>
              <a:srgbClr val="00A7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CDF3616-70EF-4260-81C5-8F35A9541DFE}"/>
                </a:ext>
              </a:extLst>
            </p:cNvPr>
            <p:cNvSpPr/>
            <p:nvPr/>
          </p:nvSpPr>
          <p:spPr>
            <a:xfrm>
              <a:off x="4522254" y="755394"/>
              <a:ext cx="917925" cy="60852"/>
            </a:xfrm>
            <a:prstGeom prst="rect">
              <a:avLst/>
            </a:prstGeom>
            <a:solidFill>
              <a:srgbClr val="FF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B60E5E29-86CD-4FF6-9019-13617B468B17}"/>
              </a:ext>
            </a:extLst>
          </p:cNvPr>
          <p:cNvSpPr txBox="1"/>
          <p:nvPr/>
        </p:nvSpPr>
        <p:spPr>
          <a:xfrm>
            <a:off x="2716911" y="198330"/>
            <a:ext cx="3758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참고 문헌</a:t>
            </a:r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E11067-70FC-4475-9515-9BCB32732C30}"/>
              </a:ext>
            </a:extLst>
          </p:cNvPr>
          <p:cNvSpPr txBox="1"/>
          <p:nvPr/>
        </p:nvSpPr>
        <p:spPr>
          <a:xfrm>
            <a:off x="1241936" y="3241012"/>
            <a:ext cx="523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6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7D5AA530-0B50-4707-8455-352F0C22A559}"/>
              </a:ext>
            </a:extLst>
          </p:cNvPr>
          <p:cNvSpPr/>
          <p:nvPr/>
        </p:nvSpPr>
        <p:spPr>
          <a:xfrm>
            <a:off x="233703" y="3843522"/>
            <a:ext cx="335283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(1)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BCC9B58-9FED-43B5-9984-A4D9BE430450}"/>
              </a:ext>
            </a:extLst>
          </p:cNvPr>
          <p:cNvSpPr txBox="1"/>
          <p:nvPr/>
        </p:nvSpPr>
        <p:spPr>
          <a:xfrm>
            <a:off x="710906" y="3825840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참고 자료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B124EF6D-1E27-4814-AE78-C4A39B5B3B79}"/>
              </a:ext>
            </a:extLst>
          </p:cNvPr>
          <p:cNvSpPr/>
          <p:nvPr/>
        </p:nvSpPr>
        <p:spPr>
          <a:xfrm>
            <a:off x="176545" y="3288789"/>
            <a:ext cx="1018026" cy="272415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CONTENTS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5D959232-079A-4D2B-8D2B-3744AA995127}"/>
              </a:ext>
            </a:extLst>
          </p:cNvPr>
          <p:cNvGrpSpPr/>
          <p:nvPr/>
        </p:nvGrpSpPr>
        <p:grpSpPr>
          <a:xfrm>
            <a:off x="176545" y="125101"/>
            <a:ext cx="294251" cy="301924"/>
            <a:chOff x="176545" y="138023"/>
            <a:chExt cx="294251" cy="301924"/>
          </a:xfrm>
        </p:grpSpPr>
        <p:sp>
          <p:nvSpPr>
            <p:cNvPr id="134" name="사각형: 둥근 모서리 133">
              <a:extLst>
                <a:ext uri="{FF2B5EF4-FFF2-40B4-BE49-F238E27FC236}">
                  <a16:creationId xmlns:a16="http://schemas.microsoft.com/office/drawing/2014/main" id="{B9034B53-EA55-444C-A974-5719991417D5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사각형: 둥근 모서리 134">
              <a:extLst>
                <a:ext uri="{FF2B5EF4-FFF2-40B4-BE49-F238E27FC236}">
                  <a16:creationId xmlns:a16="http://schemas.microsoft.com/office/drawing/2014/main" id="{107304D1-0806-4CD7-8929-31EA3ACDABEA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사각형: 둥근 모서리 135">
              <a:extLst>
                <a:ext uri="{FF2B5EF4-FFF2-40B4-BE49-F238E27FC236}">
                  <a16:creationId xmlns:a16="http://schemas.microsoft.com/office/drawing/2014/main" id="{D618D723-6677-48D7-9A35-55011E1DB35C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F45CC32E-C9AF-4CD5-A197-D8B3C1C06E53}"/>
              </a:ext>
            </a:extLst>
          </p:cNvPr>
          <p:cNvSpPr txBox="1"/>
          <p:nvPr/>
        </p:nvSpPr>
        <p:spPr>
          <a:xfrm>
            <a:off x="504825" y="77476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61034AF7-4C93-4007-AA7C-78351ED6AEAB}"/>
              </a:ext>
            </a:extLst>
          </p:cNvPr>
          <p:cNvSpPr/>
          <p:nvPr/>
        </p:nvSpPr>
        <p:spPr>
          <a:xfrm>
            <a:off x="191785" y="841628"/>
            <a:ext cx="1018026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CONTENTS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45DFCD9-BDDF-401F-A34E-D4C3C4C0D1A9}"/>
              </a:ext>
            </a:extLst>
          </p:cNvPr>
          <p:cNvSpPr txBox="1"/>
          <p:nvPr/>
        </p:nvSpPr>
        <p:spPr>
          <a:xfrm>
            <a:off x="1228861" y="772898"/>
            <a:ext cx="523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E893D33-F755-47DF-95F2-D5D018C5BD88}"/>
              </a:ext>
            </a:extLst>
          </p:cNvPr>
          <p:cNvSpPr txBox="1"/>
          <p:nvPr/>
        </p:nvSpPr>
        <p:spPr>
          <a:xfrm>
            <a:off x="1228861" y="1403769"/>
            <a:ext cx="523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2B14B97-6405-4591-A9B9-1EAB6C588B86}"/>
              </a:ext>
            </a:extLst>
          </p:cNvPr>
          <p:cNvSpPr txBox="1"/>
          <p:nvPr/>
        </p:nvSpPr>
        <p:spPr>
          <a:xfrm>
            <a:off x="1217147" y="2089951"/>
            <a:ext cx="523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050AAE4-DB93-48E6-81E5-CE0BCD38CBA6}"/>
              </a:ext>
            </a:extLst>
          </p:cNvPr>
          <p:cNvSpPr txBox="1"/>
          <p:nvPr/>
        </p:nvSpPr>
        <p:spPr>
          <a:xfrm>
            <a:off x="1209658" y="2706320"/>
            <a:ext cx="523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FEBEA0DF-A1F5-4C0F-BE30-FFEF563E263D}"/>
              </a:ext>
            </a:extLst>
          </p:cNvPr>
          <p:cNvCxnSpPr>
            <a:cxnSpLocks/>
          </p:cNvCxnSpPr>
          <p:nvPr/>
        </p:nvCxnSpPr>
        <p:spPr>
          <a:xfrm>
            <a:off x="172582" y="31589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8E1A5BC4-9FD9-4387-A46A-27BCBFE2FC2C}"/>
              </a:ext>
            </a:extLst>
          </p:cNvPr>
          <p:cNvSpPr/>
          <p:nvPr/>
        </p:nvSpPr>
        <p:spPr>
          <a:xfrm>
            <a:off x="191785" y="1444371"/>
            <a:ext cx="1018026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CONTENTS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B0931F10-23EA-411F-BB14-D368B8684920}"/>
              </a:ext>
            </a:extLst>
          </p:cNvPr>
          <p:cNvSpPr/>
          <p:nvPr/>
        </p:nvSpPr>
        <p:spPr>
          <a:xfrm>
            <a:off x="199121" y="2065503"/>
            <a:ext cx="1018026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CONTENTS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99405ABB-36EE-4029-8EEA-1F95BE832DFC}"/>
              </a:ext>
            </a:extLst>
          </p:cNvPr>
          <p:cNvSpPr/>
          <p:nvPr/>
        </p:nvSpPr>
        <p:spPr>
          <a:xfrm>
            <a:off x="176545" y="2737979"/>
            <a:ext cx="1018026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CONTENTS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222D3A29-3AE6-4863-A16C-E7F68703EE89}"/>
              </a:ext>
            </a:extLst>
          </p:cNvPr>
          <p:cNvCxnSpPr>
            <a:cxnSpLocks/>
          </p:cNvCxnSpPr>
          <p:nvPr/>
        </p:nvCxnSpPr>
        <p:spPr>
          <a:xfrm>
            <a:off x="191785" y="3721549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968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>
            <a:extLst>
              <a:ext uri="{FF2B5EF4-FFF2-40B4-BE49-F238E27FC236}">
                <a16:creationId xmlns:a16="http://schemas.microsoft.com/office/drawing/2014/main" id="{C1DCFEC5-8E9A-44E2-820E-F0FD7A88583B}"/>
              </a:ext>
            </a:extLst>
          </p:cNvPr>
          <p:cNvSpPr/>
          <p:nvPr/>
        </p:nvSpPr>
        <p:spPr>
          <a:xfrm>
            <a:off x="1317816" y="3204506"/>
            <a:ext cx="466725" cy="46672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5677843-43F9-4019-B275-1CB4DC1B039C}"/>
              </a:ext>
            </a:extLst>
          </p:cNvPr>
          <p:cNvSpPr/>
          <p:nvPr/>
        </p:nvSpPr>
        <p:spPr>
          <a:xfrm>
            <a:off x="1547812" y="1790700"/>
            <a:ext cx="9115425" cy="3276600"/>
          </a:xfrm>
          <a:custGeom>
            <a:avLst/>
            <a:gdLst>
              <a:gd name="connsiteX0" fmla="*/ 0 w 9115425"/>
              <a:gd name="connsiteY0" fmla="*/ 0 h 3276600"/>
              <a:gd name="connsiteX1" fmla="*/ 9115425 w 9115425"/>
              <a:gd name="connsiteY1" fmla="*/ 0 h 3276600"/>
              <a:gd name="connsiteX2" fmla="*/ 9115425 w 9115425"/>
              <a:gd name="connsiteY2" fmla="*/ 1344893 h 3276600"/>
              <a:gd name="connsiteX3" fmla="*/ 8822018 w 9115425"/>
              <a:gd name="connsiteY3" fmla="*/ 1638300 h 3276600"/>
              <a:gd name="connsiteX4" fmla="*/ 9115425 w 9115425"/>
              <a:gd name="connsiteY4" fmla="*/ 1931707 h 3276600"/>
              <a:gd name="connsiteX5" fmla="*/ 9115425 w 9115425"/>
              <a:gd name="connsiteY5" fmla="*/ 3276600 h 3276600"/>
              <a:gd name="connsiteX6" fmla="*/ 0 w 9115425"/>
              <a:gd name="connsiteY6" fmla="*/ 3276600 h 3276600"/>
              <a:gd name="connsiteX7" fmla="*/ 0 w 9115425"/>
              <a:gd name="connsiteY7" fmla="*/ 1930267 h 3276600"/>
              <a:gd name="connsiteX8" fmla="*/ 14288 w 9115425"/>
              <a:gd name="connsiteY8" fmla="*/ 1931707 h 3276600"/>
              <a:gd name="connsiteX9" fmla="*/ 307695 w 9115425"/>
              <a:gd name="connsiteY9" fmla="*/ 1638300 h 3276600"/>
              <a:gd name="connsiteX10" fmla="*/ 14288 w 9115425"/>
              <a:gd name="connsiteY10" fmla="*/ 1344893 h 3276600"/>
              <a:gd name="connsiteX11" fmla="*/ 0 w 9115425"/>
              <a:gd name="connsiteY11" fmla="*/ 1346334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15425" h="3276600">
                <a:moveTo>
                  <a:pt x="0" y="0"/>
                </a:moveTo>
                <a:lnTo>
                  <a:pt x="9115425" y="0"/>
                </a:lnTo>
                <a:lnTo>
                  <a:pt x="9115425" y="1344893"/>
                </a:lnTo>
                <a:cubicBezTo>
                  <a:pt x="8953381" y="1344893"/>
                  <a:pt x="8822018" y="1476256"/>
                  <a:pt x="8822018" y="1638300"/>
                </a:cubicBezTo>
                <a:cubicBezTo>
                  <a:pt x="8822018" y="1800344"/>
                  <a:pt x="8953381" y="1931707"/>
                  <a:pt x="9115425" y="1931707"/>
                </a:cubicBezTo>
                <a:lnTo>
                  <a:pt x="9115425" y="3276600"/>
                </a:lnTo>
                <a:lnTo>
                  <a:pt x="0" y="3276600"/>
                </a:lnTo>
                <a:lnTo>
                  <a:pt x="0" y="1930267"/>
                </a:lnTo>
                <a:lnTo>
                  <a:pt x="14288" y="1931707"/>
                </a:lnTo>
                <a:cubicBezTo>
                  <a:pt x="176332" y="1931707"/>
                  <a:pt x="307695" y="1800344"/>
                  <a:pt x="307695" y="1638300"/>
                </a:cubicBezTo>
                <a:cubicBezTo>
                  <a:pt x="307695" y="1476256"/>
                  <a:pt x="176332" y="1344893"/>
                  <a:pt x="14288" y="1344893"/>
                </a:cubicBezTo>
                <a:lnTo>
                  <a:pt x="0" y="134633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7A2CA-16A3-44D3-A74C-6C25DFB594B5}"/>
              </a:ext>
            </a:extLst>
          </p:cNvPr>
          <p:cNvSpPr txBox="1"/>
          <p:nvPr/>
        </p:nvSpPr>
        <p:spPr>
          <a:xfrm>
            <a:off x="2495550" y="2943225"/>
            <a:ext cx="7210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THANK YOU!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14C1AE-0E75-478E-9B78-89222C81B17E}"/>
              </a:ext>
            </a:extLst>
          </p:cNvPr>
          <p:cNvSpPr/>
          <p:nvPr/>
        </p:nvSpPr>
        <p:spPr>
          <a:xfrm>
            <a:off x="1492906" y="3373439"/>
            <a:ext cx="128861" cy="128861"/>
          </a:xfrm>
          <a:prstGeom prst="rect">
            <a:avLst/>
          </a:prstGeom>
          <a:solidFill>
            <a:srgbClr val="F27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AF1DF4-6E4A-4C78-B377-B2CEF51AD503}"/>
              </a:ext>
            </a:extLst>
          </p:cNvPr>
          <p:cNvSpPr/>
          <p:nvPr/>
        </p:nvSpPr>
        <p:spPr>
          <a:xfrm>
            <a:off x="5448965" y="3909108"/>
            <a:ext cx="647035" cy="60852"/>
          </a:xfrm>
          <a:prstGeom prst="rect">
            <a:avLst/>
          </a:prstGeom>
          <a:solidFill>
            <a:srgbClr val="FF0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E1169E-F537-4468-8AD0-FD5D02C3A3E1}"/>
              </a:ext>
            </a:extLst>
          </p:cNvPr>
          <p:cNvSpPr/>
          <p:nvPr/>
        </p:nvSpPr>
        <p:spPr>
          <a:xfrm>
            <a:off x="4801930" y="3909108"/>
            <a:ext cx="647035" cy="60852"/>
          </a:xfrm>
          <a:prstGeom prst="rect">
            <a:avLst/>
          </a:prstGeom>
          <a:solidFill>
            <a:srgbClr val="008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11C01B-7BC2-4C40-8761-192FC5B072DF}"/>
              </a:ext>
            </a:extLst>
          </p:cNvPr>
          <p:cNvSpPr/>
          <p:nvPr/>
        </p:nvSpPr>
        <p:spPr>
          <a:xfrm>
            <a:off x="6743035" y="3909108"/>
            <a:ext cx="647035" cy="60852"/>
          </a:xfrm>
          <a:prstGeom prst="rect">
            <a:avLst/>
          </a:prstGeom>
          <a:solidFill>
            <a:srgbClr val="00A7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7475A3-BC6B-4FEE-A5AE-2C5A5C540532}"/>
              </a:ext>
            </a:extLst>
          </p:cNvPr>
          <p:cNvSpPr/>
          <p:nvPr/>
        </p:nvSpPr>
        <p:spPr>
          <a:xfrm>
            <a:off x="6096000" y="3909108"/>
            <a:ext cx="647035" cy="60852"/>
          </a:xfrm>
          <a:prstGeom prst="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77FF1EE-8A0C-4D05-A7E5-1C730C4EB384}"/>
              </a:ext>
            </a:extLst>
          </p:cNvPr>
          <p:cNvSpPr/>
          <p:nvPr/>
        </p:nvSpPr>
        <p:spPr>
          <a:xfrm>
            <a:off x="10423717" y="3204506"/>
            <a:ext cx="466725" cy="46672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9D8D7C1-C413-4127-883E-D9E5ED56C2F8}"/>
              </a:ext>
            </a:extLst>
          </p:cNvPr>
          <p:cNvSpPr/>
          <p:nvPr/>
        </p:nvSpPr>
        <p:spPr>
          <a:xfrm>
            <a:off x="10598807" y="3373439"/>
            <a:ext cx="128861" cy="128861"/>
          </a:xfrm>
          <a:prstGeom prst="rect">
            <a:avLst/>
          </a:prstGeom>
          <a:solidFill>
            <a:srgbClr val="F27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413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CEAB96-3405-49BD-98C6-4F25365E645D}"/>
              </a:ext>
            </a:extLst>
          </p:cNvPr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200326D-8284-4E31-851B-2A53142C5E62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8460F80-3DE0-47D0-891F-0F9CD6FF211B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6FE3C3D-659B-4721-9D3B-00C7B51C6E9B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3194460-AFC7-433E-ABA7-EFC353ABFC69}"/>
              </a:ext>
            </a:extLst>
          </p:cNvPr>
          <p:cNvSpPr txBox="1"/>
          <p:nvPr/>
        </p:nvSpPr>
        <p:spPr>
          <a:xfrm>
            <a:off x="504825" y="90398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BE5540-7E11-4484-98FE-CAF589BA2A9F}"/>
              </a:ext>
            </a:extLst>
          </p:cNvPr>
          <p:cNvSpPr txBox="1"/>
          <p:nvPr/>
        </p:nvSpPr>
        <p:spPr>
          <a:xfrm>
            <a:off x="2716911" y="198330"/>
            <a:ext cx="3758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차후 </a:t>
            </a:r>
            <a:r>
              <a: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계획</a:t>
            </a:r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092B4B4-591A-4F37-800B-C279246A3EB3}"/>
              </a:ext>
            </a:extLst>
          </p:cNvPr>
          <p:cNvSpPr/>
          <p:nvPr/>
        </p:nvSpPr>
        <p:spPr>
          <a:xfrm>
            <a:off x="1985592" y="244888"/>
            <a:ext cx="620901" cy="60966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210CA62-60B8-4902-86D4-7253F7BA17EA}"/>
              </a:ext>
            </a:extLst>
          </p:cNvPr>
          <p:cNvSpPr/>
          <p:nvPr/>
        </p:nvSpPr>
        <p:spPr>
          <a:xfrm>
            <a:off x="2218521" y="465558"/>
            <a:ext cx="171428" cy="168325"/>
          </a:xfrm>
          <a:prstGeom prst="rect">
            <a:avLst/>
          </a:prstGeom>
          <a:solidFill>
            <a:srgbClr val="F27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68E9FBD-4A9F-46F2-A1F1-8DADE06FCB89}"/>
              </a:ext>
            </a:extLst>
          </p:cNvPr>
          <p:cNvGrpSpPr/>
          <p:nvPr/>
        </p:nvGrpSpPr>
        <p:grpSpPr>
          <a:xfrm>
            <a:off x="2779054" y="778961"/>
            <a:ext cx="2498989" cy="66007"/>
            <a:chOff x="2686404" y="755394"/>
            <a:chExt cx="3671700" cy="60852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C2A0C79-28F8-4CB5-B7AA-675E46FCBF47}"/>
                </a:ext>
              </a:extLst>
            </p:cNvPr>
            <p:cNvSpPr/>
            <p:nvPr/>
          </p:nvSpPr>
          <p:spPr>
            <a:xfrm>
              <a:off x="3604329" y="755394"/>
              <a:ext cx="917925" cy="60852"/>
            </a:xfrm>
            <a:prstGeom prst="rect">
              <a:avLst/>
            </a:prstGeom>
            <a:solidFill>
              <a:srgbClr val="FF00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8EAE4FC-3822-4137-BF5D-6F6948592AC2}"/>
                </a:ext>
              </a:extLst>
            </p:cNvPr>
            <p:cNvSpPr/>
            <p:nvPr/>
          </p:nvSpPr>
          <p:spPr>
            <a:xfrm>
              <a:off x="2686404" y="755394"/>
              <a:ext cx="917925" cy="60852"/>
            </a:xfrm>
            <a:prstGeom prst="rect">
              <a:avLst/>
            </a:prstGeom>
            <a:solidFill>
              <a:srgbClr val="008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D870AAF-E69E-489E-9F1D-72E7020BB8FD}"/>
                </a:ext>
              </a:extLst>
            </p:cNvPr>
            <p:cNvSpPr/>
            <p:nvPr/>
          </p:nvSpPr>
          <p:spPr>
            <a:xfrm>
              <a:off x="5440179" y="755394"/>
              <a:ext cx="917925" cy="60852"/>
            </a:xfrm>
            <a:prstGeom prst="rect">
              <a:avLst/>
            </a:prstGeom>
            <a:solidFill>
              <a:srgbClr val="00A7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4480877-A179-4FF3-8996-AAC2F04E701D}"/>
                </a:ext>
              </a:extLst>
            </p:cNvPr>
            <p:cNvSpPr/>
            <p:nvPr/>
          </p:nvSpPr>
          <p:spPr>
            <a:xfrm>
              <a:off x="4522254" y="755394"/>
              <a:ext cx="917925" cy="60852"/>
            </a:xfrm>
            <a:prstGeom prst="rect">
              <a:avLst/>
            </a:prstGeom>
            <a:solidFill>
              <a:srgbClr val="FF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5CCBE375-0D18-48F6-A95D-8E8A0CE60982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085F14F5-1B9F-4F3F-8E91-83581AF60B34}"/>
              </a:ext>
            </a:extLst>
          </p:cNvPr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126" name="사각형: 둥근 모서리 125">
              <a:extLst>
                <a:ext uri="{FF2B5EF4-FFF2-40B4-BE49-F238E27FC236}">
                  <a16:creationId xmlns:a16="http://schemas.microsoft.com/office/drawing/2014/main" id="{5217D3A8-293F-468A-A1EF-87CE06A6E7AA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사각형: 둥근 모서리 126">
              <a:extLst>
                <a:ext uri="{FF2B5EF4-FFF2-40B4-BE49-F238E27FC236}">
                  <a16:creationId xmlns:a16="http://schemas.microsoft.com/office/drawing/2014/main" id="{498C24BF-F41C-494C-A714-EB2F16A2500F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id="{F1455C91-1069-4FEF-B82C-2DD4BC8C58B3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CF9FB50B-0B5D-4821-86BB-9F7E24EE4AC3}"/>
              </a:ext>
            </a:extLst>
          </p:cNvPr>
          <p:cNvSpPr txBox="1"/>
          <p:nvPr/>
        </p:nvSpPr>
        <p:spPr>
          <a:xfrm>
            <a:off x="504825" y="90398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3A49582A-DAC5-4679-B22F-3C1896BF5BAD}"/>
              </a:ext>
            </a:extLst>
          </p:cNvPr>
          <p:cNvGrpSpPr/>
          <p:nvPr/>
        </p:nvGrpSpPr>
        <p:grpSpPr>
          <a:xfrm>
            <a:off x="191785" y="785820"/>
            <a:ext cx="1560951" cy="400110"/>
            <a:chOff x="957836" y="1671488"/>
            <a:chExt cx="1560951" cy="400110"/>
          </a:xfrm>
        </p:grpSpPr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id="{61277DB9-4D75-41FB-9E3C-3C601F6A6C76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5C39765-D8AA-4241-8DDD-E4137A82E82F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EAACFF3A-D163-4953-969A-ED8458FCE5DE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EA1B117A-2BCB-46F3-8AE6-574F099685E8}"/>
              </a:ext>
            </a:extLst>
          </p:cNvPr>
          <p:cNvGrpSpPr/>
          <p:nvPr/>
        </p:nvGrpSpPr>
        <p:grpSpPr>
          <a:xfrm>
            <a:off x="191785" y="1416691"/>
            <a:ext cx="1560951" cy="400110"/>
            <a:chOff x="957836" y="1671488"/>
            <a:chExt cx="1560951" cy="400110"/>
          </a:xfrm>
        </p:grpSpPr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A307C479-ACEE-4A52-9C78-8DB680FE79B9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0C0F2BB8-40CB-466B-A821-9807E217FA61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9AA23BB6-7ED0-426A-8EE5-C8FD80382E35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AFF82F23-184B-46E9-802F-F893D1DB7F8E}"/>
              </a:ext>
            </a:extLst>
          </p:cNvPr>
          <p:cNvCxnSpPr>
            <a:cxnSpLocks/>
          </p:cNvCxnSpPr>
          <p:nvPr/>
        </p:nvCxnSpPr>
        <p:spPr>
          <a:xfrm>
            <a:off x="191785" y="252124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육각형 154">
            <a:extLst>
              <a:ext uri="{FF2B5EF4-FFF2-40B4-BE49-F238E27FC236}">
                <a16:creationId xmlns:a16="http://schemas.microsoft.com/office/drawing/2014/main" id="{C93915E3-F83E-4343-A026-4AB9DCFD6F06}"/>
              </a:ext>
            </a:extLst>
          </p:cNvPr>
          <p:cNvSpPr/>
          <p:nvPr/>
        </p:nvSpPr>
        <p:spPr>
          <a:xfrm>
            <a:off x="6515474" y="2372790"/>
            <a:ext cx="1209401" cy="1042587"/>
          </a:xfrm>
          <a:prstGeom prst="hexagon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육각형 155">
            <a:extLst>
              <a:ext uri="{FF2B5EF4-FFF2-40B4-BE49-F238E27FC236}">
                <a16:creationId xmlns:a16="http://schemas.microsoft.com/office/drawing/2014/main" id="{7CA54DAA-192B-4506-AD0A-FD1A18F0C89E}"/>
              </a:ext>
            </a:extLst>
          </p:cNvPr>
          <p:cNvSpPr/>
          <p:nvPr/>
        </p:nvSpPr>
        <p:spPr>
          <a:xfrm>
            <a:off x="5403471" y="3051663"/>
            <a:ext cx="1209401" cy="1042587"/>
          </a:xfrm>
          <a:prstGeom prst="hexagon">
            <a:avLst/>
          </a:prstGeom>
          <a:solidFill>
            <a:srgbClr val="FF0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육각형 156">
            <a:extLst>
              <a:ext uri="{FF2B5EF4-FFF2-40B4-BE49-F238E27FC236}">
                <a16:creationId xmlns:a16="http://schemas.microsoft.com/office/drawing/2014/main" id="{9C9664A1-A2BF-4B31-925B-A8828FC84D04}"/>
              </a:ext>
            </a:extLst>
          </p:cNvPr>
          <p:cNvSpPr/>
          <p:nvPr/>
        </p:nvSpPr>
        <p:spPr>
          <a:xfrm>
            <a:off x="6515473" y="3651553"/>
            <a:ext cx="1209401" cy="1042587"/>
          </a:xfrm>
          <a:prstGeom prst="hexagon">
            <a:avLst/>
          </a:prstGeom>
          <a:solidFill>
            <a:srgbClr val="00A7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육각형 157">
            <a:extLst>
              <a:ext uri="{FF2B5EF4-FFF2-40B4-BE49-F238E27FC236}">
                <a16:creationId xmlns:a16="http://schemas.microsoft.com/office/drawing/2014/main" id="{37954E3F-3C3B-460A-A97C-7DD0BB11BF2C}"/>
              </a:ext>
            </a:extLst>
          </p:cNvPr>
          <p:cNvSpPr/>
          <p:nvPr/>
        </p:nvSpPr>
        <p:spPr>
          <a:xfrm>
            <a:off x="7627475" y="3051663"/>
            <a:ext cx="1209401" cy="1042587"/>
          </a:xfrm>
          <a:prstGeom prst="hexagon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D90E756B-0914-437C-A0B9-CE7E52B45A86}"/>
              </a:ext>
            </a:extLst>
          </p:cNvPr>
          <p:cNvCxnSpPr>
            <a:stCxn id="156" idx="3"/>
          </p:cNvCxnSpPr>
          <p:nvPr/>
        </p:nvCxnSpPr>
        <p:spPr>
          <a:xfrm flipH="1">
            <a:off x="2990144" y="3572957"/>
            <a:ext cx="2413327" cy="4791"/>
          </a:xfrm>
          <a:prstGeom prst="line">
            <a:avLst/>
          </a:prstGeom>
          <a:ln w="28575">
            <a:solidFill>
              <a:srgbClr val="3A40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A60029C7-5785-454A-8973-1A37C3DA8A33}"/>
              </a:ext>
            </a:extLst>
          </p:cNvPr>
          <p:cNvCxnSpPr/>
          <p:nvPr/>
        </p:nvCxnSpPr>
        <p:spPr>
          <a:xfrm>
            <a:off x="2990143" y="3561917"/>
            <a:ext cx="0" cy="1297700"/>
          </a:xfrm>
          <a:prstGeom prst="line">
            <a:avLst/>
          </a:prstGeom>
          <a:ln w="28575">
            <a:solidFill>
              <a:srgbClr val="3A40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3D501F27-3A52-4610-8015-278D2B42E26F}"/>
              </a:ext>
            </a:extLst>
          </p:cNvPr>
          <p:cNvCxnSpPr/>
          <p:nvPr/>
        </p:nvCxnSpPr>
        <p:spPr>
          <a:xfrm>
            <a:off x="2981597" y="4870657"/>
            <a:ext cx="521294" cy="1"/>
          </a:xfrm>
          <a:prstGeom prst="line">
            <a:avLst/>
          </a:prstGeom>
          <a:ln w="28575">
            <a:solidFill>
              <a:srgbClr val="3A40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6543D7A4-EF33-4634-9515-3F9F94FC446C}"/>
              </a:ext>
            </a:extLst>
          </p:cNvPr>
          <p:cNvSpPr txBox="1"/>
          <p:nvPr/>
        </p:nvSpPr>
        <p:spPr>
          <a:xfrm>
            <a:off x="3487297" y="4384762"/>
            <a:ext cx="1828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2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Data set</a:t>
            </a:r>
            <a:endParaRPr lang="ko-KR" altLang="en-US" sz="3200" dirty="0">
              <a:solidFill>
                <a:srgbClr val="FF002B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536DD51A-695B-4189-82D8-70BD303156BF}"/>
              </a:ext>
            </a:extLst>
          </p:cNvPr>
          <p:cNvSpPr txBox="1"/>
          <p:nvPr/>
        </p:nvSpPr>
        <p:spPr>
          <a:xfrm>
            <a:off x="3547324" y="4995111"/>
            <a:ext cx="244239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최종 목표는 뉴스 본문에 대한 요약본이다</a:t>
            </a:r>
            <a:r>
              <a:rPr lang="en-US" altLang="ko-KR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r>
              <a:rPr lang="ko-KR" altLang="en-US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문제는 </a:t>
            </a:r>
            <a:r>
              <a:rPr lang="en-US" altLang="ko-KR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dataset</a:t>
            </a:r>
            <a:r>
              <a:rPr lang="ko-KR" altLang="en-US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 없다</a:t>
            </a:r>
            <a:r>
              <a:rPr lang="en-US" altLang="ko-KR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r>
              <a:rPr lang="ko-KR" altLang="en-US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현재 </a:t>
            </a:r>
            <a:r>
              <a:rPr lang="en-US" altLang="ko-KR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dataset</a:t>
            </a:r>
            <a:r>
              <a:rPr lang="ko-KR" altLang="en-US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으로는 뉴스 중간에 포함 되어있는 중간 제목들을 이용하여 요약할 계획</a:t>
            </a:r>
            <a:r>
              <a:rPr lang="en-US" altLang="ko-KR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100" dirty="0">
              <a:solidFill>
                <a:srgbClr val="3A40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75DCA8DA-9B7A-46D8-8796-17C5584B7CAF}"/>
              </a:ext>
            </a:extLst>
          </p:cNvPr>
          <p:cNvCxnSpPr/>
          <p:nvPr/>
        </p:nvCxnSpPr>
        <p:spPr>
          <a:xfrm flipH="1">
            <a:off x="8836876" y="3572957"/>
            <a:ext cx="2413327" cy="4791"/>
          </a:xfrm>
          <a:prstGeom prst="line">
            <a:avLst/>
          </a:prstGeom>
          <a:ln w="28575">
            <a:solidFill>
              <a:srgbClr val="3A40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8930AEBE-3EC8-477A-81C5-E7AE47590340}"/>
              </a:ext>
            </a:extLst>
          </p:cNvPr>
          <p:cNvCxnSpPr/>
          <p:nvPr/>
        </p:nvCxnSpPr>
        <p:spPr>
          <a:xfrm>
            <a:off x="11250203" y="2281309"/>
            <a:ext cx="0" cy="1297700"/>
          </a:xfrm>
          <a:prstGeom prst="line">
            <a:avLst/>
          </a:prstGeom>
          <a:ln w="28575">
            <a:solidFill>
              <a:srgbClr val="3A40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FB4C70F0-DA3C-44C9-B4DC-F97C4DF5E879}"/>
              </a:ext>
            </a:extLst>
          </p:cNvPr>
          <p:cNvCxnSpPr/>
          <p:nvPr/>
        </p:nvCxnSpPr>
        <p:spPr>
          <a:xfrm>
            <a:off x="10737455" y="2275257"/>
            <a:ext cx="521294" cy="1"/>
          </a:xfrm>
          <a:prstGeom prst="line">
            <a:avLst/>
          </a:prstGeom>
          <a:ln w="28575">
            <a:solidFill>
              <a:srgbClr val="3A40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B11A880B-0DC7-4C43-BAAD-C5E874F9DE95}"/>
              </a:ext>
            </a:extLst>
          </p:cNvPr>
          <p:cNvSpPr txBox="1"/>
          <p:nvPr/>
        </p:nvSpPr>
        <p:spPr>
          <a:xfrm>
            <a:off x="8237624" y="1576890"/>
            <a:ext cx="2499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>
                <a:solidFill>
                  <a:srgbClr val="FFA9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정확성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9EB8EAB-F602-4110-BA2C-52B3BE3E796A}"/>
              </a:ext>
            </a:extLst>
          </p:cNvPr>
          <p:cNvSpPr txBox="1"/>
          <p:nvPr/>
        </p:nvSpPr>
        <p:spPr>
          <a:xfrm>
            <a:off x="8295064" y="2143354"/>
            <a:ext cx="24423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Headline</a:t>
            </a:r>
            <a:r>
              <a:rPr lang="ko-KR" altLang="en-US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을 </a:t>
            </a:r>
            <a:r>
              <a:rPr lang="en-US" altLang="ko-KR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attention</a:t>
            </a:r>
            <a:r>
              <a:rPr lang="ko-KR" altLang="en-US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을 이용하여 추출하려 할 때</a:t>
            </a:r>
            <a:r>
              <a:rPr lang="en-US" altLang="ko-KR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정확성이 많이 떨어진다</a:t>
            </a:r>
            <a:r>
              <a:rPr lang="en-US" altLang="ko-KR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ko-KR" altLang="en-US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이에 정확성을 올리기 위한 방법 생각해야함</a:t>
            </a:r>
            <a:r>
              <a:rPr lang="en-US" altLang="ko-KR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100" dirty="0">
              <a:solidFill>
                <a:srgbClr val="3A40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B5377972-247F-40C4-8173-FD0DD1251CC1}"/>
              </a:ext>
            </a:extLst>
          </p:cNvPr>
          <p:cNvCxnSpPr>
            <a:cxnSpLocks/>
          </p:cNvCxnSpPr>
          <p:nvPr/>
        </p:nvCxnSpPr>
        <p:spPr>
          <a:xfrm flipH="1">
            <a:off x="7630213" y="4383304"/>
            <a:ext cx="3619990" cy="0"/>
          </a:xfrm>
          <a:prstGeom prst="line">
            <a:avLst/>
          </a:prstGeom>
          <a:ln w="28575">
            <a:solidFill>
              <a:srgbClr val="3A40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382643E4-BFC9-4ADC-9BF0-DAA4F33F0BBF}"/>
              </a:ext>
            </a:extLst>
          </p:cNvPr>
          <p:cNvCxnSpPr/>
          <p:nvPr/>
        </p:nvCxnSpPr>
        <p:spPr>
          <a:xfrm>
            <a:off x="11250203" y="4383304"/>
            <a:ext cx="0" cy="750067"/>
          </a:xfrm>
          <a:prstGeom prst="line">
            <a:avLst/>
          </a:prstGeom>
          <a:ln w="28575">
            <a:solidFill>
              <a:srgbClr val="3A40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10E6BA2E-56E4-4D4A-9B62-50055ECE92F4}"/>
              </a:ext>
            </a:extLst>
          </p:cNvPr>
          <p:cNvCxnSpPr/>
          <p:nvPr/>
        </p:nvCxnSpPr>
        <p:spPr>
          <a:xfrm>
            <a:off x="10728909" y="5133371"/>
            <a:ext cx="521294" cy="1"/>
          </a:xfrm>
          <a:prstGeom prst="line">
            <a:avLst/>
          </a:prstGeom>
          <a:ln w="28575">
            <a:solidFill>
              <a:srgbClr val="3A40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B4CFB0C2-23E0-4AC2-903A-311B1EDE53D6}"/>
              </a:ext>
            </a:extLst>
          </p:cNvPr>
          <p:cNvSpPr txBox="1"/>
          <p:nvPr/>
        </p:nvSpPr>
        <p:spPr>
          <a:xfrm>
            <a:off x="6834896" y="4681121"/>
            <a:ext cx="4003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>
                <a:solidFill>
                  <a:srgbClr val="00A75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Attention</a:t>
            </a:r>
            <a:r>
              <a:rPr lang="ko-KR" altLang="en-US" sz="3200" dirty="0">
                <a:solidFill>
                  <a:srgbClr val="00A75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으로 요약이 가능한가</a:t>
            </a:r>
            <a:r>
              <a:rPr lang="en-US" altLang="ko-KR" sz="3200" dirty="0">
                <a:solidFill>
                  <a:srgbClr val="00A75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3200" dirty="0">
              <a:solidFill>
                <a:srgbClr val="00A75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5EDE5F41-2258-4038-8249-9130B5FC1779}"/>
              </a:ext>
            </a:extLst>
          </p:cNvPr>
          <p:cNvSpPr txBox="1"/>
          <p:nvPr/>
        </p:nvSpPr>
        <p:spPr>
          <a:xfrm>
            <a:off x="7267632" y="5636598"/>
            <a:ext cx="346982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현재 제가 찾아본 요약 관련 알고리즘은 주로 </a:t>
            </a:r>
            <a:r>
              <a:rPr lang="en-US" altLang="ko-KR" sz="1100" dirty="0" err="1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textrank</a:t>
            </a:r>
            <a:r>
              <a:rPr lang="ko-KR" altLang="en-US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또는 </a:t>
            </a:r>
            <a:r>
              <a:rPr lang="en-US" altLang="ko-KR" sz="1100" dirty="0" err="1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lexrank</a:t>
            </a:r>
            <a:r>
              <a:rPr lang="ko-KR" altLang="en-US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입니다</a:t>
            </a:r>
            <a:r>
              <a:rPr lang="en-US" altLang="ko-KR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pPr algn="r"/>
            <a:r>
              <a:rPr lang="ko-KR" altLang="en-US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하지만 </a:t>
            </a:r>
            <a:r>
              <a:rPr lang="en-US" altLang="ko-KR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seq2seq model</a:t>
            </a:r>
            <a:r>
              <a:rPr lang="ko-KR" altLang="en-US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 </a:t>
            </a:r>
            <a:r>
              <a:rPr lang="en-US" altLang="ko-KR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 mechanism</a:t>
            </a:r>
            <a:r>
              <a:rPr lang="ko-KR" altLang="en-US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과 </a:t>
            </a:r>
            <a:r>
              <a:rPr lang="en-US" altLang="ko-KR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pointer </a:t>
            </a:r>
            <a:r>
              <a:rPr lang="en-US" altLang="ko-KR" sz="1100" dirty="0" err="1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nerwork</a:t>
            </a:r>
            <a:r>
              <a:rPr lang="ko-KR" altLang="en-US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 이용한 다른 몇 논문을 참고하여</a:t>
            </a:r>
            <a:endParaRPr lang="en-US" altLang="ko-KR" sz="1100" dirty="0">
              <a:solidFill>
                <a:srgbClr val="3A40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r"/>
            <a:r>
              <a:rPr lang="ko-KR" altLang="en-US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요약할 예정</a:t>
            </a:r>
            <a:r>
              <a:rPr lang="en-US" altLang="ko-KR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r>
              <a:rPr lang="ko-KR" altLang="en-US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endParaRPr lang="ko-KR" altLang="en-US" sz="1100" dirty="0">
              <a:solidFill>
                <a:srgbClr val="3A40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4910E55C-EE45-4CD9-BA7E-FA83ABEB54B3}"/>
              </a:ext>
            </a:extLst>
          </p:cNvPr>
          <p:cNvCxnSpPr/>
          <p:nvPr/>
        </p:nvCxnSpPr>
        <p:spPr>
          <a:xfrm flipH="1">
            <a:off x="4272013" y="2573123"/>
            <a:ext cx="2413327" cy="4791"/>
          </a:xfrm>
          <a:prstGeom prst="line">
            <a:avLst/>
          </a:prstGeom>
          <a:ln w="28575">
            <a:solidFill>
              <a:srgbClr val="3A40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429FCE89-F89E-4B16-A7FF-37BC398ED6BB}"/>
              </a:ext>
            </a:extLst>
          </p:cNvPr>
          <p:cNvCxnSpPr/>
          <p:nvPr/>
        </p:nvCxnSpPr>
        <p:spPr>
          <a:xfrm>
            <a:off x="4272013" y="1743987"/>
            <a:ext cx="0" cy="837682"/>
          </a:xfrm>
          <a:prstGeom prst="line">
            <a:avLst/>
          </a:prstGeom>
          <a:ln w="28575">
            <a:solidFill>
              <a:srgbClr val="3A40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70DF502A-5759-43B9-AB38-606F36747DD9}"/>
              </a:ext>
            </a:extLst>
          </p:cNvPr>
          <p:cNvCxnSpPr/>
          <p:nvPr/>
        </p:nvCxnSpPr>
        <p:spPr>
          <a:xfrm>
            <a:off x="4272010" y="1743987"/>
            <a:ext cx="521294" cy="1"/>
          </a:xfrm>
          <a:prstGeom prst="line">
            <a:avLst/>
          </a:prstGeom>
          <a:ln w="28575">
            <a:solidFill>
              <a:srgbClr val="3A40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02826F67-B3E5-4997-9E6F-BEC8FB73D00D}"/>
              </a:ext>
            </a:extLst>
          </p:cNvPr>
          <p:cNvSpPr txBox="1"/>
          <p:nvPr/>
        </p:nvSpPr>
        <p:spPr>
          <a:xfrm>
            <a:off x="4793303" y="1024938"/>
            <a:ext cx="2226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8EFB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Headline </a:t>
            </a:r>
            <a:endParaRPr lang="ko-KR" altLang="en-US" sz="3200" dirty="0">
              <a:solidFill>
                <a:srgbClr val="4C8EFB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1EDFB010-3736-4AAF-92AB-F62F3A830F07}"/>
              </a:ext>
            </a:extLst>
          </p:cNvPr>
          <p:cNvCxnSpPr>
            <a:cxnSpLocks/>
          </p:cNvCxnSpPr>
          <p:nvPr/>
        </p:nvCxnSpPr>
        <p:spPr>
          <a:xfrm>
            <a:off x="191785" y="252124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B8260D2A-4E6F-4CCF-A88C-EB3868634B36}"/>
              </a:ext>
            </a:extLst>
          </p:cNvPr>
          <p:cNvSpPr txBox="1"/>
          <p:nvPr/>
        </p:nvSpPr>
        <p:spPr>
          <a:xfrm>
            <a:off x="1228861" y="2720622"/>
            <a:ext cx="523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E028FE-0CD4-4BF5-85D4-0E0D87AE07FD}"/>
              </a:ext>
            </a:extLst>
          </p:cNvPr>
          <p:cNvSpPr txBox="1"/>
          <p:nvPr/>
        </p:nvSpPr>
        <p:spPr>
          <a:xfrm>
            <a:off x="1211967" y="3215322"/>
            <a:ext cx="523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5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AFFFB725-EE54-465D-A611-124B269D482F}"/>
              </a:ext>
            </a:extLst>
          </p:cNvPr>
          <p:cNvCxnSpPr>
            <a:cxnSpLocks/>
          </p:cNvCxnSpPr>
          <p:nvPr/>
        </p:nvCxnSpPr>
        <p:spPr>
          <a:xfrm>
            <a:off x="153861" y="362641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8D8DAA50-1037-4059-B4EE-AE6BA449563C}"/>
              </a:ext>
            </a:extLst>
          </p:cNvPr>
          <p:cNvSpPr txBox="1"/>
          <p:nvPr/>
        </p:nvSpPr>
        <p:spPr>
          <a:xfrm>
            <a:off x="1149248" y="5784175"/>
            <a:ext cx="523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6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F482C65D-E7B9-442F-919E-F8382935849E}"/>
              </a:ext>
            </a:extLst>
          </p:cNvPr>
          <p:cNvCxnSpPr>
            <a:cxnSpLocks/>
          </p:cNvCxnSpPr>
          <p:nvPr/>
        </p:nvCxnSpPr>
        <p:spPr>
          <a:xfrm>
            <a:off x="112172" y="6236762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사각형: 둥근 모서리 201">
            <a:extLst>
              <a:ext uri="{FF2B5EF4-FFF2-40B4-BE49-F238E27FC236}">
                <a16:creationId xmlns:a16="http://schemas.microsoft.com/office/drawing/2014/main" id="{34492DC6-F88C-4F80-9EF9-196603A26126}"/>
              </a:ext>
            </a:extLst>
          </p:cNvPr>
          <p:cNvSpPr/>
          <p:nvPr/>
        </p:nvSpPr>
        <p:spPr>
          <a:xfrm>
            <a:off x="131222" y="5855024"/>
            <a:ext cx="1018026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CONTENTS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3" name="사각형: 둥근 모서리 202">
            <a:extLst>
              <a:ext uri="{FF2B5EF4-FFF2-40B4-BE49-F238E27FC236}">
                <a16:creationId xmlns:a16="http://schemas.microsoft.com/office/drawing/2014/main" id="{62627CE2-3B98-4362-A36D-51D57AD6C2E3}"/>
              </a:ext>
            </a:extLst>
          </p:cNvPr>
          <p:cNvSpPr/>
          <p:nvPr/>
        </p:nvSpPr>
        <p:spPr>
          <a:xfrm>
            <a:off x="193941" y="2086383"/>
            <a:ext cx="1018026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CONTENTS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7DCCA5A7-6A00-48CE-B955-F25A6C634B50}"/>
              </a:ext>
            </a:extLst>
          </p:cNvPr>
          <p:cNvSpPr/>
          <p:nvPr/>
        </p:nvSpPr>
        <p:spPr>
          <a:xfrm>
            <a:off x="187568" y="2705483"/>
            <a:ext cx="1018026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CONTENTS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A5979BE7-399A-49C4-9D86-2FA13D1993B4}"/>
              </a:ext>
            </a:extLst>
          </p:cNvPr>
          <p:cNvSpPr txBox="1"/>
          <p:nvPr/>
        </p:nvSpPr>
        <p:spPr>
          <a:xfrm>
            <a:off x="1244092" y="1990363"/>
            <a:ext cx="523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0DB9A443-604E-459F-B5B3-6BA3F0514441}"/>
              </a:ext>
            </a:extLst>
          </p:cNvPr>
          <p:cNvSpPr/>
          <p:nvPr/>
        </p:nvSpPr>
        <p:spPr>
          <a:xfrm>
            <a:off x="217521" y="3844720"/>
            <a:ext cx="335283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(1)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1B542013-B87C-40C7-95F4-87AE9BE46FD1}"/>
              </a:ext>
            </a:extLst>
          </p:cNvPr>
          <p:cNvSpPr txBox="1"/>
          <p:nvPr/>
        </p:nvSpPr>
        <p:spPr>
          <a:xfrm>
            <a:off x="694724" y="3827038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문제점</a:t>
            </a:r>
          </a:p>
        </p:txBody>
      </p: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C21130F9-C7E0-4DD9-A789-F5B39C011C4A}"/>
              </a:ext>
            </a:extLst>
          </p:cNvPr>
          <p:cNvCxnSpPr>
            <a:cxnSpLocks/>
          </p:cNvCxnSpPr>
          <p:nvPr/>
        </p:nvCxnSpPr>
        <p:spPr>
          <a:xfrm>
            <a:off x="176545" y="311361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B8A19E76-9CE2-47E8-8B8C-0E7F404D2CC8}"/>
              </a:ext>
            </a:extLst>
          </p:cNvPr>
          <p:cNvSpPr/>
          <p:nvPr/>
        </p:nvSpPr>
        <p:spPr>
          <a:xfrm>
            <a:off x="191785" y="3270499"/>
            <a:ext cx="1018026" cy="272415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CONTENTS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21" name="사각형: 둥근 모서리 220">
            <a:extLst>
              <a:ext uri="{FF2B5EF4-FFF2-40B4-BE49-F238E27FC236}">
                <a16:creationId xmlns:a16="http://schemas.microsoft.com/office/drawing/2014/main" id="{96A222A6-EC99-4563-8447-1C61DD30E8B3}"/>
              </a:ext>
            </a:extLst>
          </p:cNvPr>
          <p:cNvSpPr/>
          <p:nvPr/>
        </p:nvSpPr>
        <p:spPr>
          <a:xfrm>
            <a:off x="220639" y="4303905"/>
            <a:ext cx="335283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(2)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37C7678F-8067-49D4-A012-6DC3C8C96FCA}"/>
              </a:ext>
            </a:extLst>
          </p:cNvPr>
          <p:cNvSpPr txBox="1"/>
          <p:nvPr/>
        </p:nvSpPr>
        <p:spPr>
          <a:xfrm>
            <a:off x="697842" y="4286223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해결방안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AF7692C-EDA1-4C78-B4C9-0AE1C48DA9D3}"/>
              </a:ext>
            </a:extLst>
          </p:cNvPr>
          <p:cNvSpPr txBox="1"/>
          <p:nvPr/>
        </p:nvSpPr>
        <p:spPr>
          <a:xfrm>
            <a:off x="4825240" y="1649067"/>
            <a:ext cx="24423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Headline</a:t>
            </a:r>
            <a:r>
              <a:rPr lang="ko-KR" altLang="en-US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을 추출하려 할 때</a:t>
            </a:r>
            <a:r>
              <a:rPr lang="en-US" altLang="ko-KR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다중 문서에 대한 </a:t>
            </a:r>
            <a:r>
              <a:rPr lang="en-US" altLang="ko-KR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headline </a:t>
            </a:r>
            <a:r>
              <a:rPr lang="ko-KR" altLang="en-US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추출해야 한다</a:t>
            </a:r>
            <a:r>
              <a:rPr lang="en-US" altLang="ko-KR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r>
              <a:rPr lang="ko-KR" altLang="en-US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하지만 이와 관련 문서가 거의 없다</a:t>
            </a:r>
            <a:r>
              <a:rPr lang="en-US" altLang="ko-KR" sz="1100" dirty="0">
                <a:solidFill>
                  <a:srgbClr val="3A40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100" dirty="0">
              <a:solidFill>
                <a:srgbClr val="3A40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3035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CEAB96-3405-49BD-98C6-4F25365E645D}"/>
              </a:ext>
            </a:extLst>
          </p:cNvPr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200326D-8284-4E31-851B-2A53142C5E62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8460F80-3DE0-47D0-891F-0F9CD6FF211B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6FE3C3D-659B-4721-9D3B-00C7B51C6E9B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3194460-AFC7-433E-ABA7-EFC353ABFC69}"/>
              </a:ext>
            </a:extLst>
          </p:cNvPr>
          <p:cNvSpPr txBox="1"/>
          <p:nvPr/>
        </p:nvSpPr>
        <p:spPr>
          <a:xfrm>
            <a:off x="504825" y="90398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EB3F8C3-C72C-4EEC-87B3-2AC07C486A91}"/>
              </a:ext>
            </a:extLst>
          </p:cNvPr>
          <p:cNvSpPr/>
          <p:nvPr/>
        </p:nvSpPr>
        <p:spPr>
          <a:xfrm>
            <a:off x="191785" y="854550"/>
            <a:ext cx="1018026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CONTENTS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C849AD-903B-4456-ACF2-E2C808C5C41F}"/>
              </a:ext>
            </a:extLst>
          </p:cNvPr>
          <p:cNvSpPr txBox="1"/>
          <p:nvPr/>
        </p:nvSpPr>
        <p:spPr>
          <a:xfrm>
            <a:off x="1228861" y="785820"/>
            <a:ext cx="523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FA8B5BED-ED24-4490-B81B-8FC5998EED3D}"/>
              </a:ext>
            </a:extLst>
          </p:cNvPr>
          <p:cNvSpPr/>
          <p:nvPr/>
        </p:nvSpPr>
        <p:spPr>
          <a:xfrm>
            <a:off x="195431" y="2195105"/>
            <a:ext cx="1018026" cy="272415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CONTENTS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F5E84DE-2D4D-4233-9340-7D2F2F75D781}"/>
              </a:ext>
            </a:extLst>
          </p:cNvPr>
          <p:cNvSpPr txBox="1"/>
          <p:nvPr/>
        </p:nvSpPr>
        <p:spPr>
          <a:xfrm>
            <a:off x="1228861" y="1416691"/>
            <a:ext cx="523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4FB68F4-E942-4BBB-B49A-EDC6702289F7}"/>
              </a:ext>
            </a:extLst>
          </p:cNvPr>
          <p:cNvSpPr txBox="1"/>
          <p:nvPr/>
        </p:nvSpPr>
        <p:spPr>
          <a:xfrm>
            <a:off x="1217147" y="2102873"/>
            <a:ext cx="523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80071" y="2555460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191785" y="4590016"/>
            <a:ext cx="1560951" cy="400110"/>
            <a:chOff x="957836" y="1671488"/>
            <a:chExt cx="1560951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4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1785" y="504260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41C61173-BF40-4481-BF36-56993F0D283A}"/>
              </a:ext>
            </a:extLst>
          </p:cNvPr>
          <p:cNvGrpSpPr/>
          <p:nvPr/>
        </p:nvGrpSpPr>
        <p:grpSpPr>
          <a:xfrm>
            <a:off x="1985592" y="198330"/>
            <a:ext cx="4490103" cy="656220"/>
            <a:chOff x="1892942" y="174763"/>
            <a:chExt cx="4490103" cy="65622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26CBAA9-C7CC-4139-8775-3BC23500BA20}"/>
                </a:ext>
              </a:extLst>
            </p:cNvPr>
            <p:cNvSpPr txBox="1"/>
            <p:nvPr/>
          </p:nvSpPr>
          <p:spPr>
            <a:xfrm>
              <a:off x="2624261" y="174763"/>
              <a:ext cx="3758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3. Test </a:t>
              </a:r>
              <a:endPara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5D0CFA6E-D97B-4FDE-9CC6-4DE153E7E12E}"/>
                </a:ext>
              </a:extLst>
            </p:cNvPr>
            <p:cNvSpPr/>
            <p:nvPr/>
          </p:nvSpPr>
          <p:spPr>
            <a:xfrm>
              <a:off x="1892942" y="221321"/>
              <a:ext cx="620901" cy="6096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5CA183A-914B-4A65-ACED-016649D09836}"/>
                </a:ext>
              </a:extLst>
            </p:cNvPr>
            <p:cNvSpPr/>
            <p:nvPr/>
          </p:nvSpPr>
          <p:spPr>
            <a:xfrm>
              <a:off x="2125871" y="441991"/>
              <a:ext cx="171428" cy="168325"/>
            </a:xfrm>
            <a:prstGeom prst="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B9626F54-4827-4B1C-B365-E994299272FC}"/>
                </a:ext>
              </a:extLst>
            </p:cNvPr>
            <p:cNvGrpSpPr/>
            <p:nvPr/>
          </p:nvGrpSpPr>
          <p:grpSpPr>
            <a:xfrm>
              <a:off x="2686404" y="755394"/>
              <a:ext cx="3527966" cy="45719"/>
              <a:chOff x="2686404" y="755394"/>
              <a:chExt cx="3671700" cy="60852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036F6AE0-ED67-4058-B62E-F9C57FAEB484}"/>
                  </a:ext>
                </a:extLst>
              </p:cNvPr>
              <p:cNvSpPr/>
              <p:nvPr/>
            </p:nvSpPr>
            <p:spPr>
              <a:xfrm>
                <a:off x="3604329" y="755394"/>
                <a:ext cx="917925" cy="60852"/>
              </a:xfrm>
              <a:prstGeom prst="rect">
                <a:avLst/>
              </a:prstGeom>
              <a:solidFill>
                <a:srgbClr val="FF00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640DCB02-BB78-48B5-B72C-F5E3A0923B74}"/>
                  </a:ext>
                </a:extLst>
              </p:cNvPr>
              <p:cNvSpPr/>
              <p:nvPr/>
            </p:nvSpPr>
            <p:spPr>
              <a:xfrm>
                <a:off x="2686404" y="755394"/>
                <a:ext cx="917925" cy="60852"/>
              </a:xfrm>
              <a:prstGeom prst="rect">
                <a:avLst/>
              </a:prstGeom>
              <a:solidFill>
                <a:srgbClr val="0089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38F89668-DDB1-44D1-A908-8D7465F52873}"/>
                  </a:ext>
                </a:extLst>
              </p:cNvPr>
              <p:cNvSpPr/>
              <p:nvPr/>
            </p:nvSpPr>
            <p:spPr>
              <a:xfrm>
                <a:off x="5440179" y="755394"/>
                <a:ext cx="917925" cy="60852"/>
              </a:xfrm>
              <a:prstGeom prst="rect">
                <a:avLst/>
              </a:prstGeom>
              <a:solidFill>
                <a:srgbClr val="00A7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648F3474-7133-4040-9FC4-D6F40396330C}"/>
                  </a:ext>
                </a:extLst>
              </p:cNvPr>
              <p:cNvSpPr/>
              <p:nvPr/>
            </p:nvSpPr>
            <p:spPr>
              <a:xfrm>
                <a:off x="4522254" y="755394"/>
                <a:ext cx="917925" cy="60852"/>
              </a:xfrm>
              <a:prstGeom prst="rect">
                <a:avLst/>
              </a:prstGeom>
              <a:solidFill>
                <a:srgbClr val="FFA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473BF2DC-416B-4985-B660-363604D57FB8}"/>
              </a:ext>
            </a:extLst>
          </p:cNvPr>
          <p:cNvSpPr/>
          <p:nvPr/>
        </p:nvSpPr>
        <p:spPr>
          <a:xfrm>
            <a:off x="191785" y="1457293"/>
            <a:ext cx="1018026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CONTENTS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5224C9-4BB8-4698-9EA8-F95639790464}"/>
              </a:ext>
            </a:extLst>
          </p:cNvPr>
          <p:cNvSpPr txBox="1"/>
          <p:nvPr/>
        </p:nvSpPr>
        <p:spPr>
          <a:xfrm>
            <a:off x="1217147" y="5257827"/>
            <a:ext cx="523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5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EFD5AD7-2B32-419D-BB47-9D3E6F740EF1}"/>
              </a:ext>
            </a:extLst>
          </p:cNvPr>
          <p:cNvSpPr/>
          <p:nvPr/>
        </p:nvSpPr>
        <p:spPr>
          <a:xfrm>
            <a:off x="199121" y="5328676"/>
            <a:ext cx="1018026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CONTENTS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984F4463-A149-4ACC-80C1-9D227602C68D}"/>
              </a:ext>
            </a:extLst>
          </p:cNvPr>
          <p:cNvCxnSpPr>
            <a:cxnSpLocks/>
          </p:cNvCxnSpPr>
          <p:nvPr/>
        </p:nvCxnSpPr>
        <p:spPr>
          <a:xfrm>
            <a:off x="159041" y="566892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AFA3627-4357-4B93-A78B-9BC1B5D4D009}"/>
              </a:ext>
            </a:extLst>
          </p:cNvPr>
          <p:cNvSpPr txBox="1"/>
          <p:nvPr/>
        </p:nvSpPr>
        <p:spPr>
          <a:xfrm>
            <a:off x="1196117" y="5868301"/>
            <a:ext cx="523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6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2058C998-9B80-4C95-AB3D-B7BAD38429DA}"/>
              </a:ext>
            </a:extLst>
          </p:cNvPr>
          <p:cNvCxnSpPr>
            <a:cxnSpLocks/>
          </p:cNvCxnSpPr>
          <p:nvPr/>
        </p:nvCxnSpPr>
        <p:spPr>
          <a:xfrm>
            <a:off x="159041" y="632088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893E9E4-0E66-4C76-942D-2452BBC0C3EE}"/>
              </a:ext>
            </a:extLst>
          </p:cNvPr>
          <p:cNvSpPr/>
          <p:nvPr/>
        </p:nvSpPr>
        <p:spPr>
          <a:xfrm>
            <a:off x="178091" y="5939150"/>
            <a:ext cx="1018026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CONTENTS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D651228B-FCA1-4C3E-A71B-63DEEEA499DB}"/>
              </a:ext>
            </a:extLst>
          </p:cNvPr>
          <p:cNvCxnSpPr>
            <a:cxnSpLocks/>
          </p:cNvCxnSpPr>
          <p:nvPr/>
        </p:nvCxnSpPr>
        <p:spPr>
          <a:xfrm>
            <a:off x="191785" y="256319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79321D45-1AA9-45EE-B4A7-78CEE87B5778}"/>
              </a:ext>
            </a:extLst>
          </p:cNvPr>
          <p:cNvSpPr/>
          <p:nvPr/>
        </p:nvSpPr>
        <p:spPr>
          <a:xfrm>
            <a:off x="239688" y="2703867"/>
            <a:ext cx="335283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(1)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E743F00-B7D3-4473-A1AE-E27664599C62}"/>
              </a:ext>
            </a:extLst>
          </p:cNvPr>
          <p:cNvSpPr txBox="1"/>
          <p:nvPr/>
        </p:nvSpPr>
        <p:spPr>
          <a:xfrm>
            <a:off x="716891" y="2687644"/>
            <a:ext cx="98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Data</a:t>
            </a:r>
            <a:r>
              <a: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전처리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F41EF20-0E66-4D15-9545-6A99775A5C46}"/>
              </a:ext>
            </a:extLst>
          </p:cNvPr>
          <p:cNvSpPr/>
          <p:nvPr/>
        </p:nvSpPr>
        <p:spPr>
          <a:xfrm>
            <a:off x="239688" y="3147119"/>
            <a:ext cx="335283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(2)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162021C-DFA9-47E4-91CA-12999F66B9E6}"/>
              </a:ext>
            </a:extLst>
          </p:cNvPr>
          <p:cNvSpPr txBox="1"/>
          <p:nvPr/>
        </p:nvSpPr>
        <p:spPr>
          <a:xfrm>
            <a:off x="702259" y="3207905"/>
            <a:ext cx="1127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Model</a:t>
            </a:r>
            <a:endParaRPr lang="ko-KR" altLang="en-US" sz="1400" dirty="0">
              <a:solidFill>
                <a:srgbClr val="FFA9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928872A8-C4E8-42C3-8C5D-2A67649A6F69}"/>
              </a:ext>
            </a:extLst>
          </p:cNvPr>
          <p:cNvSpPr/>
          <p:nvPr/>
        </p:nvSpPr>
        <p:spPr>
          <a:xfrm>
            <a:off x="231643" y="3563698"/>
            <a:ext cx="335283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(3)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2C7BEA3-4619-4307-903A-5284947CFA93}"/>
              </a:ext>
            </a:extLst>
          </p:cNvPr>
          <p:cNvSpPr txBox="1"/>
          <p:nvPr/>
        </p:nvSpPr>
        <p:spPr>
          <a:xfrm>
            <a:off x="708846" y="3547475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attention</a:t>
            </a:r>
            <a:endParaRPr lang="ko-KR" altLang="en-US" sz="1400" dirty="0">
              <a:solidFill>
                <a:srgbClr val="FFA9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CF5668F-12F2-46DB-9B38-81C2676721A9}"/>
              </a:ext>
            </a:extLst>
          </p:cNvPr>
          <p:cNvSpPr txBox="1"/>
          <p:nvPr/>
        </p:nvSpPr>
        <p:spPr>
          <a:xfrm>
            <a:off x="2410630" y="1037403"/>
            <a:ext cx="48530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- </a:t>
            </a:r>
            <a:r>
              <a:rPr lang="ko-KR" altLang="en-US" sz="2200" b="1" dirty="0"/>
              <a:t>오류</a:t>
            </a:r>
            <a:r>
              <a:rPr lang="en-US" altLang="ko-KR" sz="2200" b="1" dirty="0"/>
              <a:t>(error)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9B545646-BBEC-42D6-B318-68797E5B40CA}"/>
              </a:ext>
            </a:extLst>
          </p:cNvPr>
          <p:cNvGrpSpPr/>
          <p:nvPr/>
        </p:nvGrpSpPr>
        <p:grpSpPr>
          <a:xfrm>
            <a:off x="0" y="-12922"/>
            <a:ext cx="1828800" cy="6858000"/>
            <a:chOff x="0" y="0"/>
            <a:chExt cx="1828800" cy="6858000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D3F3490-037C-41AB-9A12-49A157043058}"/>
                </a:ext>
              </a:extLst>
            </p:cNvPr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7CFAC5D5-7C18-48EF-8EF9-D0DFD5A9F662}"/>
                </a:ext>
              </a:extLst>
            </p:cNvPr>
            <p:cNvGrpSpPr/>
            <p:nvPr/>
          </p:nvGrpSpPr>
          <p:grpSpPr>
            <a:xfrm>
              <a:off x="176545" y="138023"/>
              <a:ext cx="294251" cy="301924"/>
              <a:chOff x="176545" y="138023"/>
              <a:chExt cx="294251" cy="301924"/>
            </a:xfrm>
          </p:grpSpPr>
          <p:sp>
            <p:nvSpPr>
              <p:cNvPr id="112" name="사각형: 둥근 모서리 111">
                <a:extLst>
                  <a:ext uri="{FF2B5EF4-FFF2-40B4-BE49-F238E27FC236}">
                    <a16:creationId xmlns:a16="http://schemas.microsoft.com/office/drawing/2014/main" id="{7D6B1643-AC7C-4E53-B5E3-08009B119370}"/>
                  </a:ext>
                </a:extLst>
              </p:cNvPr>
              <p:cNvSpPr/>
              <p:nvPr/>
            </p:nvSpPr>
            <p:spPr>
              <a:xfrm>
                <a:off x="176545" y="299097"/>
                <a:ext cx="96203" cy="140850"/>
              </a:xfrm>
              <a:prstGeom prst="roundRect">
                <a:avLst/>
              </a:prstGeom>
              <a:solidFill>
                <a:srgbClr val="FFC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사각형: 둥근 모서리 112">
                <a:extLst>
                  <a:ext uri="{FF2B5EF4-FFF2-40B4-BE49-F238E27FC236}">
                    <a16:creationId xmlns:a16="http://schemas.microsoft.com/office/drawing/2014/main" id="{9A87DAB3-58E7-4360-B7A0-7F4A07935090}"/>
                  </a:ext>
                </a:extLst>
              </p:cNvPr>
              <p:cNvSpPr/>
              <p:nvPr/>
            </p:nvSpPr>
            <p:spPr>
              <a:xfrm>
                <a:off x="374593" y="138023"/>
                <a:ext cx="96203" cy="301924"/>
              </a:xfrm>
              <a:prstGeom prst="roundRect">
                <a:avLst/>
              </a:prstGeom>
              <a:solidFill>
                <a:srgbClr val="F27A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000ED48B-2198-41A5-B8BB-FD974894A300}"/>
                  </a:ext>
                </a:extLst>
              </p:cNvPr>
              <p:cNvSpPr/>
              <p:nvPr/>
            </p:nvSpPr>
            <p:spPr>
              <a:xfrm>
                <a:off x="275569" y="233729"/>
                <a:ext cx="96203" cy="206218"/>
              </a:xfrm>
              <a:prstGeom prst="roundRect">
                <a:avLst/>
              </a:prstGeom>
              <a:solidFill>
                <a:srgbClr val="FFC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948EF48-9927-4111-B78B-8B2090EDF0B5}"/>
                </a:ext>
              </a:extLst>
            </p:cNvPr>
            <p:cNvSpPr txBox="1"/>
            <p:nvPr/>
          </p:nvSpPr>
          <p:spPr>
            <a:xfrm>
              <a:off x="504825" y="90398"/>
              <a:ext cx="9620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INDEX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4C0311DD-B6DF-4389-9CD5-F053EF4EB461}"/>
                </a:ext>
              </a:extLst>
            </p:cNvPr>
            <p:cNvSpPr/>
            <p:nvPr/>
          </p:nvSpPr>
          <p:spPr>
            <a:xfrm>
              <a:off x="191785" y="854550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8BC9591-5483-4A77-9109-EABDC71B4D85}"/>
                </a:ext>
              </a:extLst>
            </p:cNvPr>
            <p:cNvSpPr txBox="1"/>
            <p:nvPr/>
          </p:nvSpPr>
          <p:spPr>
            <a:xfrm>
              <a:off x="1228861" y="785820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7FB13B32-F924-401B-B4A0-CA52993057E1}"/>
                </a:ext>
              </a:extLst>
            </p:cNvPr>
            <p:cNvCxnSpPr>
              <a:cxnSpLocks/>
            </p:cNvCxnSpPr>
            <p:nvPr/>
          </p:nvCxnSpPr>
          <p:spPr>
            <a:xfrm>
              <a:off x="191785" y="1238407"/>
              <a:ext cx="1447803" cy="0"/>
            </a:xfrm>
            <a:prstGeom prst="line">
              <a:avLst/>
            </a:prstGeom>
            <a:ln w="12700">
              <a:solidFill>
                <a:srgbClr val="8E8E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97566C0E-B850-4598-9791-FA8C6E53B99A}"/>
                </a:ext>
              </a:extLst>
            </p:cNvPr>
            <p:cNvSpPr/>
            <p:nvPr/>
          </p:nvSpPr>
          <p:spPr>
            <a:xfrm>
              <a:off x="195431" y="2195105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B96A04-50BC-4300-AF69-DD41D218FCD7}"/>
                </a:ext>
              </a:extLst>
            </p:cNvPr>
            <p:cNvSpPr txBox="1"/>
            <p:nvPr/>
          </p:nvSpPr>
          <p:spPr>
            <a:xfrm>
              <a:off x="1228861" y="1416691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D8EA6DD7-4DC7-476E-8DC9-E0B65E44A675}"/>
                </a:ext>
              </a:extLst>
            </p:cNvPr>
            <p:cNvCxnSpPr>
              <a:cxnSpLocks/>
            </p:cNvCxnSpPr>
            <p:nvPr/>
          </p:nvCxnSpPr>
          <p:spPr>
            <a:xfrm>
              <a:off x="191785" y="1869278"/>
              <a:ext cx="1447803" cy="0"/>
            </a:xfrm>
            <a:prstGeom prst="line">
              <a:avLst/>
            </a:prstGeom>
            <a:ln w="12700">
              <a:solidFill>
                <a:srgbClr val="8E8E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7871EFC-68E7-4E4B-884F-F0AED6B33119}"/>
                </a:ext>
              </a:extLst>
            </p:cNvPr>
            <p:cNvSpPr txBox="1"/>
            <p:nvPr/>
          </p:nvSpPr>
          <p:spPr>
            <a:xfrm>
              <a:off x="1217147" y="210287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6B0E1B8C-C860-4406-9000-64C3EACFB435}"/>
                </a:ext>
              </a:extLst>
            </p:cNvPr>
            <p:cNvCxnSpPr>
              <a:cxnSpLocks/>
            </p:cNvCxnSpPr>
            <p:nvPr/>
          </p:nvCxnSpPr>
          <p:spPr>
            <a:xfrm>
              <a:off x="180071" y="2555460"/>
              <a:ext cx="1447803" cy="0"/>
            </a:xfrm>
            <a:prstGeom prst="line">
              <a:avLst/>
            </a:prstGeom>
            <a:ln w="12700">
              <a:solidFill>
                <a:srgbClr val="8E8E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F7DD922A-0086-4929-B193-F47ADC7E5D78}"/>
                </a:ext>
              </a:extLst>
            </p:cNvPr>
            <p:cNvGrpSpPr/>
            <p:nvPr/>
          </p:nvGrpSpPr>
          <p:grpSpPr>
            <a:xfrm>
              <a:off x="191785" y="4590016"/>
              <a:ext cx="1560951" cy="400110"/>
              <a:chOff x="957836" y="1671488"/>
              <a:chExt cx="1560951" cy="400110"/>
            </a:xfrm>
          </p:grpSpPr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4E0A36CA-A983-4934-83A4-B2B5725DDB82}"/>
                  </a:ext>
                </a:extLst>
              </p:cNvPr>
              <p:cNvSpPr/>
              <p:nvPr/>
            </p:nvSpPr>
            <p:spPr>
              <a:xfrm>
                <a:off x="957836" y="1740218"/>
                <a:ext cx="1018026" cy="272415"/>
              </a:xfrm>
              <a:prstGeom prst="roundRect">
                <a:avLst/>
              </a:prstGeom>
              <a:solidFill>
                <a:srgbClr val="8E8E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CONTENTS</a:t>
                </a:r>
                <a:endParaRPr lang="ko-KR" altLang="en-US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F23D34E-6AEB-42EE-9416-D76625BC0336}"/>
                  </a:ext>
                </a:extLst>
              </p:cNvPr>
              <p:cNvSpPr txBox="1"/>
              <p:nvPr/>
            </p:nvSpPr>
            <p:spPr>
              <a:xfrm>
                <a:off x="1994912" y="1671488"/>
                <a:ext cx="5238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4</a:t>
                </a:r>
                <a:endParaRPr lang="ko-KR" altLang="en-US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</p:grp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5EE53FB6-E11A-4681-AA28-2CE5CF0284A9}"/>
                </a:ext>
              </a:extLst>
            </p:cNvPr>
            <p:cNvCxnSpPr>
              <a:cxnSpLocks/>
            </p:cNvCxnSpPr>
            <p:nvPr/>
          </p:nvCxnSpPr>
          <p:spPr>
            <a:xfrm>
              <a:off x="191785" y="5042603"/>
              <a:ext cx="1447803" cy="0"/>
            </a:xfrm>
            <a:prstGeom prst="line">
              <a:avLst/>
            </a:prstGeom>
            <a:ln w="12700">
              <a:solidFill>
                <a:srgbClr val="8E8E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CE220F2E-D1F5-4B38-ABDF-DDE5787384B5}"/>
                </a:ext>
              </a:extLst>
            </p:cNvPr>
            <p:cNvSpPr/>
            <p:nvPr/>
          </p:nvSpPr>
          <p:spPr>
            <a:xfrm>
              <a:off x="191785" y="1457293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59B4530A-691C-41E0-8B3C-889A217ADE25}"/>
                </a:ext>
              </a:extLst>
            </p:cNvPr>
            <p:cNvCxnSpPr>
              <a:cxnSpLocks/>
            </p:cNvCxnSpPr>
            <p:nvPr/>
          </p:nvCxnSpPr>
          <p:spPr>
            <a:xfrm>
              <a:off x="191785" y="2563198"/>
              <a:ext cx="1447803" cy="0"/>
            </a:xfrm>
            <a:prstGeom prst="line">
              <a:avLst/>
            </a:prstGeom>
            <a:ln w="12700">
              <a:solidFill>
                <a:srgbClr val="8E8E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626222BC-193B-4986-8663-CEB32951A45A}"/>
                </a:ext>
              </a:extLst>
            </p:cNvPr>
            <p:cNvSpPr/>
            <p:nvPr/>
          </p:nvSpPr>
          <p:spPr>
            <a:xfrm>
              <a:off x="239688" y="2703867"/>
              <a:ext cx="335283" cy="272415"/>
            </a:xfrm>
            <a:prstGeom prst="roundRect">
              <a:avLst/>
            </a:prstGeom>
            <a:solidFill>
              <a:srgbClr val="FF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(1)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627047B-03A9-4BE0-8310-73EED715160D}"/>
                </a:ext>
              </a:extLst>
            </p:cNvPr>
            <p:cNvSpPr txBox="1"/>
            <p:nvPr/>
          </p:nvSpPr>
          <p:spPr>
            <a:xfrm>
              <a:off x="716891" y="2687644"/>
              <a:ext cx="985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A9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Data</a:t>
              </a:r>
              <a:r>
                <a:rPr lang="ko-KR" altLang="en-US" sz="1400" dirty="0">
                  <a:solidFill>
                    <a:srgbClr val="FFA9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전처리</a:t>
              </a:r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3EDA2D89-7228-464D-975D-9B43C9431ADB}"/>
                </a:ext>
              </a:extLst>
            </p:cNvPr>
            <p:cNvSpPr/>
            <p:nvPr/>
          </p:nvSpPr>
          <p:spPr>
            <a:xfrm>
              <a:off x="239688" y="3147119"/>
              <a:ext cx="335283" cy="272415"/>
            </a:xfrm>
            <a:prstGeom prst="roundRect">
              <a:avLst/>
            </a:prstGeom>
            <a:solidFill>
              <a:srgbClr val="FF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(2)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BCB92C9-DBC9-4BD2-A3AD-FD23A68EC37A}"/>
                </a:ext>
              </a:extLst>
            </p:cNvPr>
            <p:cNvSpPr txBox="1"/>
            <p:nvPr/>
          </p:nvSpPr>
          <p:spPr>
            <a:xfrm>
              <a:off x="716891" y="3130896"/>
              <a:ext cx="9858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A9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seq2seq</a:t>
              </a:r>
              <a:endPara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AFEF8943-AD70-4DCE-86CA-E16BCB9F6381}"/>
                </a:ext>
              </a:extLst>
            </p:cNvPr>
            <p:cNvSpPr/>
            <p:nvPr/>
          </p:nvSpPr>
          <p:spPr>
            <a:xfrm>
              <a:off x="231643" y="3563698"/>
              <a:ext cx="335283" cy="272415"/>
            </a:xfrm>
            <a:prstGeom prst="roundRect">
              <a:avLst/>
            </a:prstGeom>
            <a:solidFill>
              <a:srgbClr val="FF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(3)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65B2278-6664-4531-A3F8-EAD7CF70BEF0}"/>
                </a:ext>
              </a:extLst>
            </p:cNvPr>
            <p:cNvSpPr txBox="1"/>
            <p:nvPr/>
          </p:nvSpPr>
          <p:spPr>
            <a:xfrm>
              <a:off x="708846" y="3547475"/>
              <a:ext cx="9858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A9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train</a:t>
              </a:r>
              <a:endPara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70BE807E-454E-4120-98EB-9FEF9DDC0688}"/>
                </a:ext>
              </a:extLst>
            </p:cNvPr>
            <p:cNvSpPr/>
            <p:nvPr/>
          </p:nvSpPr>
          <p:spPr>
            <a:xfrm>
              <a:off x="245680" y="4081581"/>
              <a:ext cx="335283" cy="272415"/>
            </a:xfrm>
            <a:prstGeom prst="roundRect">
              <a:avLst/>
            </a:prstGeom>
            <a:solidFill>
              <a:srgbClr val="FF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(4)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3F001B4-0AC3-47C8-94AF-A771A7B6D47B}"/>
                </a:ext>
              </a:extLst>
            </p:cNvPr>
            <p:cNvSpPr txBox="1"/>
            <p:nvPr/>
          </p:nvSpPr>
          <p:spPr>
            <a:xfrm>
              <a:off x="722883" y="4065358"/>
              <a:ext cx="9858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A9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test</a:t>
              </a:r>
              <a:endPara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D44CB2D4-2E39-43D4-BCFE-1C69706DC293}"/>
              </a:ext>
            </a:extLst>
          </p:cNvPr>
          <p:cNvSpPr txBox="1"/>
          <p:nvPr/>
        </p:nvSpPr>
        <p:spPr>
          <a:xfrm>
            <a:off x="10579633" y="99434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실제 결과물</a:t>
            </a:r>
            <a:endParaRPr lang="en-US" altLang="ko-KR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BAC07D4-51F2-4A4E-BA88-1E72A7D36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521" y="1955651"/>
            <a:ext cx="9475937" cy="83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44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1F0F80-0E8E-4F45-B794-3B8E9AEFAF7D}"/>
              </a:ext>
            </a:extLst>
          </p:cNvPr>
          <p:cNvSpPr/>
          <p:nvPr/>
        </p:nvSpPr>
        <p:spPr>
          <a:xfrm>
            <a:off x="0" y="0"/>
            <a:ext cx="12192000" cy="552091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CEAB96-3405-49BD-98C6-4F25365E645D}"/>
              </a:ext>
            </a:extLst>
          </p:cNvPr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200326D-8284-4E31-851B-2A53142C5E62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8460F80-3DE0-47D0-891F-0F9CD6FF211B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6FE3C3D-659B-4721-9D3B-00C7B51C6E9B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3194460-AFC7-433E-ABA7-EFC353ABFC69}"/>
              </a:ext>
            </a:extLst>
          </p:cNvPr>
          <p:cNvSpPr txBox="1"/>
          <p:nvPr/>
        </p:nvSpPr>
        <p:spPr>
          <a:xfrm>
            <a:off x="504825" y="90398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EB3F8C3-C72C-4EEC-87B3-2AC07C486A91}"/>
              </a:ext>
            </a:extLst>
          </p:cNvPr>
          <p:cNvSpPr/>
          <p:nvPr/>
        </p:nvSpPr>
        <p:spPr>
          <a:xfrm>
            <a:off x="967574" y="1956359"/>
            <a:ext cx="1018026" cy="272415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CONTENTS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C849AD-903B-4456-ACF2-E2C808C5C41F}"/>
              </a:ext>
            </a:extLst>
          </p:cNvPr>
          <p:cNvSpPr txBox="1"/>
          <p:nvPr/>
        </p:nvSpPr>
        <p:spPr>
          <a:xfrm>
            <a:off x="1922833" y="1897901"/>
            <a:ext cx="1129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1.Abstract summary</a:t>
            </a:r>
            <a:endParaRPr lang="ko-KR" altLang="en-US" sz="12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824222" y="2360634"/>
            <a:ext cx="219722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4788607-D4D0-4FC6-BB1D-7CA44CD883E7}"/>
              </a:ext>
            </a:extLst>
          </p:cNvPr>
          <p:cNvSpPr/>
          <p:nvPr/>
        </p:nvSpPr>
        <p:spPr>
          <a:xfrm>
            <a:off x="1194347" y="2631175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(1)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80F43DA-A5E1-4F3B-9E38-BF560B45B3D5}"/>
              </a:ext>
            </a:extLst>
          </p:cNvPr>
          <p:cNvSpPr/>
          <p:nvPr/>
        </p:nvSpPr>
        <p:spPr>
          <a:xfrm>
            <a:off x="1194347" y="3046946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(2)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E5642-2902-4343-AB90-B66F943B8388}"/>
              </a:ext>
            </a:extLst>
          </p:cNvPr>
          <p:cNvSpPr txBox="1"/>
          <p:nvPr/>
        </p:nvSpPr>
        <p:spPr>
          <a:xfrm>
            <a:off x="1671550" y="2614952"/>
            <a:ext cx="1510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Seq2seq</a:t>
            </a: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model</a:t>
            </a:r>
            <a:endParaRPr lang="ko-KR" altLang="en-US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6413D3-53CA-4CF1-A7A5-4BE6E9B26382}"/>
              </a:ext>
            </a:extLst>
          </p:cNvPr>
          <p:cNvSpPr txBox="1"/>
          <p:nvPr/>
        </p:nvSpPr>
        <p:spPr>
          <a:xfrm>
            <a:off x="1697869" y="2954531"/>
            <a:ext cx="1682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Attention mechanism</a:t>
            </a:r>
            <a:endParaRPr lang="ko-KR" altLang="en-US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8EBB005A-BC42-48DA-BFF0-36A2B7E79FFB}"/>
              </a:ext>
            </a:extLst>
          </p:cNvPr>
          <p:cNvSpPr/>
          <p:nvPr/>
        </p:nvSpPr>
        <p:spPr>
          <a:xfrm>
            <a:off x="6713878" y="1955639"/>
            <a:ext cx="1018026" cy="272415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CONTENTS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A49EF13-07E2-46DB-B539-79F1072F1B32}"/>
              </a:ext>
            </a:extLst>
          </p:cNvPr>
          <p:cNvSpPr txBox="1"/>
          <p:nvPr/>
        </p:nvSpPr>
        <p:spPr>
          <a:xfrm>
            <a:off x="7754742" y="1935249"/>
            <a:ext cx="1129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3. Test </a:t>
            </a:r>
            <a:endParaRPr lang="ko-KR" altLang="en-US" sz="12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5698147-C5C6-4EDE-87EB-9FE436D6489F}"/>
              </a:ext>
            </a:extLst>
          </p:cNvPr>
          <p:cNvCxnSpPr>
            <a:cxnSpLocks/>
          </p:cNvCxnSpPr>
          <p:nvPr/>
        </p:nvCxnSpPr>
        <p:spPr>
          <a:xfrm>
            <a:off x="6570526" y="2359914"/>
            <a:ext cx="219722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B2A06FD1-672C-4785-AA88-3849C4E6181E}"/>
              </a:ext>
            </a:extLst>
          </p:cNvPr>
          <p:cNvSpPr/>
          <p:nvPr/>
        </p:nvSpPr>
        <p:spPr>
          <a:xfrm>
            <a:off x="3901995" y="1949649"/>
            <a:ext cx="1018026" cy="272415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CONTENTS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B116F6C-E6D7-47F4-85CC-4120A4C2DC4F}"/>
              </a:ext>
            </a:extLst>
          </p:cNvPr>
          <p:cNvSpPr txBox="1"/>
          <p:nvPr/>
        </p:nvSpPr>
        <p:spPr>
          <a:xfrm>
            <a:off x="4941948" y="1945065"/>
            <a:ext cx="1129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2. Test </a:t>
            </a:r>
            <a:r>
              <a:rPr lang="ko-KR" altLang="en-US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개요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E133F9C4-28C1-4314-A4B9-9D979DAFE99D}"/>
              </a:ext>
            </a:extLst>
          </p:cNvPr>
          <p:cNvCxnSpPr>
            <a:cxnSpLocks/>
          </p:cNvCxnSpPr>
          <p:nvPr/>
        </p:nvCxnSpPr>
        <p:spPr>
          <a:xfrm>
            <a:off x="3758643" y="2353924"/>
            <a:ext cx="219722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3568E700-CD6F-48D5-9E0C-A5041A10119D}"/>
              </a:ext>
            </a:extLst>
          </p:cNvPr>
          <p:cNvSpPr/>
          <p:nvPr/>
        </p:nvSpPr>
        <p:spPr>
          <a:xfrm>
            <a:off x="9426457" y="1939833"/>
            <a:ext cx="1018026" cy="272415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CONTENTS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00AD463-7BA4-4A59-99E2-49CAEE97C39F}"/>
              </a:ext>
            </a:extLst>
          </p:cNvPr>
          <p:cNvSpPr txBox="1"/>
          <p:nvPr/>
        </p:nvSpPr>
        <p:spPr>
          <a:xfrm>
            <a:off x="10466410" y="1935249"/>
            <a:ext cx="1129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4.</a:t>
            </a:r>
            <a:r>
              <a:rPr lang="ko-KR" altLang="en-US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참고 문헌</a:t>
            </a: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F1B82762-F4C5-4AA9-B73B-942153F2A624}"/>
              </a:ext>
            </a:extLst>
          </p:cNvPr>
          <p:cNvCxnSpPr>
            <a:cxnSpLocks/>
          </p:cNvCxnSpPr>
          <p:nvPr/>
        </p:nvCxnSpPr>
        <p:spPr>
          <a:xfrm>
            <a:off x="9283105" y="2344108"/>
            <a:ext cx="219722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58740CAB-8947-432D-A81D-CFBCE09B3329}"/>
              </a:ext>
            </a:extLst>
          </p:cNvPr>
          <p:cNvSpPr/>
          <p:nvPr/>
        </p:nvSpPr>
        <p:spPr>
          <a:xfrm>
            <a:off x="6917182" y="3445223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(3)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F601C82-7B7E-4BD1-BE73-61806E8EDFC3}"/>
              </a:ext>
            </a:extLst>
          </p:cNvPr>
          <p:cNvSpPr txBox="1"/>
          <p:nvPr/>
        </p:nvSpPr>
        <p:spPr>
          <a:xfrm>
            <a:off x="7394385" y="3429000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train</a:t>
            </a:r>
            <a:endParaRPr lang="ko-KR" altLang="en-US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D20CF895-70EE-4F1B-89DB-CC7A8696B0E3}"/>
              </a:ext>
            </a:extLst>
          </p:cNvPr>
          <p:cNvSpPr/>
          <p:nvPr/>
        </p:nvSpPr>
        <p:spPr>
          <a:xfrm>
            <a:off x="4115630" y="2606713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(1)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7B66EE0B-C248-4096-BD08-4F3911082F45}"/>
              </a:ext>
            </a:extLst>
          </p:cNvPr>
          <p:cNvSpPr/>
          <p:nvPr/>
        </p:nvSpPr>
        <p:spPr>
          <a:xfrm>
            <a:off x="4115630" y="2997237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(2)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CEA666C-48D2-4528-A9CA-84DF45E094D6}"/>
              </a:ext>
            </a:extLst>
          </p:cNvPr>
          <p:cNvSpPr txBox="1"/>
          <p:nvPr/>
        </p:nvSpPr>
        <p:spPr>
          <a:xfrm>
            <a:off x="4570029" y="3014919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기술 설명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871B8FE-C709-40F7-B406-890A9C8A3C7B}"/>
              </a:ext>
            </a:extLst>
          </p:cNvPr>
          <p:cNvSpPr txBox="1"/>
          <p:nvPr/>
        </p:nvSpPr>
        <p:spPr>
          <a:xfrm>
            <a:off x="4596674" y="2627907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문제 정의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EB58DF7C-3952-456C-8BE8-C9F98D0EF588}"/>
              </a:ext>
            </a:extLst>
          </p:cNvPr>
          <p:cNvSpPr/>
          <p:nvPr/>
        </p:nvSpPr>
        <p:spPr>
          <a:xfrm>
            <a:off x="6913341" y="2606713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(1)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5F094786-EEC4-4C65-A27F-CD1A6001AB3B}"/>
              </a:ext>
            </a:extLst>
          </p:cNvPr>
          <p:cNvSpPr/>
          <p:nvPr/>
        </p:nvSpPr>
        <p:spPr>
          <a:xfrm>
            <a:off x="6913341" y="2997237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(2)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796C5FA-5669-4B01-B5BA-F2C6725B07B6}"/>
              </a:ext>
            </a:extLst>
          </p:cNvPr>
          <p:cNvSpPr txBox="1"/>
          <p:nvPr/>
        </p:nvSpPr>
        <p:spPr>
          <a:xfrm>
            <a:off x="7367740" y="3014919"/>
            <a:ext cx="1180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Model </a:t>
            </a: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구현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84953C9-CD8E-4610-95FA-3EE34E8E0BB8}"/>
              </a:ext>
            </a:extLst>
          </p:cNvPr>
          <p:cNvSpPr txBox="1"/>
          <p:nvPr/>
        </p:nvSpPr>
        <p:spPr>
          <a:xfrm>
            <a:off x="7367740" y="2627907"/>
            <a:ext cx="1400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Data </a:t>
            </a: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전처리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5C09CDE9-1ABD-4C6C-B393-740FF0664D8D}"/>
              </a:ext>
            </a:extLst>
          </p:cNvPr>
          <p:cNvSpPr/>
          <p:nvPr/>
        </p:nvSpPr>
        <p:spPr>
          <a:xfrm>
            <a:off x="9655024" y="2518150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(1)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D5AF293-AF7A-489E-BE19-CA048A0B9998}"/>
              </a:ext>
            </a:extLst>
          </p:cNvPr>
          <p:cNvSpPr txBox="1"/>
          <p:nvPr/>
        </p:nvSpPr>
        <p:spPr>
          <a:xfrm>
            <a:off x="10132227" y="2501927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자료 출처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C0910E7-1BE3-46DF-998A-5CD9FC7F05E4}"/>
              </a:ext>
            </a:extLst>
          </p:cNvPr>
          <p:cNvSpPr/>
          <p:nvPr/>
        </p:nvSpPr>
        <p:spPr>
          <a:xfrm>
            <a:off x="1194347" y="3522537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(3)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5A2B4C-C7CE-493D-AAA5-39DBD6F2ACE1}"/>
              </a:ext>
            </a:extLst>
          </p:cNvPr>
          <p:cNvSpPr txBox="1"/>
          <p:nvPr/>
        </p:nvSpPr>
        <p:spPr>
          <a:xfrm>
            <a:off x="1673155" y="3522537"/>
            <a:ext cx="1316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Model</a:t>
            </a:r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구조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3E7B81A7-6DFA-4CB9-8681-27E032170A49}"/>
              </a:ext>
            </a:extLst>
          </p:cNvPr>
          <p:cNvSpPr/>
          <p:nvPr/>
        </p:nvSpPr>
        <p:spPr>
          <a:xfrm>
            <a:off x="1202376" y="3927951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(3)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D40732C-178B-4C8D-A62E-ED9BF84D2735}"/>
              </a:ext>
            </a:extLst>
          </p:cNvPr>
          <p:cNvSpPr txBox="1"/>
          <p:nvPr/>
        </p:nvSpPr>
        <p:spPr>
          <a:xfrm>
            <a:off x="1697869" y="3957693"/>
            <a:ext cx="1316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순환 신경망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8819E6C-D6CC-4278-B6AD-5365003D0BC1}"/>
              </a:ext>
            </a:extLst>
          </p:cNvPr>
          <p:cNvSpPr/>
          <p:nvPr/>
        </p:nvSpPr>
        <p:spPr>
          <a:xfrm>
            <a:off x="6917182" y="3928571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(4)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A1E611C-4621-4863-9865-CF8C22CAEBF3}"/>
              </a:ext>
            </a:extLst>
          </p:cNvPr>
          <p:cNvSpPr txBox="1"/>
          <p:nvPr/>
        </p:nvSpPr>
        <p:spPr>
          <a:xfrm>
            <a:off x="7394385" y="3912348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test</a:t>
            </a:r>
            <a:endParaRPr lang="ko-KR" altLang="en-US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63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CEAB96-3405-49BD-98C6-4F25365E645D}"/>
              </a:ext>
            </a:extLst>
          </p:cNvPr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200326D-8284-4E31-851B-2A53142C5E62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8460F80-3DE0-47D0-891F-0F9CD6FF211B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6FE3C3D-659B-4721-9D3B-00C7B51C6E9B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3194460-AFC7-433E-ABA7-EFC353ABFC69}"/>
              </a:ext>
            </a:extLst>
          </p:cNvPr>
          <p:cNvSpPr txBox="1"/>
          <p:nvPr/>
        </p:nvSpPr>
        <p:spPr>
          <a:xfrm>
            <a:off x="504825" y="90398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4E34CF1-ACDA-4FAD-839C-71361E3147E8}"/>
              </a:ext>
            </a:extLst>
          </p:cNvPr>
          <p:cNvGrpSpPr/>
          <p:nvPr/>
        </p:nvGrpSpPr>
        <p:grpSpPr>
          <a:xfrm>
            <a:off x="1892942" y="174763"/>
            <a:ext cx="7941743" cy="656220"/>
            <a:chOff x="1892942" y="174763"/>
            <a:chExt cx="7941743" cy="65622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E004F8B-0194-4F02-B589-1DF88F44A3F7}"/>
                </a:ext>
              </a:extLst>
            </p:cNvPr>
            <p:cNvSpPr txBox="1"/>
            <p:nvPr/>
          </p:nvSpPr>
          <p:spPr>
            <a:xfrm>
              <a:off x="2624260" y="174763"/>
              <a:ext cx="72104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Abstractive </a:t>
              </a:r>
              <a:r>
                <a:rPr lang="ko-KR" altLang="en-US" sz="28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요약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EEC9F2A-E7F7-489B-9F3A-6CA42B79E82C}"/>
                </a:ext>
              </a:extLst>
            </p:cNvPr>
            <p:cNvGrpSpPr/>
            <p:nvPr/>
          </p:nvGrpSpPr>
          <p:grpSpPr>
            <a:xfrm>
              <a:off x="1892942" y="221321"/>
              <a:ext cx="620901" cy="609662"/>
              <a:chOff x="1927295" y="206584"/>
              <a:chExt cx="466725" cy="466725"/>
            </a:xfrm>
          </p:grpSpPr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6EA331F6-4352-45AC-85C3-AA672D32A117}"/>
                  </a:ext>
                </a:extLst>
              </p:cNvPr>
              <p:cNvSpPr/>
              <p:nvPr/>
            </p:nvSpPr>
            <p:spPr>
              <a:xfrm>
                <a:off x="1927295" y="206584"/>
                <a:ext cx="466725" cy="4667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2738C56F-7048-417D-88F6-4F89774C5BD9}"/>
                  </a:ext>
                </a:extLst>
              </p:cNvPr>
              <p:cNvSpPr/>
              <p:nvPr/>
            </p:nvSpPr>
            <p:spPr>
              <a:xfrm>
                <a:off x="2102385" y="375517"/>
                <a:ext cx="128861" cy="128861"/>
              </a:xfrm>
              <a:prstGeom prst="rect">
                <a:avLst/>
              </a:prstGeom>
              <a:solidFill>
                <a:srgbClr val="F27A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8376382-406A-4DA9-8309-97E2C621B7C3}"/>
                </a:ext>
              </a:extLst>
            </p:cNvPr>
            <p:cNvGrpSpPr/>
            <p:nvPr/>
          </p:nvGrpSpPr>
          <p:grpSpPr>
            <a:xfrm>
              <a:off x="2686404" y="755394"/>
              <a:ext cx="3671700" cy="60852"/>
              <a:chOff x="2658079" y="793698"/>
              <a:chExt cx="2588140" cy="60852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4CB12430-770E-4E61-B864-85AD5C716176}"/>
                  </a:ext>
                </a:extLst>
              </p:cNvPr>
              <p:cNvSpPr/>
              <p:nvPr/>
            </p:nvSpPr>
            <p:spPr>
              <a:xfrm>
                <a:off x="3305114" y="793698"/>
                <a:ext cx="647035" cy="60852"/>
              </a:xfrm>
              <a:prstGeom prst="rect">
                <a:avLst/>
              </a:prstGeom>
              <a:solidFill>
                <a:srgbClr val="FF00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C85BF70-F70B-4602-95A4-587C89C29244}"/>
                  </a:ext>
                </a:extLst>
              </p:cNvPr>
              <p:cNvSpPr/>
              <p:nvPr/>
            </p:nvSpPr>
            <p:spPr>
              <a:xfrm>
                <a:off x="2658079" y="793698"/>
                <a:ext cx="647035" cy="60852"/>
              </a:xfrm>
              <a:prstGeom prst="rect">
                <a:avLst/>
              </a:prstGeom>
              <a:solidFill>
                <a:srgbClr val="0089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FBAF113B-9151-4844-9236-2BD1D802C96A}"/>
                  </a:ext>
                </a:extLst>
              </p:cNvPr>
              <p:cNvSpPr/>
              <p:nvPr/>
            </p:nvSpPr>
            <p:spPr>
              <a:xfrm>
                <a:off x="4599184" y="793698"/>
                <a:ext cx="647035" cy="60852"/>
              </a:xfrm>
              <a:prstGeom prst="rect">
                <a:avLst/>
              </a:prstGeom>
              <a:solidFill>
                <a:srgbClr val="00A7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F60D8766-5C30-4CD1-A807-5E3D883C616C}"/>
                  </a:ext>
                </a:extLst>
              </p:cNvPr>
              <p:cNvSpPr/>
              <p:nvPr/>
            </p:nvSpPr>
            <p:spPr>
              <a:xfrm>
                <a:off x="3952149" y="793698"/>
                <a:ext cx="647035" cy="60852"/>
              </a:xfrm>
              <a:prstGeom prst="rect">
                <a:avLst/>
              </a:prstGeom>
              <a:solidFill>
                <a:srgbClr val="FFA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57CE48-ADCE-49E7-B6A3-91A6F8867D0B}"/>
              </a:ext>
            </a:extLst>
          </p:cNvPr>
          <p:cNvSpPr/>
          <p:nvPr/>
        </p:nvSpPr>
        <p:spPr>
          <a:xfrm>
            <a:off x="2438672" y="1366103"/>
            <a:ext cx="9253219" cy="22096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1D3148-699F-4E7A-9E3D-5D95991AAF92}"/>
              </a:ext>
            </a:extLst>
          </p:cNvPr>
          <p:cNvSpPr txBox="1"/>
          <p:nvPr/>
        </p:nvSpPr>
        <p:spPr>
          <a:xfrm>
            <a:off x="2513843" y="1461881"/>
            <a:ext cx="8339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sz="2000" b="1" dirty="0"/>
              <a:t>Seq2seq model</a:t>
            </a:r>
            <a:endParaRPr lang="en-US" altLang="ko-KR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1072337-78DE-4E7F-83D3-B126F7593486}"/>
              </a:ext>
            </a:extLst>
          </p:cNvPr>
          <p:cNvSpPr txBox="1"/>
          <p:nvPr/>
        </p:nvSpPr>
        <p:spPr>
          <a:xfrm>
            <a:off x="2600432" y="4029763"/>
            <a:ext cx="8339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(2) Attention mechanism</a:t>
            </a:r>
            <a:endParaRPr lang="en-US" altLang="ko-KR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E837AC36-C10C-4123-8F96-7264A35E2482}"/>
              </a:ext>
            </a:extLst>
          </p:cNvPr>
          <p:cNvSpPr/>
          <p:nvPr/>
        </p:nvSpPr>
        <p:spPr>
          <a:xfrm>
            <a:off x="2624261" y="1995715"/>
            <a:ext cx="496012" cy="37214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9CC221A-1F89-4037-A0BC-721D2ACBF6AE}"/>
              </a:ext>
            </a:extLst>
          </p:cNvPr>
          <p:cNvSpPr/>
          <p:nvPr/>
        </p:nvSpPr>
        <p:spPr>
          <a:xfrm>
            <a:off x="2438671" y="3882149"/>
            <a:ext cx="9253219" cy="2406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D8034735-DE40-4704-B52C-F5E345DEBF91}"/>
              </a:ext>
            </a:extLst>
          </p:cNvPr>
          <p:cNvSpPr/>
          <p:nvPr/>
        </p:nvSpPr>
        <p:spPr>
          <a:xfrm>
            <a:off x="2686404" y="4502233"/>
            <a:ext cx="496012" cy="37214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3A69AE-B9FA-4A32-B949-1735401FC05E}"/>
              </a:ext>
            </a:extLst>
          </p:cNvPr>
          <p:cNvSpPr txBox="1"/>
          <p:nvPr/>
        </p:nvSpPr>
        <p:spPr>
          <a:xfrm>
            <a:off x="3252247" y="1995715"/>
            <a:ext cx="7786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Sequence_to_sequence model</a:t>
            </a:r>
            <a:r>
              <a:rPr lang="ko-KR" altLang="en-US" dirty="0"/>
              <a:t>은 </a:t>
            </a:r>
            <a:r>
              <a:rPr lang="en-US" altLang="ko-KR" dirty="0"/>
              <a:t>RNN</a:t>
            </a:r>
            <a:r>
              <a:rPr lang="ko-KR" altLang="en-US" dirty="0"/>
              <a:t>의 가장 발전된 형태의 아키텍처입니다</a:t>
            </a:r>
            <a:r>
              <a:rPr lang="en-US" altLang="ko-KR" dirty="0"/>
              <a:t>. LSTM, GRU </a:t>
            </a:r>
            <a:r>
              <a:rPr lang="ko-KR" altLang="en-US" dirty="0"/>
              <a:t>등 </a:t>
            </a:r>
            <a:r>
              <a:rPr lang="en-US" altLang="ko-KR" dirty="0"/>
              <a:t>RNN cell</a:t>
            </a:r>
            <a:r>
              <a:rPr lang="ko-KR" altLang="en-US" dirty="0"/>
              <a:t>을 길고 깊게 쌓아서 복잡하고 방대한 </a:t>
            </a:r>
            <a:r>
              <a:rPr lang="en-US" altLang="ko-KR" dirty="0"/>
              <a:t>sequence data</a:t>
            </a:r>
            <a:r>
              <a:rPr lang="ko-KR" altLang="en-US" dirty="0"/>
              <a:t>를 처리하는데 특화된 모델입니다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001F315-935D-4406-AD5D-B995B934FF72}"/>
              </a:ext>
            </a:extLst>
          </p:cNvPr>
          <p:cNvSpPr txBox="1"/>
          <p:nvPr/>
        </p:nvSpPr>
        <p:spPr>
          <a:xfrm>
            <a:off x="3252247" y="4481823"/>
            <a:ext cx="77865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Seq2seq </a:t>
            </a:r>
            <a:r>
              <a:rPr lang="ko-KR" altLang="en-US" dirty="0"/>
              <a:t>모델의 가장 큰 문제점은 정보 손실 입니다</a:t>
            </a:r>
            <a:r>
              <a:rPr lang="en-US" altLang="ko-KR" dirty="0"/>
              <a:t>. </a:t>
            </a:r>
            <a:r>
              <a:rPr lang="ko-KR" altLang="en-US" dirty="0"/>
              <a:t>이를 위한 대안으로 정확도가 떨어지는 것을 보정해주기 위한 등장한 기법인 </a:t>
            </a:r>
            <a:r>
              <a:rPr lang="ko-KR" altLang="en-US" dirty="0" err="1"/>
              <a:t>어텐션</a:t>
            </a:r>
            <a:r>
              <a:rPr lang="en-US" altLang="ko-KR" dirty="0"/>
              <a:t>(attention)</a:t>
            </a:r>
            <a:r>
              <a:rPr lang="ko-KR" altLang="en-US" dirty="0"/>
              <a:t>이 나오게 되었습니다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Attention mechanism</a:t>
            </a:r>
            <a:r>
              <a:rPr lang="ko-KR" altLang="en-US" dirty="0"/>
              <a:t>은 </a:t>
            </a:r>
            <a:r>
              <a:rPr lang="ko-KR" altLang="en-US" dirty="0" err="1"/>
              <a:t>디코더에서</a:t>
            </a:r>
            <a:r>
              <a:rPr lang="ko-KR" altLang="en-US" dirty="0"/>
              <a:t> 출력 단어를 예측하는 매 시점</a:t>
            </a:r>
            <a:r>
              <a:rPr lang="en-US" altLang="ko-KR" dirty="0"/>
              <a:t>(time step)</a:t>
            </a:r>
            <a:r>
              <a:rPr lang="ko-KR" altLang="en-US" dirty="0"/>
              <a:t>마다</a:t>
            </a:r>
            <a:r>
              <a:rPr lang="en-US" altLang="ko-KR" dirty="0"/>
              <a:t>, </a:t>
            </a:r>
            <a:r>
              <a:rPr lang="ko-KR" altLang="en-US" dirty="0"/>
              <a:t>인코더에서의 전체 입력 문장을 다시 한 번 참고한다는 점입니다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9C875D5-8842-4FDB-B2F7-9D5A979887A3}"/>
              </a:ext>
            </a:extLst>
          </p:cNvPr>
          <p:cNvGrpSpPr/>
          <p:nvPr/>
        </p:nvGrpSpPr>
        <p:grpSpPr>
          <a:xfrm>
            <a:off x="191785" y="785820"/>
            <a:ext cx="1593784" cy="5502806"/>
            <a:chOff x="191785" y="785820"/>
            <a:chExt cx="1593784" cy="5502806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7A3C29A-BF5F-42AB-94A7-23AA9335BF03}"/>
                </a:ext>
              </a:extLst>
            </p:cNvPr>
            <p:cNvGrpSpPr/>
            <p:nvPr/>
          </p:nvGrpSpPr>
          <p:grpSpPr>
            <a:xfrm>
              <a:off x="191785" y="785820"/>
              <a:ext cx="1560951" cy="400110"/>
              <a:chOff x="957836" y="1671488"/>
              <a:chExt cx="1560951" cy="400110"/>
            </a:xfrm>
          </p:grpSpPr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8EB3F8C3-C72C-4EEC-87B3-2AC07C486A91}"/>
                  </a:ext>
                </a:extLst>
              </p:cNvPr>
              <p:cNvSpPr/>
              <p:nvPr/>
            </p:nvSpPr>
            <p:spPr>
              <a:xfrm>
                <a:off x="957836" y="1740218"/>
                <a:ext cx="1018026" cy="272415"/>
              </a:xfrm>
              <a:prstGeom prst="roundRect">
                <a:avLst/>
              </a:prstGeom>
              <a:solidFill>
                <a:srgbClr val="8E8E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CONTENTS</a:t>
                </a:r>
                <a:endParaRPr lang="ko-KR" altLang="en-US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CC849AD-903B-4456-ACF2-E2C808C5C41F}"/>
                  </a:ext>
                </a:extLst>
              </p:cNvPr>
              <p:cNvSpPr txBox="1"/>
              <p:nvPr/>
            </p:nvSpPr>
            <p:spPr>
              <a:xfrm>
                <a:off x="1994912" y="1671488"/>
                <a:ext cx="5238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1</a:t>
                </a:r>
                <a:endParaRPr lang="ko-KR" altLang="en-US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</p:grp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8D009C41-45E1-42AA-934E-A7802513EF3A}"/>
                </a:ext>
              </a:extLst>
            </p:cNvPr>
            <p:cNvCxnSpPr>
              <a:cxnSpLocks/>
            </p:cNvCxnSpPr>
            <p:nvPr/>
          </p:nvCxnSpPr>
          <p:spPr>
            <a:xfrm>
              <a:off x="191785" y="1238407"/>
              <a:ext cx="1447803" cy="0"/>
            </a:xfrm>
            <a:prstGeom prst="line">
              <a:avLst/>
            </a:prstGeom>
            <a:ln w="12700">
              <a:solidFill>
                <a:srgbClr val="8E8E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54788607-D4D0-4FC6-BB1D-7CA44CD883E7}"/>
                </a:ext>
              </a:extLst>
            </p:cNvPr>
            <p:cNvSpPr/>
            <p:nvPr/>
          </p:nvSpPr>
          <p:spPr>
            <a:xfrm>
              <a:off x="258738" y="1470261"/>
              <a:ext cx="335283" cy="272415"/>
            </a:xfrm>
            <a:prstGeom prst="roundRect">
              <a:avLst/>
            </a:prstGeom>
            <a:solidFill>
              <a:srgbClr val="FF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(1)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CBE5642-2902-4343-AB90-B66F943B8388}"/>
                </a:ext>
              </a:extLst>
            </p:cNvPr>
            <p:cNvSpPr txBox="1"/>
            <p:nvPr/>
          </p:nvSpPr>
          <p:spPr>
            <a:xfrm>
              <a:off x="608774" y="1367336"/>
              <a:ext cx="985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A9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Seq2seq</a:t>
              </a:r>
            </a:p>
            <a:p>
              <a:r>
                <a:rPr lang="en-US" altLang="ko-KR" sz="1400" dirty="0">
                  <a:solidFill>
                    <a:srgbClr val="FFA9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model</a:t>
              </a:r>
              <a:endPara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209309" y="3327411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1246385" y="3258681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A9BE7FEA-026F-4DAC-B589-71381B2DBCC4}"/>
                </a:ext>
              </a:extLst>
            </p:cNvPr>
            <p:cNvCxnSpPr>
              <a:cxnSpLocks/>
            </p:cNvCxnSpPr>
            <p:nvPr/>
          </p:nvCxnSpPr>
          <p:spPr>
            <a:xfrm>
              <a:off x="209309" y="3711268"/>
              <a:ext cx="1447803" cy="0"/>
            </a:xfrm>
            <a:prstGeom prst="line">
              <a:avLst/>
            </a:prstGeom>
            <a:ln w="12700">
              <a:solidFill>
                <a:srgbClr val="8E8E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D4ED21D7-3CA9-44E1-91C1-489B901DD52A}"/>
                </a:ext>
              </a:extLst>
            </p:cNvPr>
            <p:cNvGrpSpPr/>
            <p:nvPr/>
          </p:nvGrpSpPr>
          <p:grpSpPr>
            <a:xfrm>
              <a:off x="209309" y="3910647"/>
              <a:ext cx="1560951" cy="400110"/>
              <a:chOff x="957836" y="1671488"/>
              <a:chExt cx="1560951" cy="400110"/>
            </a:xfrm>
          </p:grpSpPr>
          <p:sp>
            <p:nvSpPr>
              <p:cNvPr id="79" name="사각형: 둥근 모서리 78">
                <a:extLst>
                  <a:ext uri="{FF2B5EF4-FFF2-40B4-BE49-F238E27FC236}">
                    <a16:creationId xmlns:a16="http://schemas.microsoft.com/office/drawing/2014/main" id="{38A51601-C0F7-4282-81D3-AC514850E5D4}"/>
                  </a:ext>
                </a:extLst>
              </p:cNvPr>
              <p:cNvSpPr/>
              <p:nvPr/>
            </p:nvSpPr>
            <p:spPr>
              <a:xfrm>
                <a:off x="957836" y="1740218"/>
                <a:ext cx="1018026" cy="272415"/>
              </a:xfrm>
              <a:prstGeom prst="roundRect">
                <a:avLst/>
              </a:prstGeom>
              <a:solidFill>
                <a:srgbClr val="8E8E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CONTENTS</a:t>
                </a:r>
                <a:endParaRPr lang="ko-KR" altLang="en-US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4FB68F4-E942-4BBB-B49A-EDC6702289F7}"/>
                  </a:ext>
                </a:extLst>
              </p:cNvPr>
              <p:cNvSpPr txBox="1"/>
              <p:nvPr/>
            </p:nvSpPr>
            <p:spPr>
              <a:xfrm>
                <a:off x="1994912" y="1671488"/>
                <a:ext cx="5238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3</a:t>
                </a:r>
                <a:endParaRPr lang="ko-KR" altLang="en-US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</p:grp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7DCF6FED-9C05-4FF7-BF28-0CB8BBB278AE}"/>
                </a:ext>
              </a:extLst>
            </p:cNvPr>
            <p:cNvCxnSpPr>
              <a:cxnSpLocks/>
            </p:cNvCxnSpPr>
            <p:nvPr/>
          </p:nvCxnSpPr>
          <p:spPr>
            <a:xfrm>
              <a:off x="209309" y="4363234"/>
              <a:ext cx="1447803" cy="0"/>
            </a:xfrm>
            <a:prstGeom prst="line">
              <a:avLst/>
            </a:prstGeom>
            <a:ln w="12700">
              <a:solidFill>
                <a:srgbClr val="8E8E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1246385" y="4562612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4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E68E2337-6FEB-4528-B31D-BA8E1196AFB8}"/>
                </a:ext>
              </a:extLst>
            </p:cNvPr>
            <p:cNvCxnSpPr>
              <a:cxnSpLocks/>
            </p:cNvCxnSpPr>
            <p:nvPr/>
          </p:nvCxnSpPr>
          <p:spPr>
            <a:xfrm>
              <a:off x="247663" y="5015200"/>
              <a:ext cx="1447803" cy="0"/>
            </a:xfrm>
            <a:prstGeom prst="line">
              <a:avLst/>
            </a:prstGeom>
            <a:ln w="12700">
              <a:solidFill>
                <a:srgbClr val="8E8E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3FE7D949-FE8F-4001-BD65-CA8A3238F9BA}"/>
                </a:ext>
              </a:extLst>
            </p:cNvPr>
            <p:cNvSpPr/>
            <p:nvPr/>
          </p:nvSpPr>
          <p:spPr>
            <a:xfrm>
              <a:off x="191785" y="857081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81319D88-4DE1-4294-A319-F7548D200C62}"/>
                </a:ext>
              </a:extLst>
            </p:cNvPr>
            <p:cNvSpPr/>
            <p:nvPr/>
          </p:nvSpPr>
          <p:spPr>
            <a:xfrm>
              <a:off x="228359" y="4633461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C9F52D14-9737-4613-B6A0-C8E53473C7A9}"/>
                </a:ext>
              </a:extLst>
            </p:cNvPr>
            <p:cNvSpPr/>
            <p:nvPr/>
          </p:nvSpPr>
          <p:spPr>
            <a:xfrm>
              <a:off x="234134" y="2112337"/>
              <a:ext cx="335283" cy="272415"/>
            </a:xfrm>
            <a:prstGeom prst="roundRect">
              <a:avLst/>
            </a:prstGeom>
            <a:solidFill>
              <a:srgbClr val="FF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(2)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678A0BD-C9B5-493B-AFC2-764BBA1BFF99}"/>
                </a:ext>
              </a:extLst>
            </p:cNvPr>
            <p:cNvSpPr txBox="1"/>
            <p:nvPr/>
          </p:nvSpPr>
          <p:spPr>
            <a:xfrm>
              <a:off x="1261694" y="5225565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5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09A47B4C-0067-4A69-93A6-534770675242}"/>
                </a:ext>
              </a:extLst>
            </p:cNvPr>
            <p:cNvSpPr/>
            <p:nvPr/>
          </p:nvSpPr>
          <p:spPr>
            <a:xfrm>
              <a:off x="243668" y="5296414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B910CCDB-41FC-48CB-A088-E7164C0A24FE}"/>
                </a:ext>
              </a:extLst>
            </p:cNvPr>
            <p:cNvCxnSpPr>
              <a:cxnSpLocks/>
            </p:cNvCxnSpPr>
            <p:nvPr/>
          </p:nvCxnSpPr>
          <p:spPr>
            <a:xfrm>
              <a:off x="203588" y="5636661"/>
              <a:ext cx="1447803" cy="0"/>
            </a:xfrm>
            <a:prstGeom prst="line">
              <a:avLst/>
            </a:prstGeom>
            <a:ln w="12700">
              <a:solidFill>
                <a:srgbClr val="8E8E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788516A-8486-4ADB-8984-4232F145CC81}"/>
                </a:ext>
              </a:extLst>
            </p:cNvPr>
            <p:cNvSpPr txBox="1"/>
            <p:nvPr/>
          </p:nvSpPr>
          <p:spPr>
            <a:xfrm>
              <a:off x="1240664" y="5836039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6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CA479A16-14B3-4247-946F-A8463B49477D}"/>
                </a:ext>
              </a:extLst>
            </p:cNvPr>
            <p:cNvCxnSpPr>
              <a:cxnSpLocks/>
            </p:cNvCxnSpPr>
            <p:nvPr/>
          </p:nvCxnSpPr>
          <p:spPr>
            <a:xfrm>
              <a:off x="203588" y="6288626"/>
              <a:ext cx="1447803" cy="0"/>
            </a:xfrm>
            <a:prstGeom prst="line">
              <a:avLst/>
            </a:prstGeom>
            <a:ln w="12700">
              <a:solidFill>
                <a:srgbClr val="8E8E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3A231DD9-33E8-4828-8573-5D3367F0F1E9}"/>
                </a:ext>
              </a:extLst>
            </p:cNvPr>
            <p:cNvSpPr/>
            <p:nvPr/>
          </p:nvSpPr>
          <p:spPr>
            <a:xfrm>
              <a:off x="222638" y="590688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72D7849-3536-48B9-AA48-60B592DD6A2D}"/>
                </a:ext>
              </a:extLst>
            </p:cNvPr>
            <p:cNvSpPr txBox="1"/>
            <p:nvPr/>
          </p:nvSpPr>
          <p:spPr>
            <a:xfrm>
              <a:off x="569417" y="2009551"/>
              <a:ext cx="11172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A9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Attention</a:t>
              </a:r>
            </a:p>
            <a:p>
              <a:r>
                <a:rPr lang="en-US" altLang="ko-KR" sz="1400" dirty="0">
                  <a:solidFill>
                    <a:srgbClr val="FFA9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mechanism</a:t>
              </a:r>
              <a:endPara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EDBE183B-960E-4652-8F43-9FD6AA42CF97}"/>
                </a:ext>
              </a:extLst>
            </p:cNvPr>
            <p:cNvSpPr/>
            <p:nvPr/>
          </p:nvSpPr>
          <p:spPr>
            <a:xfrm>
              <a:off x="249328" y="2776427"/>
              <a:ext cx="335283" cy="272415"/>
            </a:xfrm>
            <a:prstGeom prst="roundRect">
              <a:avLst/>
            </a:prstGeom>
            <a:solidFill>
              <a:srgbClr val="FF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(3)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4FF9A6C-5EE9-4D0B-A8E5-BB45E3082CC6}"/>
                </a:ext>
              </a:extLst>
            </p:cNvPr>
            <p:cNvSpPr txBox="1"/>
            <p:nvPr/>
          </p:nvSpPr>
          <p:spPr>
            <a:xfrm>
              <a:off x="584611" y="2763100"/>
              <a:ext cx="11172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rgbClr val="FFA9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Model </a:t>
              </a:r>
              <a:r>
                <a:rPr lang="ko-KR" altLang="en-US" sz="1400" dirty="0">
                  <a:solidFill>
                    <a:srgbClr val="FFA9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구조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503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-10789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CEAB96-3405-49BD-98C6-4F25365E645D}"/>
              </a:ext>
            </a:extLst>
          </p:cNvPr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200326D-8284-4E31-851B-2A53142C5E62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8460F80-3DE0-47D0-891F-0F9CD6FF211B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6FE3C3D-659B-4721-9D3B-00C7B51C6E9B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3194460-AFC7-433E-ABA7-EFC353ABFC69}"/>
              </a:ext>
            </a:extLst>
          </p:cNvPr>
          <p:cNvSpPr txBox="1"/>
          <p:nvPr/>
        </p:nvSpPr>
        <p:spPr>
          <a:xfrm>
            <a:off x="504825" y="90398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C4D9584-6C70-4A51-BD3F-147ABF7F409E}"/>
              </a:ext>
            </a:extLst>
          </p:cNvPr>
          <p:cNvGrpSpPr/>
          <p:nvPr/>
        </p:nvGrpSpPr>
        <p:grpSpPr>
          <a:xfrm>
            <a:off x="1892942" y="174763"/>
            <a:ext cx="4404368" cy="656220"/>
            <a:chOff x="1892942" y="174763"/>
            <a:chExt cx="5509413" cy="656220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3512739-9DE1-439A-9900-1A9AB75B359F}"/>
                </a:ext>
              </a:extLst>
            </p:cNvPr>
            <p:cNvSpPr txBox="1"/>
            <p:nvPr/>
          </p:nvSpPr>
          <p:spPr>
            <a:xfrm>
              <a:off x="2624261" y="174763"/>
              <a:ext cx="4778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Model </a:t>
              </a:r>
              <a:r>
                <a:rPr lang="ko-KR" altLang="en-US" sz="28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구조</a:t>
              </a:r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B7FF573B-F1AF-4EBD-8227-9A65C300492A}"/>
                </a:ext>
              </a:extLst>
            </p:cNvPr>
            <p:cNvSpPr/>
            <p:nvPr/>
          </p:nvSpPr>
          <p:spPr>
            <a:xfrm>
              <a:off x="1892942" y="221321"/>
              <a:ext cx="620901" cy="6096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CBBA6896-CD58-4F39-A058-B8AC5D65BA67}"/>
                </a:ext>
              </a:extLst>
            </p:cNvPr>
            <p:cNvSpPr/>
            <p:nvPr/>
          </p:nvSpPr>
          <p:spPr>
            <a:xfrm>
              <a:off x="2125871" y="441991"/>
              <a:ext cx="171428" cy="168325"/>
            </a:xfrm>
            <a:prstGeom prst="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B8183BA-FF3C-47EA-9373-671FD56D5FE0}"/>
                </a:ext>
              </a:extLst>
            </p:cNvPr>
            <p:cNvGrpSpPr/>
            <p:nvPr/>
          </p:nvGrpSpPr>
          <p:grpSpPr>
            <a:xfrm>
              <a:off x="2686403" y="755394"/>
              <a:ext cx="4667479" cy="45719"/>
              <a:chOff x="2686404" y="755394"/>
              <a:chExt cx="3671700" cy="60852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A0E349BD-4AC1-47DA-AE7B-2997F1891515}"/>
                  </a:ext>
                </a:extLst>
              </p:cNvPr>
              <p:cNvSpPr/>
              <p:nvPr/>
            </p:nvSpPr>
            <p:spPr>
              <a:xfrm>
                <a:off x="3604329" y="755394"/>
                <a:ext cx="917925" cy="60852"/>
              </a:xfrm>
              <a:prstGeom prst="rect">
                <a:avLst/>
              </a:prstGeom>
              <a:solidFill>
                <a:srgbClr val="FF00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07735E1D-19ED-4AAE-B7DC-4AD1E660C3E0}"/>
                  </a:ext>
                </a:extLst>
              </p:cNvPr>
              <p:cNvSpPr/>
              <p:nvPr/>
            </p:nvSpPr>
            <p:spPr>
              <a:xfrm>
                <a:off x="2686404" y="755394"/>
                <a:ext cx="917925" cy="60852"/>
              </a:xfrm>
              <a:prstGeom prst="rect">
                <a:avLst/>
              </a:prstGeom>
              <a:solidFill>
                <a:srgbClr val="0089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AC367E2E-76C1-4909-87CE-F8012F99AD60}"/>
                  </a:ext>
                </a:extLst>
              </p:cNvPr>
              <p:cNvSpPr/>
              <p:nvPr/>
            </p:nvSpPr>
            <p:spPr>
              <a:xfrm>
                <a:off x="5440179" y="755394"/>
                <a:ext cx="917925" cy="60852"/>
              </a:xfrm>
              <a:prstGeom prst="rect">
                <a:avLst/>
              </a:prstGeom>
              <a:solidFill>
                <a:srgbClr val="00A7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05B27D00-DD24-4349-870D-A68A4E3F694F}"/>
                  </a:ext>
                </a:extLst>
              </p:cNvPr>
              <p:cNvSpPr/>
              <p:nvPr/>
            </p:nvSpPr>
            <p:spPr>
              <a:xfrm>
                <a:off x="4522254" y="755394"/>
                <a:ext cx="917925" cy="60852"/>
              </a:xfrm>
              <a:prstGeom prst="rect">
                <a:avLst/>
              </a:prstGeom>
              <a:solidFill>
                <a:srgbClr val="FFA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F35166B-D915-4097-8C81-CF29A60EA261}"/>
              </a:ext>
            </a:extLst>
          </p:cNvPr>
          <p:cNvGrpSpPr/>
          <p:nvPr/>
        </p:nvGrpSpPr>
        <p:grpSpPr>
          <a:xfrm>
            <a:off x="191785" y="785820"/>
            <a:ext cx="1560951" cy="400110"/>
            <a:chOff x="957836" y="1671488"/>
            <a:chExt cx="1560951" cy="400110"/>
          </a:xfrm>
        </p:grpSpPr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25BBA348-93F0-4D26-81B0-F8F89DE85595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6F125D0-604A-4D48-BFAB-3782C3649A06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F1F21267-E096-4176-BB4D-E79B99BFC339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280E31E3-217F-41F8-9C30-EBD3C01B6573}"/>
              </a:ext>
            </a:extLst>
          </p:cNvPr>
          <p:cNvSpPr/>
          <p:nvPr/>
        </p:nvSpPr>
        <p:spPr>
          <a:xfrm>
            <a:off x="258738" y="1470261"/>
            <a:ext cx="335283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(1)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1E44A4-1B53-4BCF-80D7-FB4768C1C411}"/>
              </a:ext>
            </a:extLst>
          </p:cNvPr>
          <p:cNvSpPr txBox="1"/>
          <p:nvPr/>
        </p:nvSpPr>
        <p:spPr>
          <a:xfrm>
            <a:off x="608774" y="1367336"/>
            <a:ext cx="98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Seq2seq</a:t>
            </a:r>
          </a:p>
          <a:p>
            <a:r>
              <a:rPr lang="en-US" altLang="ko-KR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model</a:t>
            </a:r>
            <a:endParaRPr lang="ko-KR" altLang="en-US" sz="1400" dirty="0">
              <a:solidFill>
                <a:srgbClr val="FFA9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C83F6AF-943E-4F9C-86F5-0765B9DBC724}"/>
              </a:ext>
            </a:extLst>
          </p:cNvPr>
          <p:cNvSpPr/>
          <p:nvPr/>
        </p:nvSpPr>
        <p:spPr>
          <a:xfrm>
            <a:off x="209309" y="3327411"/>
            <a:ext cx="1018026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CONTENTS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A88C13C-A1B1-4F40-9B50-9BA0DDC4EBBE}"/>
              </a:ext>
            </a:extLst>
          </p:cNvPr>
          <p:cNvSpPr txBox="1"/>
          <p:nvPr/>
        </p:nvSpPr>
        <p:spPr>
          <a:xfrm>
            <a:off x="1246385" y="3258681"/>
            <a:ext cx="523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587EF92-F4E2-428E-B09A-2E6ACEBC8E22}"/>
              </a:ext>
            </a:extLst>
          </p:cNvPr>
          <p:cNvCxnSpPr>
            <a:cxnSpLocks/>
          </p:cNvCxnSpPr>
          <p:nvPr/>
        </p:nvCxnSpPr>
        <p:spPr>
          <a:xfrm>
            <a:off x="209309" y="371126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5CFDE904-E557-485E-A84F-17417F6561E4}"/>
              </a:ext>
            </a:extLst>
          </p:cNvPr>
          <p:cNvGrpSpPr/>
          <p:nvPr/>
        </p:nvGrpSpPr>
        <p:grpSpPr>
          <a:xfrm>
            <a:off x="209309" y="3910647"/>
            <a:ext cx="1560951" cy="400110"/>
            <a:chOff x="957836" y="1671488"/>
            <a:chExt cx="1560951" cy="400110"/>
          </a:xfrm>
        </p:grpSpPr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81983253-6A6C-4CC1-83A1-F15826E43955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EC3839A-BEBA-43EF-A8B5-6F157B3CFD6D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D77A1ED-846E-4EFE-AE9A-B634A81D5C50}"/>
              </a:ext>
            </a:extLst>
          </p:cNvPr>
          <p:cNvCxnSpPr>
            <a:cxnSpLocks/>
          </p:cNvCxnSpPr>
          <p:nvPr/>
        </p:nvCxnSpPr>
        <p:spPr>
          <a:xfrm>
            <a:off x="209309" y="436323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392615B-9E48-4752-8FB0-3B19DF21A692}"/>
              </a:ext>
            </a:extLst>
          </p:cNvPr>
          <p:cNvSpPr txBox="1"/>
          <p:nvPr/>
        </p:nvSpPr>
        <p:spPr>
          <a:xfrm>
            <a:off x="1246385" y="4562612"/>
            <a:ext cx="523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72089FC2-3A00-4473-BDF3-E758E6765696}"/>
              </a:ext>
            </a:extLst>
          </p:cNvPr>
          <p:cNvCxnSpPr>
            <a:cxnSpLocks/>
          </p:cNvCxnSpPr>
          <p:nvPr/>
        </p:nvCxnSpPr>
        <p:spPr>
          <a:xfrm>
            <a:off x="247663" y="5015200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6E4ABFEF-C757-44C1-A81D-6EA92170963C}"/>
              </a:ext>
            </a:extLst>
          </p:cNvPr>
          <p:cNvSpPr/>
          <p:nvPr/>
        </p:nvSpPr>
        <p:spPr>
          <a:xfrm>
            <a:off x="191785" y="857081"/>
            <a:ext cx="1018026" cy="272415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CONTENTS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6984520C-92CF-424B-87B1-7C576270F10D}"/>
              </a:ext>
            </a:extLst>
          </p:cNvPr>
          <p:cNvSpPr/>
          <p:nvPr/>
        </p:nvSpPr>
        <p:spPr>
          <a:xfrm>
            <a:off x="228359" y="4633461"/>
            <a:ext cx="1018026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CONTENTS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9EDE9B01-3ADB-491C-B5D9-C7898941DD4E}"/>
              </a:ext>
            </a:extLst>
          </p:cNvPr>
          <p:cNvSpPr/>
          <p:nvPr/>
        </p:nvSpPr>
        <p:spPr>
          <a:xfrm>
            <a:off x="234134" y="2112337"/>
            <a:ext cx="335283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(2)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C872429-616A-4962-8FB5-1C3D51E16A34}"/>
              </a:ext>
            </a:extLst>
          </p:cNvPr>
          <p:cNvSpPr txBox="1"/>
          <p:nvPr/>
        </p:nvSpPr>
        <p:spPr>
          <a:xfrm>
            <a:off x="569417" y="2009551"/>
            <a:ext cx="1117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Attention</a:t>
            </a:r>
          </a:p>
          <a:p>
            <a:r>
              <a:rPr lang="en-US" altLang="ko-KR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mechanism</a:t>
            </a:r>
            <a:endParaRPr lang="ko-KR" altLang="en-US" sz="1400" dirty="0">
              <a:solidFill>
                <a:srgbClr val="FFA9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B37EA427-4A0D-4BA0-B15A-09E340011D59}"/>
              </a:ext>
            </a:extLst>
          </p:cNvPr>
          <p:cNvSpPr/>
          <p:nvPr/>
        </p:nvSpPr>
        <p:spPr>
          <a:xfrm>
            <a:off x="249328" y="2776427"/>
            <a:ext cx="335283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(3)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430E43D-ED70-4758-9B3F-2C0B358E9DAC}"/>
              </a:ext>
            </a:extLst>
          </p:cNvPr>
          <p:cNvSpPr txBox="1"/>
          <p:nvPr/>
        </p:nvSpPr>
        <p:spPr>
          <a:xfrm>
            <a:off x="584611" y="2763100"/>
            <a:ext cx="1117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Model </a:t>
            </a:r>
            <a:r>
              <a: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구조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D3A2180-F782-4570-8BCB-DCDBF79F3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818" y="2107257"/>
            <a:ext cx="3797492" cy="314479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375D5C6-9458-4721-A26D-AAF3082B1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0040" y="1715568"/>
            <a:ext cx="3633788" cy="399139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991053A-0D66-4788-BAC7-6821F74E3AF4}"/>
              </a:ext>
            </a:extLst>
          </p:cNvPr>
          <p:cNvSpPr/>
          <p:nvPr/>
        </p:nvSpPr>
        <p:spPr>
          <a:xfrm>
            <a:off x="2297299" y="1470261"/>
            <a:ext cx="4329395" cy="458662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0A17D0D-4CF3-4E7F-A624-7A08534410C6}"/>
              </a:ext>
            </a:extLst>
          </p:cNvPr>
          <p:cNvSpPr/>
          <p:nvPr/>
        </p:nvSpPr>
        <p:spPr>
          <a:xfrm>
            <a:off x="7402355" y="1460588"/>
            <a:ext cx="4329395" cy="458662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F4CCD8-6B02-481A-9CEA-343C8CC805D7}"/>
              </a:ext>
            </a:extLst>
          </p:cNvPr>
          <p:cNvSpPr txBox="1"/>
          <p:nvPr/>
        </p:nvSpPr>
        <p:spPr>
          <a:xfrm>
            <a:off x="2513843" y="6179303"/>
            <a:ext cx="4329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Sequence to sequence model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693D817-BC28-439C-A627-2FB8751F855C}"/>
              </a:ext>
            </a:extLst>
          </p:cNvPr>
          <p:cNvSpPr txBox="1"/>
          <p:nvPr/>
        </p:nvSpPr>
        <p:spPr>
          <a:xfrm>
            <a:off x="8165127" y="6170922"/>
            <a:ext cx="4329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Attention mechanism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17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CEAB96-3405-49BD-98C6-4F25365E645D}"/>
              </a:ext>
            </a:extLst>
          </p:cNvPr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200326D-8284-4E31-851B-2A53142C5E62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8460F80-3DE0-47D0-891F-0F9CD6FF211B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6FE3C3D-659B-4721-9D3B-00C7B51C6E9B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3194460-AFC7-433E-ABA7-EFC353ABFC69}"/>
              </a:ext>
            </a:extLst>
          </p:cNvPr>
          <p:cNvSpPr txBox="1"/>
          <p:nvPr/>
        </p:nvSpPr>
        <p:spPr>
          <a:xfrm>
            <a:off x="504825" y="90398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4E34CF1-ACDA-4FAD-839C-71361E3147E8}"/>
              </a:ext>
            </a:extLst>
          </p:cNvPr>
          <p:cNvGrpSpPr/>
          <p:nvPr/>
        </p:nvGrpSpPr>
        <p:grpSpPr>
          <a:xfrm>
            <a:off x="1892942" y="174763"/>
            <a:ext cx="7941743" cy="656220"/>
            <a:chOff x="1892942" y="174763"/>
            <a:chExt cx="7941743" cy="65622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E004F8B-0194-4F02-B589-1DF88F44A3F7}"/>
                </a:ext>
              </a:extLst>
            </p:cNvPr>
            <p:cNvSpPr txBox="1"/>
            <p:nvPr/>
          </p:nvSpPr>
          <p:spPr>
            <a:xfrm>
              <a:off x="2624260" y="174763"/>
              <a:ext cx="72104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순환 신경망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EEC9F2A-E7F7-489B-9F3A-6CA42B79E82C}"/>
                </a:ext>
              </a:extLst>
            </p:cNvPr>
            <p:cNvGrpSpPr/>
            <p:nvPr/>
          </p:nvGrpSpPr>
          <p:grpSpPr>
            <a:xfrm>
              <a:off x="1892942" y="221321"/>
              <a:ext cx="620901" cy="609662"/>
              <a:chOff x="1927295" y="206584"/>
              <a:chExt cx="466725" cy="466725"/>
            </a:xfrm>
          </p:grpSpPr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6EA331F6-4352-45AC-85C3-AA672D32A117}"/>
                  </a:ext>
                </a:extLst>
              </p:cNvPr>
              <p:cNvSpPr/>
              <p:nvPr/>
            </p:nvSpPr>
            <p:spPr>
              <a:xfrm>
                <a:off x="1927295" y="206584"/>
                <a:ext cx="466725" cy="4667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2738C56F-7048-417D-88F6-4F89774C5BD9}"/>
                  </a:ext>
                </a:extLst>
              </p:cNvPr>
              <p:cNvSpPr/>
              <p:nvPr/>
            </p:nvSpPr>
            <p:spPr>
              <a:xfrm>
                <a:off x="2102385" y="375517"/>
                <a:ext cx="128861" cy="128861"/>
              </a:xfrm>
              <a:prstGeom prst="rect">
                <a:avLst/>
              </a:prstGeom>
              <a:solidFill>
                <a:srgbClr val="F27A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8376382-406A-4DA9-8309-97E2C621B7C3}"/>
                </a:ext>
              </a:extLst>
            </p:cNvPr>
            <p:cNvGrpSpPr/>
            <p:nvPr/>
          </p:nvGrpSpPr>
          <p:grpSpPr>
            <a:xfrm>
              <a:off x="2686404" y="755394"/>
              <a:ext cx="3671700" cy="60852"/>
              <a:chOff x="2658079" y="793698"/>
              <a:chExt cx="2588140" cy="60852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4CB12430-770E-4E61-B864-85AD5C716176}"/>
                  </a:ext>
                </a:extLst>
              </p:cNvPr>
              <p:cNvSpPr/>
              <p:nvPr/>
            </p:nvSpPr>
            <p:spPr>
              <a:xfrm>
                <a:off x="3305114" y="793698"/>
                <a:ext cx="647035" cy="60852"/>
              </a:xfrm>
              <a:prstGeom prst="rect">
                <a:avLst/>
              </a:prstGeom>
              <a:solidFill>
                <a:srgbClr val="FF00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C85BF70-F70B-4602-95A4-587C89C29244}"/>
                  </a:ext>
                </a:extLst>
              </p:cNvPr>
              <p:cNvSpPr/>
              <p:nvPr/>
            </p:nvSpPr>
            <p:spPr>
              <a:xfrm>
                <a:off x="2658079" y="793698"/>
                <a:ext cx="647035" cy="60852"/>
              </a:xfrm>
              <a:prstGeom prst="rect">
                <a:avLst/>
              </a:prstGeom>
              <a:solidFill>
                <a:srgbClr val="0089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FBAF113B-9151-4844-9236-2BD1D802C96A}"/>
                  </a:ext>
                </a:extLst>
              </p:cNvPr>
              <p:cNvSpPr/>
              <p:nvPr/>
            </p:nvSpPr>
            <p:spPr>
              <a:xfrm>
                <a:off x="4599184" y="793698"/>
                <a:ext cx="647035" cy="60852"/>
              </a:xfrm>
              <a:prstGeom prst="rect">
                <a:avLst/>
              </a:prstGeom>
              <a:solidFill>
                <a:srgbClr val="00A7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F60D8766-5C30-4CD1-A807-5E3D883C616C}"/>
                  </a:ext>
                </a:extLst>
              </p:cNvPr>
              <p:cNvSpPr/>
              <p:nvPr/>
            </p:nvSpPr>
            <p:spPr>
              <a:xfrm>
                <a:off x="3952149" y="793698"/>
                <a:ext cx="647035" cy="60852"/>
              </a:xfrm>
              <a:prstGeom prst="rect">
                <a:avLst/>
              </a:prstGeom>
              <a:solidFill>
                <a:srgbClr val="FFA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57CE48-ADCE-49E7-B6A3-91A6F8867D0B}"/>
              </a:ext>
            </a:extLst>
          </p:cNvPr>
          <p:cNvSpPr/>
          <p:nvPr/>
        </p:nvSpPr>
        <p:spPr>
          <a:xfrm>
            <a:off x="2438672" y="1366104"/>
            <a:ext cx="9253219" cy="1892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1D3148-699F-4E7A-9E3D-5D95991AAF92}"/>
              </a:ext>
            </a:extLst>
          </p:cNvPr>
          <p:cNvSpPr txBox="1"/>
          <p:nvPr/>
        </p:nvSpPr>
        <p:spPr>
          <a:xfrm>
            <a:off x="2513843" y="1461881"/>
            <a:ext cx="8339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sz="2000" b="1" dirty="0"/>
              <a:t>LSTM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Cell</a:t>
            </a:r>
            <a:endParaRPr lang="en-US" altLang="ko-KR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1072337-78DE-4E7F-83D3-B126F7593486}"/>
              </a:ext>
            </a:extLst>
          </p:cNvPr>
          <p:cNvSpPr txBox="1"/>
          <p:nvPr/>
        </p:nvSpPr>
        <p:spPr>
          <a:xfrm>
            <a:off x="2600433" y="3623866"/>
            <a:ext cx="8339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(2) GRU Cell</a:t>
            </a:r>
            <a:endParaRPr lang="en-US" altLang="ko-KR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E837AC36-C10C-4123-8F96-7264A35E2482}"/>
              </a:ext>
            </a:extLst>
          </p:cNvPr>
          <p:cNvSpPr/>
          <p:nvPr/>
        </p:nvSpPr>
        <p:spPr>
          <a:xfrm>
            <a:off x="2624261" y="1995715"/>
            <a:ext cx="496012" cy="37214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9CC221A-1F89-4037-A0BC-721D2ACBF6AE}"/>
              </a:ext>
            </a:extLst>
          </p:cNvPr>
          <p:cNvSpPr/>
          <p:nvPr/>
        </p:nvSpPr>
        <p:spPr>
          <a:xfrm>
            <a:off x="2438672" y="3476253"/>
            <a:ext cx="9253219" cy="1609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D8034735-DE40-4704-B52C-F5E345DEBF91}"/>
              </a:ext>
            </a:extLst>
          </p:cNvPr>
          <p:cNvSpPr/>
          <p:nvPr/>
        </p:nvSpPr>
        <p:spPr>
          <a:xfrm>
            <a:off x="2686405" y="4096336"/>
            <a:ext cx="496012" cy="37214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3A69AE-B9FA-4A32-B949-1735401FC05E}"/>
              </a:ext>
            </a:extLst>
          </p:cNvPr>
          <p:cNvSpPr txBox="1"/>
          <p:nvPr/>
        </p:nvSpPr>
        <p:spPr>
          <a:xfrm>
            <a:off x="3182416" y="1913941"/>
            <a:ext cx="7786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RNN </a:t>
            </a:r>
            <a:r>
              <a:rPr lang="ko-KR" altLang="en-US" dirty="0"/>
              <a:t>셀의 장기 의존성 문제를 해결할 뿐만 아니라 학습 또한 빠르게 수렴합니다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 </a:t>
            </a:r>
            <a:r>
              <a:rPr lang="en-US" altLang="ko-KR" dirty="0"/>
              <a:t>LSTM</a:t>
            </a:r>
            <a:r>
              <a:rPr lang="ko-KR" altLang="en-US" dirty="0"/>
              <a:t>은 </a:t>
            </a:r>
            <a:r>
              <a:rPr lang="en-US" altLang="ko-KR" dirty="0"/>
              <a:t>RNN</a:t>
            </a:r>
            <a:r>
              <a:rPr lang="ko-KR" altLang="en-US" dirty="0"/>
              <a:t>의 </a:t>
            </a:r>
            <a:r>
              <a:rPr lang="ko-KR" altLang="en-US" dirty="0" err="1"/>
              <a:t>히든</a:t>
            </a:r>
            <a:r>
              <a:rPr lang="ko-KR" altLang="en-US" dirty="0"/>
              <a:t> </a:t>
            </a:r>
            <a:r>
              <a:rPr lang="en-US" altLang="ko-KR" dirty="0"/>
              <a:t>state</a:t>
            </a:r>
            <a:r>
              <a:rPr lang="ko-KR" altLang="en-US" dirty="0"/>
              <a:t>에 </a:t>
            </a:r>
            <a:r>
              <a:rPr lang="en-US" altLang="ko-KR" dirty="0"/>
              <a:t>cell-state</a:t>
            </a:r>
            <a:r>
              <a:rPr lang="ko-KR" altLang="en-US" dirty="0"/>
              <a:t>를 추가한 구조입니다</a:t>
            </a:r>
            <a:r>
              <a:rPr lang="en-US" altLang="ko-KR" dirty="0"/>
              <a:t>. 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001F315-935D-4406-AD5D-B995B934FF72}"/>
              </a:ext>
            </a:extLst>
          </p:cNvPr>
          <p:cNvSpPr txBox="1"/>
          <p:nvPr/>
        </p:nvSpPr>
        <p:spPr>
          <a:xfrm>
            <a:off x="3252248" y="4075926"/>
            <a:ext cx="7786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GRU</a:t>
            </a:r>
            <a:r>
              <a:rPr lang="ko-KR" altLang="en-US" dirty="0"/>
              <a:t>는 </a:t>
            </a:r>
            <a:r>
              <a:rPr lang="en-US" altLang="ko-KR" dirty="0"/>
              <a:t>LSTM</a:t>
            </a:r>
            <a:r>
              <a:rPr lang="ko-KR" altLang="en-US" dirty="0"/>
              <a:t>의 장기 의존성 문제에 대한 해결책을 유지하면서</a:t>
            </a:r>
            <a:r>
              <a:rPr lang="en-US" altLang="ko-KR" dirty="0"/>
              <a:t>, </a:t>
            </a:r>
            <a:r>
              <a:rPr lang="ko-KR" altLang="en-US" dirty="0"/>
              <a:t>은닉 상태를 업데이트하는 계산을 줄였습니다</a:t>
            </a:r>
            <a:r>
              <a:rPr lang="en-US" altLang="ko-KR" dirty="0"/>
              <a:t>. </a:t>
            </a:r>
            <a:r>
              <a:rPr lang="ko-KR" altLang="en-US" dirty="0"/>
              <a:t>다시 말해서</a:t>
            </a:r>
            <a:r>
              <a:rPr lang="en-US" altLang="ko-KR" dirty="0"/>
              <a:t>, GRU</a:t>
            </a:r>
            <a:r>
              <a:rPr lang="ko-KR" altLang="en-US" dirty="0"/>
              <a:t>는 성능은 </a:t>
            </a:r>
            <a:r>
              <a:rPr lang="en-US" altLang="ko-KR" dirty="0"/>
              <a:t>LSTM</a:t>
            </a:r>
            <a:r>
              <a:rPr lang="ko-KR" altLang="en-US" dirty="0"/>
              <a:t>과 유사하면서 복잡했던 </a:t>
            </a:r>
            <a:r>
              <a:rPr lang="en-US" altLang="ko-KR" dirty="0"/>
              <a:t>LSTM</a:t>
            </a:r>
            <a:r>
              <a:rPr lang="ko-KR" altLang="en-US" dirty="0"/>
              <a:t>의 구조를 간단화 시켰습니다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5" y="785820"/>
            <a:ext cx="1560951" cy="400110"/>
            <a:chOff x="957836" y="1671488"/>
            <a:chExt cx="1560951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4788607-D4D0-4FC6-BB1D-7CA44CD883E7}"/>
              </a:ext>
            </a:extLst>
          </p:cNvPr>
          <p:cNvSpPr/>
          <p:nvPr/>
        </p:nvSpPr>
        <p:spPr>
          <a:xfrm>
            <a:off x="258738" y="1470261"/>
            <a:ext cx="335283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(1)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E5642-2902-4343-AB90-B66F943B8388}"/>
              </a:ext>
            </a:extLst>
          </p:cNvPr>
          <p:cNvSpPr txBox="1"/>
          <p:nvPr/>
        </p:nvSpPr>
        <p:spPr>
          <a:xfrm>
            <a:off x="608774" y="1367336"/>
            <a:ext cx="98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Seq2seq</a:t>
            </a:r>
          </a:p>
          <a:p>
            <a:r>
              <a:rPr lang="en-US" altLang="ko-KR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model</a:t>
            </a:r>
            <a:endParaRPr lang="ko-KR" altLang="en-US" sz="1400" dirty="0">
              <a:solidFill>
                <a:srgbClr val="FFA9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FA8B5BED-ED24-4490-B81B-8FC5998EED3D}"/>
              </a:ext>
            </a:extLst>
          </p:cNvPr>
          <p:cNvSpPr/>
          <p:nvPr/>
        </p:nvSpPr>
        <p:spPr>
          <a:xfrm>
            <a:off x="209309" y="3327411"/>
            <a:ext cx="1018026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CONTENTS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F5E84DE-2D4D-4233-9340-7D2F2F75D781}"/>
              </a:ext>
            </a:extLst>
          </p:cNvPr>
          <p:cNvSpPr txBox="1"/>
          <p:nvPr/>
        </p:nvSpPr>
        <p:spPr>
          <a:xfrm>
            <a:off x="1246385" y="3258681"/>
            <a:ext cx="523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209309" y="371126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09309" y="3910647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209309" y="436323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F2C0B9F-B183-4151-AC56-0C5F0C9D6822}"/>
              </a:ext>
            </a:extLst>
          </p:cNvPr>
          <p:cNvSpPr txBox="1"/>
          <p:nvPr/>
        </p:nvSpPr>
        <p:spPr>
          <a:xfrm>
            <a:off x="1246385" y="4562612"/>
            <a:ext cx="523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247663" y="5015200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FE7D949-FE8F-4001-BD65-CA8A3238F9BA}"/>
              </a:ext>
            </a:extLst>
          </p:cNvPr>
          <p:cNvSpPr/>
          <p:nvPr/>
        </p:nvSpPr>
        <p:spPr>
          <a:xfrm>
            <a:off x="191785" y="857081"/>
            <a:ext cx="1018026" cy="272415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CONTENTS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81319D88-4DE1-4294-A319-F7548D200C62}"/>
              </a:ext>
            </a:extLst>
          </p:cNvPr>
          <p:cNvSpPr/>
          <p:nvPr/>
        </p:nvSpPr>
        <p:spPr>
          <a:xfrm>
            <a:off x="228359" y="4633461"/>
            <a:ext cx="1018026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CONTENTS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C9F52D14-9737-4613-B6A0-C8E53473C7A9}"/>
              </a:ext>
            </a:extLst>
          </p:cNvPr>
          <p:cNvSpPr/>
          <p:nvPr/>
        </p:nvSpPr>
        <p:spPr>
          <a:xfrm>
            <a:off x="234134" y="2112337"/>
            <a:ext cx="335283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(2)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2D7849-3536-48B9-AA48-60B592DD6A2D}"/>
              </a:ext>
            </a:extLst>
          </p:cNvPr>
          <p:cNvSpPr txBox="1"/>
          <p:nvPr/>
        </p:nvSpPr>
        <p:spPr>
          <a:xfrm>
            <a:off x="569417" y="2009551"/>
            <a:ext cx="1117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Attention</a:t>
            </a:r>
          </a:p>
          <a:p>
            <a:r>
              <a:rPr lang="en-US" altLang="ko-KR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mechanism</a:t>
            </a:r>
            <a:endParaRPr lang="ko-KR" altLang="en-US" sz="1400" dirty="0">
              <a:solidFill>
                <a:srgbClr val="FFA9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EDBE183B-960E-4652-8F43-9FD6AA42CF97}"/>
              </a:ext>
            </a:extLst>
          </p:cNvPr>
          <p:cNvSpPr/>
          <p:nvPr/>
        </p:nvSpPr>
        <p:spPr>
          <a:xfrm>
            <a:off x="249328" y="2776427"/>
            <a:ext cx="335283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(3)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4FF9A6C-5EE9-4D0B-A8E5-BB45E3082CC6}"/>
              </a:ext>
            </a:extLst>
          </p:cNvPr>
          <p:cNvSpPr txBox="1"/>
          <p:nvPr/>
        </p:nvSpPr>
        <p:spPr>
          <a:xfrm>
            <a:off x="584611" y="2763100"/>
            <a:ext cx="1117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Model </a:t>
            </a:r>
            <a:r>
              <a: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구조</a:t>
            </a:r>
          </a:p>
        </p:txBody>
      </p:sp>
      <p:sp>
        <p:nvSpPr>
          <p:cNvPr id="69" name="화살표: 오른쪽 68">
            <a:extLst>
              <a:ext uri="{FF2B5EF4-FFF2-40B4-BE49-F238E27FC236}">
                <a16:creationId xmlns:a16="http://schemas.microsoft.com/office/drawing/2014/main" id="{74533AA3-2294-4618-B901-EDD88E09F38E}"/>
              </a:ext>
            </a:extLst>
          </p:cNvPr>
          <p:cNvSpPr/>
          <p:nvPr/>
        </p:nvSpPr>
        <p:spPr>
          <a:xfrm>
            <a:off x="2624261" y="2726446"/>
            <a:ext cx="496012" cy="37214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화살표: 오른쪽 72">
            <a:extLst>
              <a:ext uri="{FF2B5EF4-FFF2-40B4-BE49-F238E27FC236}">
                <a16:creationId xmlns:a16="http://schemas.microsoft.com/office/drawing/2014/main" id="{C94A4810-CC61-4E71-B5A2-8C3892E1C545}"/>
              </a:ext>
            </a:extLst>
          </p:cNvPr>
          <p:cNvSpPr/>
          <p:nvPr/>
        </p:nvSpPr>
        <p:spPr>
          <a:xfrm>
            <a:off x="2523387" y="5425620"/>
            <a:ext cx="596885" cy="410419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1D1352-1B3B-4A73-8676-3103D9BF74C5}"/>
              </a:ext>
            </a:extLst>
          </p:cNvPr>
          <p:cNvSpPr txBox="1"/>
          <p:nvPr/>
        </p:nvSpPr>
        <p:spPr>
          <a:xfrm>
            <a:off x="3212608" y="5381295"/>
            <a:ext cx="78261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LSTM</a:t>
            </a:r>
            <a:r>
              <a:rPr lang="ko-KR" altLang="en-US" sz="2000" dirty="0"/>
              <a:t>은 출력</a:t>
            </a:r>
            <a:r>
              <a:rPr lang="en-US" altLang="ko-KR" sz="2000" dirty="0"/>
              <a:t>,</a:t>
            </a:r>
            <a:r>
              <a:rPr lang="ko-KR" altLang="en-US" sz="2000" dirty="0"/>
              <a:t>입력</a:t>
            </a:r>
            <a:r>
              <a:rPr lang="en-US" altLang="ko-KR" sz="2000" dirty="0"/>
              <a:t>,</a:t>
            </a:r>
            <a:r>
              <a:rPr lang="ko-KR" altLang="en-US" sz="2000" dirty="0"/>
              <a:t>삭제 게이트 총 </a:t>
            </a:r>
            <a:r>
              <a:rPr lang="en-US" altLang="ko-KR" sz="2000" dirty="0"/>
              <a:t>3</a:t>
            </a:r>
            <a:r>
              <a:rPr lang="ko-KR" altLang="en-US" sz="2000" dirty="0"/>
              <a:t>개의 게이트 존재</a:t>
            </a:r>
            <a:endParaRPr lang="en-US" altLang="ko-KR" sz="2000" dirty="0"/>
          </a:p>
          <a:p>
            <a:r>
              <a:rPr lang="en-US" altLang="ko-KR" sz="2000" dirty="0"/>
              <a:t>GRU</a:t>
            </a:r>
            <a:r>
              <a:rPr lang="ko-KR" altLang="en-US" sz="2000" dirty="0"/>
              <a:t>는 업데이트 게이트와 리셋 게이트 총 </a:t>
            </a:r>
            <a:r>
              <a:rPr lang="en-US" altLang="ko-KR" sz="2000" dirty="0"/>
              <a:t>2</a:t>
            </a:r>
            <a:r>
              <a:rPr lang="ko-KR" altLang="en-US" sz="2000" dirty="0"/>
              <a:t>개의 게이트 존재</a:t>
            </a:r>
            <a:endParaRPr lang="en-US" altLang="ko-KR" sz="2000" dirty="0"/>
          </a:p>
          <a:p>
            <a:r>
              <a:rPr lang="en-US" altLang="ko-KR" sz="2000" dirty="0"/>
              <a:t>GRU</a:t>
            </a:r>
            <a:r>
              <a:rPr lang="ko-KR" altLang="en-US" sz="2000" dirty="0"/>
              <a:t>는 </a:t>
            </a:r>
            <a:r>
              <a:rPr lang="en-US" altLang="ko-KR" sz="2000" dirty="0"/>
              <a:t>LSTM</a:t>
            </a:r>
            <a:r>
              <a:rPr lang="ko-KR" altLang="en-US" sz="2000" dirty="0"/>
              <a:t>보다 학습 속도 빠르다</a:t>
            </a:r>
            <a:r>
              <a:rPr lang="en-US" altLang="ko-KR" sz="2000" dirty="0"/>
              <a:t>, </a:t>
            </a:r>
            <a:r>
              <a:rPr lang="ko-KR" altLang="en-US" sz="2000" dirty="0"/>
              <a:t>하지만 둘의 성능은 비슷하다</a:t>
            </a:r>
            <a:r>
              <a:rPr lang="en-US" altLang="ko-KR" sz="2000" dirty="0"/>
              <a:t>!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6640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CEAB96-3405-49BD-98C6-4F25365E645D}"/>
              </a:ext>
            </a:extLst>
          </p:cNvPr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200326D-8284-4E31-851B-2A53142C5E62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8460F80-3DE0-47D0-891F-0F9CD6FF211B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6FE3C3D-659B-4721-9D3B-00C7B51C6E9B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3194460-AFC7-433E-ABA7-EFC353ABFC69}"/>
              </a:ext>
            </a:extLst>
          </p:cNvPr>
          <p:cNvSpPr txBox="1"/>
          <p:nvPr/>
        </p:nvSpPr>
        <p:spPr>
          <a:xfrm>
            <a:off x="504825" y="90398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3707498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416008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191785" y="4390847"/>
            <a:ext cx="1560951" cy="400110"/>
            <a:chOff x="957836" y="1671488"/>
            <a:chExt cx="1560951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4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C3512739-9DE1-439A-9900-1A9AB75B359F}"/>
              </a:ext>
            </a:extLst>
          </p:cNvPr>
          <p:cNvSpPr txBox="1"/>
          <p:nvPr/>
        </p:nvSpPr>
        <p:spPr>
          <a:xfrm>
            <a:off x="2624260" y="174763"/>
            <a:ext cx="7210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2. Test </a:t>
            </a:r>
            <a:r>
              <a: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개요</a:t>
            </a: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B7FF573B-F1AF-4EBD-8227-9A65C300492A}"/>
              </a:ext>
            </a:extLst>
          </p:cNvPr>
          <p:cNvSpPr/>
          <p:nvPr/>
        </p:nvSpPr>
        <p:spPr>
          <a:xfrm>
            <a:off x="1892942" y="221321"/>
            <a:ext cx="620901" cy="60966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BBA6896-CD58-4F39-A058-B8AC5D65BA67}"/>
              </a:ext>
            </a:extLst>
          </p:cNvPr>
          <p:cNvSpPr/>
          <p:nvPr/>
        </p:nvSpPr>
        <p:spPr>
          <a:xfrm>
            <a:off x="2125871" y="441991"/>
            <a:ext cx="171428" cy="168325"/>
          </a:xfrm>
          <a:prstGeom prst="rect">
            <a:avLst/>
          </a:prstGeom>
          <a:solidFill>
            <a:srgbClr val="F27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B8183BA-FF3C-47EA-9373-671FD56D5FE0}"/>
              </a:ext>
            </a:extLst>
          </p:cNvPr>
          <p:cNvGrpSpPr/>
          <p:nvPr/>
        </p:nvGrpSpPr>
        <p:grpSpPr>
          <a:xfrm>
            <a:off x="2686403" y="755394"/>
            <a:ext cx="4667479" cy="45719"/>
            <a:chOff x="2686404" y="755394"/>
            <a:chExt cx="3671700" cy="6085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A0E349BD-4AC1-47DA-AE7B-2997F1891515}"/>
                </a:ext>
              </a:extLst>
            </p:cNvPr>
            <p:cNvSpPr/>
            <p:nvPr/>
          </p:nvSpPr>
          <p:spPr>
            <a:xfrm>
              <a:off x="3604329" y="755394"/>
              <a:ext cx="917925" cy="60852"/>
            </a:xfrm>
            <a:prstGeom prst="rect">
              <a:avLst/>
            </a:prstGeom>
            <a:solidFill>
              <a:srgbClr val="FF00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07735E1D-19ED-4AAE-B7DC-4AD1E660C3E0}"/>
                </a:ext>
              </a:extLst>
            </p:cNvPr>
            <p:cNvSpPr/>
            <p:nvPr/>
          </p:nvSpPr>
          <p:spPr>
            <a:xfrm>
              <a:off x="2686404" y="755394"/>
              <a:ext cx="917925" cy="60852"/>
            </a:xfrm>
            <a:prstGeom prst="rect">
              <a:avLst/>
            </a:prstGeom>
            <a:solidFill>
              <a:srgbClr val="008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AC367E2E-76C1-4909-87CE-F8012F99AD60}"/>
                </a:ext>
              </a:extLst>
            </p:cNvPr>
            <p:cNvSpPr/>
            <p:nvPr/>
          </p:nvSpPr>
          <p:spPr>
            <a:xfrm>
              <a:off x="5440179" y="755394"/>
              <a:ext cx="917925" cy="60852"/>
            </a:xfrm>
            <a:prstGeom prst="rect">
              <a:avLst/>
            </a:prstGeom>
            <a:solidFill>
              <a:srgbClr val="00A7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5B27D00-DD24-4349-870D-A68A4E3F694F}"/>
                </a:ext>
              </a:extLst>
            </p:cNvPr>
            <p:cNvSpPr/>
            <p:nvPr/>
          </p:nvSpPr>
          <p:spPr>
            <a:xfrm>
              <a:off x="4522254" y="755394"/>
              <a:ext cx="917925" cy="60852"/>
            </a:xfrm>
            <a:prstGeom prst="rect">
              <a:avLst/>
            </a:prstGeom>
            <a:solidFill>
              <a:srgbClr val="FF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210FCDD1-C224-4A4C-A9B0-42D992909EC9}"/>
              </a:ext>
            </a:extLst>
          </p:cNvPr>
          <p:cNvSpPr/>
          <p:nvPr/>
        </p:nvSpPr>
        <p:spPr>
          <a:xfrm>
            <a:off x="191785" y="1428722"/>
            <a:ext cx="1018026" cy="272415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CONTENTS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93A9914-149F-4545-8AF6-BBA85D931516}"/>
              </a:ext>
            </a:extLst>
          </p:cNvPr>
          <p:cNvSpPr txBox="1"/>
          <p:nvPr/>
        </p:nvSpPr>
        <p:spPr>
          <a:xfrm>
            <a:off x="1228861" y="785820"/>
            <a:ext cx="523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F299228-D0B5-45FC-AE67-581F668ED62E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D8E33990-EF80-4488-9AFD-0F4A4388CEAA}"/>
              </a:ext>
            </a:extLst>
          </p:cNvPr>
          <p:cNvSpPr/>
          <p:nvPr/>
        </p:nvSpPr>
        <p:spPr>
          <a:xfrm>
            <a:off x="191785" y="903284"/>
            <a:ext cx="1018026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CONTENTS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37E1D1F-3040-4455-BEA8-26556376B839}"/>
              </a:ext>
            </a:extLst>
          </p:cNvPr>
          <p:cNvSpPr txBox="1"/>
          <p:nvPr/>
        </p:nvSpPr>
        <p:spPr>
          <a:xfrm>
            <a:off x="1228861" y="1373966"/>
            <a:ext cx="523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E12CF30F-2212-43F4-8D7E-9755C19CF0E6}"/>
              </a:ext>
            </a:extLst>
          </p:cNvPr>
          <p:cNvCxnSpPr>
            <a:cxnSpLocks/>
          </p:cNvCxnSpPr>
          <p:nvPr/>
        </p:nvCxnSpPr>
        <p:spPr>
          <a:xfrm>
            <a:off x="191785" y="182655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ABE80B8-ADE3-4367-ABD4-A5B3518E0C91}"/>
              </a:ext>
            </a:extLst>
          </p:cNvPr>
          <p:cNvSpPr/>
          <p:nvPr/>
        </p:nvSpPr>
        <p:spPr>
          <a:xfrm>
            <a:off x="239688" y="1996195"/>
            <a:ext cx="335283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(1)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16E1BB2-0DC9-4A4A-8E08-F3ED0E30C0A7}"/>
              </a:ext>
            </a:extLst>
          </p:cNvPr>
          <p:cNvSpPr txBox="1"/>
          <p:nvPr/>
        </p:nvSpPr>
        <p:spPr>
          <a:xfrm>
            <a:off x="716891" y="1979972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문제 정의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2313FD-EA9B-4805-856E-FEF006E069F2}"/>
              </a:ext>
            </a:extLst>
          </p:cNvPr>
          <p:cNvSpPr txBox="1"/>
          <p:nvPr/>
        </p:nvSpPr>
        <p:spPr>
          <a:xfrm>
            <a:off x="2410630" y="1037403"/>
            <a:ext cx="48530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(1) </a:t>
            </a:r>
            <a:r>
              <a:rPr lang="ko-KR" altLang="en-US" sz="2200" b="1" dirty="0"/>
              <a:t>문제정의</a:t>
            </a:r>
            <a:r>
              <a:rPr lang="en-US" altLang="ko-KR" sz="2200" b="1" dirty="0"/>
              <a:t> </a:t>
            </a:r>
            <a:endParaRPr lang="ko-KR" altLang="en-US" sz="2200" b="1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6DF2C1C-B577-4B65-924D-8CCF5DC8ABC9}"/>
              </a:ext>
            </a:extLst>
          </p:cNvPr>
          <p:cNvGrpSpPr/>
          <p:nvPr/>
        </p:nvGrpSpPr>
        <p:grpSpPr>
          <a:xfrm>
            <a:off x="2975683" y="1673319"/>
            <a:ext cx="8651997" cy="4214404"/>
            <a:chOff x="2513843" y="1826553"/>
            <a:chExt cx="8961266" cy="436834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79B9689-8B86-4B78-8AAE-21314B9B188B}"/>
                </a:ext>
              </a:extLst>
            </p:cNvPr>
            <p:cNvSpPr/>
            <p:nvPr/>
          </p:nvSpPr>
          <p:spPr>
            <a:xfrm>
              <a:off x="2513843" y="1826553"/>
              <a:ext cx="8961266" cy="43683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B02DB60-4D72-49AA-80B5-C5FABEE7F176}"/>
                </a:ext>
              </a:extLst>
            </p:cNvPr>
            <p:cNvSpPr/>
            <p:nvPr/>
          </p:nvSpPr>
          <p:spPr>
            <a:xfrm>
              <a:off x="2928635" y="1979972"/>
              <a:ext cx="3432747" cy="3551979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C984C3D-71BB-46DB-BF16-141AE2B9F7FE}"/>
                </a:ext>
              </a:extLst>
            </p:cNvPr>
            <p:cNvSpPr/>
            <p:nvPr/>
          </p:nvSpPr>
          <p:spPr>
            <a:xfrm>
              <a:off x="7353882" y="1996195"/>
              <a:ext cx="3432747" cy="3651695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38CAB37-110A-4D6D-A6C5-3DC67AECF62A}"/>
                </a:ext>
              </a:extLst>
            </p:cNvPr>
            <p:cNvSpPr txBox="1"/>
            <p:nvPr/>
          </p:nvSpPr>
          <p:spPr>
            <a:xfrm>
              <a:off x="4063363" y="5647890"/>
              <a:ext cx="1163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encoder</a:t>
              </a:r>
              <a:endParaRPr lang="ko-KR" altLang="en-US" b="1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A024E96-7C36-4448-AB23-19BF4CCD6B7D}"/>
                </a:ext>
              </a:extLst>
            </p:cNvPr>
            <p:cNvSpPr txBox="1"/>
            <p:nvPr/>
          </p:nvSpPr>
          <p:spPr>
            <a:xfrm>
              <a:off x="8671397" y="5716247"/>
              <a:ext cx="1163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decoder</a:t>
              </a:r>
              <a:endParaRPr lang="ko-KR" altLang="en-US" b="1" dirty="0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B2E757C-5E06-4FD1-9006-E90BE85D3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4458" y="3375660"/>
              <a:ext cx="3219450" cy="1997459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1B9F83A-CDFA-4FC0-991D-87E1EA1A5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05755" y="2037915"/>
              <a:ext cx="2428875" cy="3476625"/>
            </a:xfrm>
            <a:prstGeom prst="rect">
              <a:avLst/>
            </a:prstGeom>
          </p:spPr>
        </p:pic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64DE8F0A-7395-4CB3-B291-276B006C53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7012" y="3776228"/>
              <a:ext cx="1783508" cy="1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8F8D95E-0808-4FBF-A32F-3E8520E7E41F}"/>
                </a:ext>
              </a:extLst>
            </p:cNvPr>
            <p:cNvSpPr/>
            <p:nvPr/>
          </p:nvSpPr>
          <p:spPr>
            <a:xfrm>
              <a:off x="6821723" y="3232283"/>
              <a:ext cx="266700" cy="2743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1A85BD3F-0763-42CA-83F8-55F0F040EB44}"/>
              </a:ext>
            </a:extLst>
          </p:cNvPr>
          <p:cNvSpPr/>
          <p:nvPr/>
        </p:nvSpPr>
        <p:spPr>
          <a:xfrm>
            <a:off x="3159760" y="6085579"/>
            <a:ext cx="693513" cy="355825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E472BA-CF80-461F-B123-0B023679A6A5}"/>
              </a:ext>
            </a:extLst>
          </p:cNvPr>
          <p:cNvSpPr txBox="1"/>
          <p:nvPr/>
        </p:nvSpPr>
        <p:spPr>
          <a:xfrm>
            <a:off x="3853273" y="6041520"/>
            <a:ext cx="5178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Sequence to sequence model</a:t>
            </a:r>
            <a:r>
              <a:rPr lang="ko-KR" altLang="en-US" dirty="0"/>
              <a:t>은 정답이 있는 </a:t>
            </a:r>
            <a:r>
              <a:rPr lang="en-US" altLang="ko-KR" dirty="0"/>
              <a:t>data</a:t>
            </a:r>
            <a:r>
              <a:rPr lang="ko-KR" altLang="en-US" dirty="0"/>
              <a:t>만 가능하다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7977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1C61173-BF40-4481-BF36-56993F0D283A}"/>
              </a:ext>
            </a:extLst>
          </p:cNvPr>
          <p:cNvGrpSpPr/>
          <p:nvPr/>
        </p:nvGrpSpPr>
        <p:grpSpPr>
          <a:xfrm>
            <a:off x="1985592" y="198330"/>
            <a:ext cx="4490103" cy="656220"/>
            <a:chOff x="1892942" y="174763"/>
            <a:chExt cx="4490103" cy="65622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26CBAA9-C7CC-4139-8775-3BC23500BA20}"/>
                </a:ext>
              </a:extLst>
            </p:cNvPr>
            <p:cNvSpPr txBox="1"/>
            <p:nvPr/>
          </p:nvSpPr>
          <p:spPr>
            <a:xfrm>
              <a:off x="2624261" y="174763"/>
              <a:ext cx="3758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3. Test </a:t>
              </a:r>
              <a:endPara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5D0CFA6E-D97B-4FDE-9CC6-4DE153E7E12E}"/>
                </a:ext>
              </a:extLst>
            </p:cNvPr>
            <p:cNvSpPr/>
            <p:nvPr/>
          </p:nvSpPr>
          <p:spPr>
            <a:xfrm>
              <a:off x="1892942" y="221321"/>
              <a:ext cx="620901" cy="6096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5CA183A-914B-4A65-ACED-016649D09836}"/>
                </a:ext>
              </a:extLst>
            </p:cNvPr>
            <p:cNvSpPr/>
            <p:nvPr/>
          </p:nvSpPr>
          <p:spPr>
            <a:xfrm>
              <a:off x="2125871" y="441991"/>
              <a:ext cx="171428" cy="168325"/>
            </a:xfrm>
            <a:prstGeom prst="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B9626F54-4827-4B1C-B365-E994299272FC}"/>
                </a:ext>
              </a:extLst>
            </p:cNvPr>
            <p:cNvGrpSpPr/>
            <p:nvPr/>
          </p:nvGrpSpPr>
          <p:grpSpPr>
            <a:xfrm>
              <a:off x="2686404" y="755394"/>
              <a:ext cx="3527966" cy="45719"/>
              <a:chOff x="2686404" y="755394"/>
              <a:chExt cx="3671700" cy="60852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036F6AE0-ED67-4058-B62E-F9C57FAEB484}"/>
                  </a:ext>
                </a:extLst>
              </p:cNvPr>
              <p:cNvSpPr/>
              <p:nvPr/>
            </p:nvSpPr>
            <p:spPr>
              <a:xfrm>
                <a:off x="3604329" y="755394"/>
                <a:ext cx="917925" cy="60852"/>
              </a:xfrm>
              <a:prstGeom prst="rect">
                <a:avLst/>
              </a:prstGeom>
              <a:solidFill>
                <a:srgbClr val="FF00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640DCB02-BB78-48B5-B72C-F5E3A0923B74}"/>
                  </a:ext>
                </a:extLst>
              </p:cNvPr>
              <p:cNvSpPr/>
              <p:nvPr/>
            </p:nvSpPr>
            <p:spPr>
              <a:xfrm>
                <a:off x="2686404" y="755394"/>
                <a:ext cx="917925" cy="60852"/>
              </a:xfrm>
              <a:prstGeom prst="rect">
                <a:avLst/>
              </a:prstGeom>
              <a:solidFill>
                <a:srgbClr val="0089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38F89668-DDB1-44D1-A908-8D7465F52873}"/>
                  </a:ext>
                </a:extLst>
              </p:cNvPr>
              <p:cNvSpPr/>
              <p:nvPr/>
            </p:nvSpPr>
            <p:spPr>
              <a:xfrm>
                <a:off x="5440179" y="755394"/>
                <a:ext cx="917925" cy="60852"/>
              </a:xfrm>
              <a:prstGeom prst="rect">
                <a:avLst/>
              </a:prstGeom>
              <a:solidFill>
                <a:srgbClr val="00A7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648F3474-7133-4040-9FC4-D6F40396330C}"/>
                  </a:ext>
                </a:extLst>
              </p:cNvPr>
              <p:cNvSpPr/>
              <p:nvPr/>
            </p:nvSpPr>
            <p:spPr>
              <a:xfrm>
                <a:off x="4522254" y="755394"/>
                <a:ext cx="917925" cy="60852"/>
              </a:xfrm>
              <a:prstGeom prst="rect">
                <a:avLst/>
              </a:prstGeom>
              <a:solidFill>
                <a:srgbClr val="FFA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8CF5668F-12F2-46DB-9B38-81C2676721A9}"/>
              </a:ext>
            </a:extLst>
          </p:cNvPr>
          <p:cNvSpPr txBox="1"/>
          <p:nvPr/>
        </p:nvSpPr>
        <p:spPr>
          <a:xfrm>
            <a:off x="2410630" y="1037403"/>
            <a:ext cx="48530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(1) Data </a:t>
            </a:r>
            <a:r>
              <a:rPr lang="ko-KR" altLang="en-US" sz="2200" b="1" dirty="0"/>
              <a:t>전처리 과정</a:t>
            </a:r>
            <a:r>
              <a:rPr lang="en-US" altLang="ko-KR" sz="2200" b="1" dirty="0"/>
              <a:t> </a:t>
            </a:r>
            <a:endParaRPr lang="ko-KR" altLang="en-US" sz="2200" b="1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1B2D9D7-C5A7-4C81-928F-D93C417F3B2C}"/>
              </a:ext>
            </a:extLst>
          </p:cNvPr>
          <p:cNvSpPr/>
          <p:nvPr/>
        </p:nvSpPr>
        <p:spPr>
          <a:xfrm>
            <a:off x="3057661" y="1748005"/>
            <a:ext cx="1581788" cy="102494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8AD8054-5E69-4DC7-90FC-3E560C2024B9}"/>
              </a:ext>
            </a:extLst>
          </p:cNvPr>
          <p:cNvSpPr/>
          <p:nvPr/>
        </p:nvSpPr>
        <p:spPr>
          <a:xfrm>
            <a:off x="6084876" y="1748005"/>
            <a:ext cx="1581788" cy="102494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676E5E5F-7CC9-4588-9848-6894E826B29B}"/>
              </a:ext>
            </a:extLst>
          </p:cNvPr>
          <p:cNvSpPr/>
          <p:nvPr/>
        </p:nvSpPr>
        <p:spPr>
          <a:xfrm>
            <a:off x="9112090" y="1748005"/>
            <a:ext cx="1581788" cy="102494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A81CF613-74F8-4A40-B7EC-DF5AA0E1409B}"/>
              </a:ext>
            </a:extLst>
          </p:cNvPr>
          <p:cNvCxnSpPr>
            <a:cxnSpLocks/>
          </p:cNvCxnSpPr>
          <p:nvPr/>
        </p:nvCxnSpPr>
        <p:spPr>
          <a:xfrm>
            <a:off x="4668445" y="2213703"/>
            <a:ext cx="14454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CA5CB749-7CC3-4401-A04F-3CB3F6BA0D02}"/>
              </a:ext>
            </a:extLst>
          </p:cNvPr>
          <p:cNvCxnSpPr>
            <a:cxnSpLocks/>
          </p:cNvCxnSpPr>
          <p:nvPr/>
        </p:nvCxnSpPr>
        <p:spPr>
          <a:xfrm>
            <a:off x="7666663" y="2213703"/>
            <a:ext cx="14454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58AD1ECB-4BA7-4941-9385-3679B1EDD84F}"/>
              </a:ext>
            </a:extLst>
          </p:cNvPr>
          <p:cNvSpPr txBox="1"/>
          <p:nvPr/>
        </p:nvSpPr>
        <p:spPr>
          <a:xfrm>
            <a:off x="3257659" y="1964305"/>
            <a:ext cx="1199978" cy="557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News crawling</a:t>
            </a:r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6FAF455-9185-4CFD-A9AE-86808074644F}"/>
              </a:ext>
            </a:extLst>
          </p:cNvPr>
          <p:cNvSpPr txBox="1"/>
          <p:nvPr/>
        </p:nvSpPr>
        <p:spPr>
          <a:xfrm>
            <a:off x="6167554" y="1862102"/>
            <a:ext cx="1445427" cy="796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뉴스 </a:t>
            </a:r>
            <a:r>
              <a:rPr lang="en-US" altLang="ko-KR" dirty="0"/>
              <a:t>title</a:t>
            </a:r>
            <a:r>
              <a:rPr lang="ko-KR" altLang="en-US" dirty="0"/>
              <a:t>과 </a:t>
            </a:r>
            <a:r>
              <a:rPr lang="en-US" altLang="ko-KR" dirty="0"/>
              <a:t>content</a:t>
            </a:r>
            <a:r>
              <a:rPr lang="ko-KR" altLang="en-US" dirty="0"/>
              <a:t>로 나눔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4268780-04AE-43A2-925E-AA17A724DAF2}"/>
              </a:ext>
            </a:extLst>
          </p:cNvPr>
          <p:cNvSpPr txBox="1"/>
          <p:nvPr/>
        </p:nvSpPr>
        <p:spPr>
          <a:xfrm>
            <a:off x="9275726" y="1844793"/>
            <a:ext cx="1236340" cy="796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Title &amp; content tokenize</a:t>
            </a:r>
            <a:endParaRPr lang="ko-KR" altLang="en-US" dirty="0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6D9AEB8D-378F-4751-B802-C3069B120F99}"/>
              </a:ext>
            </a:extLst>
          </p:cNvPr>
          <p:cNvCxnSpPr>
            <a:cxnSpLocks/>
          </p:cNvCxnSpPr>
          <p:nvPr/>
        </p:nvCxnSpPr>
        <p:spPr>
          <a:xfrm>
            <a:off x="9907586" y="2770113"/>
            <a:ext cx="0" cy="6244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3B57FDD-1768-43CC-A1EF-25DE671429E8}"/>
              </a:ext>
            </a:extLst>
          </p:cNvPr>
          <p:cNvSpPr/>
          <p:nvPr/>
        </p:nvSpPr>
        <p:spPr>
          <a:xfrm>
            <a:off x="9116692" y="3432074"/>
            <a:ext cx="1581788" cy="102494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CEB3EE0-EEAA-4F4D-844F-0D839A79E725}"/>
              </a:ext>
            </a:extLst>
          </p:cNvPr>
          <p:cNvSpPr txBox="1"/>
          <p:nvPr/>
        </p:nvSpPr>
        <p:spPr>
          <a:xfrm>
            <a:off x="9280328" y="3532520"/>
            <a:ext cx="1236340" cy="796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Title &amp; content</a:t>
            </a:r>
          </a:p>
          <a:p>
            <a:pPr algn="ctr"/>
            <a:r>
              <a:rPr lang="en-US" altLang="ko-KR" dirty="0"/>
              <a:t>normalize</a:t>
            </a:r>
            <a:endParaRPr lang="ko-KR" altLang="en-US" dirty="0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CD19AC86-7F64-4FC2-87C6-DEC06129691B}"/>
              </a:ext>
            </a:extLst>
          </p:cNvPr>
          <p:cNvCxnSpPr>
            <a:cxnSpLocks/>
            <a:endCxn id="137" idx="3"/>
          </p:cNvCxnSpPr>
          <p:nvPr/>
        </p:nvCxnSpPr>
        <p:spPr>
          <a:xfrm flipH="1">
            <a:off x="7681161" y="3930894"/>
            <a:ext cx="1430931" cy="136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13ED233-8561-43E0-9CEB-2FC48D5DA519}"/>
              </a:ext>
            </a:extLst>
          </p:cNvPr>
          <p:cNvSpPr/>
          <p:nvPr/>
        </p:nvSpPr>
        <p:spPr>
          <a:xfrm>
            <a:off x="6099374" y="3432050"/>
            <a:ext cx="1581788" cy="102494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CB63299-F3A2-4630-9819-6B9FE628576D}"/>
              </a:ext>
            </a:extLst>
          </p:cNvPr>
          <p:cNvSpPr txBox="1"/>
          <p:nvPr/>
        </p:nvSpPr>
        <p:spPr>
          <a:xfrm>
            <a:off x="6263009" y="3546148"/>
            <a:ext cx="1236340" cy="796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Title &amp; content</a:t>
            </a:r>
          </a:p>
          <a:p>
            <a:pPr algn="ctr"/>
            <a:r>
              <a:rPr lang="en-US" altLang="ko-KR" dirty="0"/>
              <a:t>result</a:t>
            </a:r>
            <a:endParaRPr lang="ko-KR" altLang="en-US" dirty="0"/>
          </a:p>
        </p:txBody>
      </p:sp>
      <p:pic>
        <p:nvPicPr>
          <p:cNvPr id="139" name="Picture 2" descr="mecab 형태소 분석기 로고에 대한 이미지 검색결과">
            <a:extLst>
              <a:ext uri="{FF2B5EF4-FFF2-40B4-BE49-F238E27FC236}">
                <a16:creationId xmlns:a16="http://schemas.microsoft.com/office/drawing/2014/main" id="{666F87E4-F26C-48C8-BBA2-DCA028294C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981" b="66634"/>
          <a:stretch/>
        </p:blipFill>
        <p:spPr bwMode="auto">
          <a:xfrm>
            <a:off x="5089304" y="4837729"/>
            <a:ext cx="1003712" cy="104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BF63FDC-6DB8-4ACA-8EDB-624950661A7B}"/>
              </a:ext>
            </a:extLst>
          </p:cNvPr>
          <p:cNvSpPr/>
          <p:nvPr/>
        </p:nvSpPr>
        <p:spPr>
          <a:xfrm>
            <a:off x="6314972" y="5618907"/>
            <a:ext cx="610961" cy="3285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5C5946-E26D-4925-98B8-0D3DCEDA0D9A}"/>
              </a:ext>
            </a:extLst>
          </p:cNvPr>
          <p:cNvSpPr txBox="1"/>
          <p:nvPr/>
        </p:nvSpPr>
        <p:spPr>
          <a:xfrm>
            <a:off x="5186141" y="5758661"/>
            <a:ext cx="810038" cy="33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err="1"/>
              <a:t>mecab</a:t>
            </a:r>
            <a:endParaRPr lang="ko-KR" altLang="en-US" sz="1500" b="1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94137D0-D1D6-442B-A407-AD3F350FE923}"/>
              </a:ext>
            </a:extLst>
          </p:cNvPr>
          <p:cNvSpPr/>
          <p:nvPr/>
        </p:nvSpPr>
        <p:spPr>
          <a:xfrm>
            <a:off x="4990276" y="4837728"/>
            <a:ext cx="1168485" cy="14759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49BAEC3-237D-46EE-B32A-883A8BC8FC71}"/>
              </a:ext>
            </a:extLst>
          </p:cNvPr>
          <p:cNvSpPr/>
          <p:nvPr/>
        </p:nvSpPr>
        <p:spPr>
          <a:xfrm>
            <a:off x="6991626" y="5399325"/>
            <a:ext cx="5196840" cy="724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AACFAD-A81C-460E-9BF4-A30AFF683DE2}"/>
              </a:ext>
            </a:extLst>
          </p:cNvPr>
          <p:cNvSpPr txBox="1"/>
          <p:nvPr/>
        </p:nvSpPr>
        <p:spPr>
          <a:xfrm>
            <a:off x="7234090" y="5476995"/>
            <a:ext cx="495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Mecab</a:t>
            </a:r>
            <a:r>
              <a:rPr lang="ko-KR" altLang="en-US" sz="1200" dirty="0"/>
              <a:t>은 </a:t>
            </a:r>
            <a:r>
              <a:rPr lang="ko-KR" altLang="en-US" sz="1200" dirty="0" err="1"/>
              <a:t>은전한닢</a:t>
            </a:r>
            <a:r>
              <a:rPr lang="ko-KR" altLang="en-US" sz="1200" dirty="0"/>
              <a:t> 프로젝트로 오픈 소스 형태의 분석기 입니다</a:t>
            </a:r>
            <a:endParaRPr lang="en-US" altLang="ko-KR" sz="1200" dirty="0"/>
          </a:p>
          <a:p>
            <a:r>
              <a:rPr lang="en-US" altLang="ko-KR" sz="1200" dirty="0" err="1"/>
              <a:t>Mecab</a:t>
            </a:r>
            <a:r>
              <a:rPr lang="ko-KR" altLang="en-US" sz="1200" dirty="0"/>
              <a:t>은 다른 형태소 분석기들에 비해 형태소 분석 시간이 빠릅니다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또한</a:t>
            </a:r>
            <a:r>
              <a:rPr lang="en-US" altLang="ko-KR" sz="1200" dirty="0"/>
              <a:t>, </a:t>
            </a:r>
            <a:r>
              <a:rPr lang="ko-KR" altLang="en-US" sz="1200" dirty="0"/>
              <a:t>훌륭한 분석 품질을 보여줍니다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0BAC776F-001E-48E0-993F-028763836EB6}"/>
              </a:ext>
            </a:extLst>
          </p:cNvPr>
          <p:cNvSpPr/>
          <p:nvPr/>
        </p:nvSpPr>
        <p:spPr>
          <a:xfrm>
            <a:off x="3082056" y="3432050"/>
            <a:ext cx="1581788" cy="102494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0EA52E86-5D08-4797-A86E-84A851AC0AEB}"/>
              </a:ext>
            </a:extLst>
          </p:cNvPr>
          <p:cNvCxnSpPr>
            <a:cxnSpLocks/>
          </p:cNvCxnSpPr>
          <p:nvPr/>
        </p:nvCxnSpPr>
        <p:spPr>
          <a:xfrm flipH="1">
            <a:off x="4682941" y="3822485"/>
            <a:ext cx="1430931" cy="136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B98C330E-97B2-4C9B-B488-BB504CA74380}"/>
              </a:ext>
            </a:extLst>
          </p:cNvPr>
          <p:cNvSpPr txBox="1"/>
          <p:nvPr/>
        </p:nvSpPr>
        <p:spPr>
          <a:xfrm>
            <a:off x="3239478" y="3651723"/>
            <a:ext cx="1236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정수 </a:t>
            </a:r>
            <a:endParaRPr lang="en-US" altLang="ko-KR" dirty="0"/>
          </a:p>
          <a:p>
            <a:pPr algn="ctr"/>
            <a:r>
              <a:rPr lang="en-US" altLang="ko-KR" dirty="0"/>
              <a:t>encoding</a:t>
            </a:r>
            <a:endParaRPr lang="ko-KR" altLang="en-US" dirty="0"/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F78490C7-6990-4A2A-9C1F-3B79AEC4C2BB}"/>
              </a:ext>
            </a:extLst>
          </p:cNvPr>
          <p:cNvCxnSpPr>
            <a:cxnSpLocks/>
          </p:cNvCxnSpPr>
          <p:nvPr/>
        </p:nvCxnSpPr>
        <p:spPr>
          <a:xfrm>
            <a:off x="3843111" y="4475008"/>
            <a:ext cx="0" cy="5675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474880D7-D931-4A49-AA8A-DA165494BD74}"/>
              </a:ext>
            </a:extLst>
          </p:cNvPr>
          <p:cNvSpPr/>
          <p:nvPr/>
        </p:nvSpPr>
        <p:spPr>
          <a:xfrm>
            <a:off x="3014515" y="5076992"/>
            <a:ext cx="1581788" cy="102494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9BE888A-E6D6-43BD-85E0-4B7E0A82D29E}"/>
              </a:ext>
            </a:extLst>
          </p:cNvPr>
          <p:cNvSpPr txBox="1"/>
          <p:nvPr/>
        </p:nvSpPr>
        <p:spPr>
          <a:xfrm>
            <a:off x="3187239" y="5167390"/>
            <a:ext cx="1236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최종</a:t>
            </a:r>
            <a:endParaRPr lang="en-US" altLang="ko-KR" dirty="0"/>
          </a:p>
          <a:p>
            <a:pPr algn="ctr"/>
            <a:r>
              <a:rPr lang="en-US" altLang="ko-KR" dirty="0"/>
              <a:t>Data </a:t>
            </a:r>
          </a:p>
          <a:p>
            <a:pPr algn="ctr"/>
            <a:r>
              <a:rPr lang="en-US" altLang="ko-KR" dirty="0"/>
              <a:t>transform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7079F1-AFE6-4696-A394-595472945B92}"/>
              </a:ext>
            </a:extLst>
          </p:cNvPr>
          <p:cNvGrpSpPr/>
          <p:nvPr/>
        </p:nvGrpSpPr>
        <p:grpSpPr>
          <a:xfrm>
            <a:off x="0" y="0"/>
            <a:ext cx="1828800" cy="6858000"/>
            <a:chOff x="0" y="0"/>
            <a:chExt cx="1828800" cy="6858000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9E06FC4E-F3D2-4B95-B866-D2C4DA928376}"/>
                </a:ext>
              </a:extLst>
            </p:cNvPr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7CEAB96-3405-49BD-98C6-4F25365E645D}"/>
                </a:ext>
              </a:extLst>
            </p:cNvPr>
            <p:cNvGrpSpPr/>
            <p:nvPr/>
          </p:nvGrpSpPr>
          <p:grpSpPr>
            <a:xfrm>
              <a:off x="176545" y="138023"/>
              <a:ext cx="294251" cy="301924"/>
              <a:chOff x="176545" y="138023"/>
              <a:chExt cx="294251" cy="301924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B200326D-8284-4E31-851B-2A53142C5E62}"/>
                  </a:ext>
                </a:extLst>
              </p:cNvPr>
              <p:cNvSpPr/>
              <p:nvPr/>
            </p:nvSpPr>
            <p:spPr>
              <a:xfrm>
                <a:off x="176545" y="299097"/>
                <a:ext cx="96203" cy="140850"/>
              </a:xfrm>
              <a:prstGeom prst="roundRect">
                <a:avLst/>
              </a:prstGeom>
              <a:solidFill>
                <a:srgbClr val="FFC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48460F80-3DE0-47D0-891F-0F9CD6FF211B}"/>
                  </a:ext>
                </a:extLst>
              </p:cNvPr>
              <p:cNvSpPr/>
              <p:nvPr/>
            </p:nvSpPr>
            <p:spPr>
              <a:xfrm>
                <a:off x="374593" y="138023"/>
                <a:ext cx="96203" cy="301924"/>
              </a:xfrm>
              <a:prstGeom prst="roundRect">
                <a:avLst/>
              </a:prstGeom>
              <a:solidFill>
                <a:srgbClr val="F27A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E6FE3C3D-659B-4721-9D3B-00C7B51C6E9B}"/>
                  </a:ext>
                </a:extLst>
              </p:cNvPr>
              <p:cNvSpPr/>
              <p:nvPr/>
            </p:nvSpPr>
            <p:spPr>
              <a:xfrm>
                <a:off x="275569" y="233729"/>
                <a:ext cx="96203" cy="206218"/>
              </a:xfrm>
              <a:prstGeom prst="roundRect">
                <a:avLst/>
              </a:prstGeom>
              <a:solidFill>
                <a:srgbClr val="FFC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194460-AFC7-433E-ABA7-EFC353ABFC69}"/>
                </a:ext>
              </a:extLst>
            </p:cNvPr>
            <p:cNvSpPr txBox="1"/>
            <p:nvPr/>
          </p:nvSpPr>
          <p:spPr>
            <a:xfrm>
              <a:off x="504825" y="90398"/>
              <a:ext cx="9620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INDEX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191785" y="854550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1228861" y="785820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8D009C41-45E1-42AA-934E-A7802513EF3A}"/>
                </a:ext>
              </a:extLst>
            </p:cNvPr>
            <p:cNvCxnSpPr>
              <a:cxnSpLocks/>
            </p:cNvCxnSpPr>
            <p:nvPr/>
          </p:nvCxnSpPr>
          <p:spPr>
            <a:xfrm>
              <a:off x="191785" y="1238407"/>
              <a:ext cx="1447803" cy="0"/>
            </a:xfrm>
            <a:prstGeom prst="line">
              <a:avLst/>
            </a:prstGeom>
            <a:ln w="12700">
              <a:solidFill>
                <a:srgbClr val="8E8E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195431" y="2195105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1228861" y="1416691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A9BE7FEA-026F-4DAC-B589-71381B2DBCC4}"/>
                </a:ext>
              </a:extLst>
            </p:cNvPr>
            <p:cNvCxnSpPr>
              <a:cxnSpLocks/>
            </p:cNvCxnSpPr>
            <p:nvPr/>
          </p:nvCxnSpPr>
          <p:spPr>
            <a:xfrm>
              <a:off x="191785" y="1869278"/>
              <a:ext cx="1447803" cy="0"/>
            </a:xfrm>
            <a:prstGeom prst="line">
              <a:avLst/>
            </a:prstGeom>
            <a:ln w="12700">
              <a:solidFill>
                <a:srgbClr val="8E8E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217147" y="210287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7DCF6FED-9C05-4FF7-BF28-0CB8BBB278AE}"/>
                </a:ext>
              </a:extLst>
            </p:cNvPr>
            <p:cNvCxnSpPr>
              <a:cxnSpLocks/>
            </p:cNvCxnSpPr>
            <p:nvPr/>
          </p:nvCxnSpPr>
          <p:spPr>
            <a:xfrm>
              <a:off x="180071" y="2555460"/>
              <a:ext cx="1447803" cy="0"/>
            </a:xfrm>
            <a:prstGeom prst="line">
              <a:avLst/>
            </a:prstGeom>
            <a:ln w="12700">
              <a:solidFill>
                <a:srgbClr val="8E8E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54033F7A-98B3-46A2-AAE3-DE21D9F0B4C4}"/>
                </a:ext>
              </a:extLst>
            </p:cNvPr>
            <p:cNvGrpSpPr/>
            <p:nvPr/>
          </p:nvGrpSpPr>
          <p:grpSpPr>
            <a:xfrm>
              <a:off x="191785" y="4590016"/>
              <a:ext cx="1560951" cy="400110"/>
              <a:chOff x="957836" y="1671488"/>
              <a:chExt cx="1560951" cy="400110"/>
            </a:xfrm>
          </p:grpSpPr>
          <p:sp>
            <p:nvSpPr>
              <p:cNvPr id="83" name="사각형: 둥근 모서리 82">
                <a:extLst>
                  <a:ext uri="{FF2B5EF4-FFF2-40B4-BE49-F238E27FC236}">
                    <a16:creationId xmlns:a16="http://schemas.microsoft.com/office/drawing/2014/main" id="{FB30E81D-C777-42B6-8492-8B0613C06D27}"/>
                  </a:ext>
                </a:extLst>
              </p:cNvPr>
              <p:cNvSpPr/>
              <p:nvPr/>
            </p:nvSpPr>
            <p:spPr>
              <a:xfrm>
                <a:off x="957836" y="1740218"/>
                <a:ext cx="1018026" cy="272415"/>
              </a:xfrm>
              <a:prstGeom prst="roundRect">
                <a:avLst/>
              </a:prstGeom>
              <a:solidFill>
                <a:srgbClr val="8E8E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CONTENTS</a:t>
                </a:r>
                <a:endParaRPr lang="ko-KR" altLang="en-US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F2C0B9F-B183-4151-AC56-0C5F0C9D6822}"/>
                  </a:ext>
                </a:extLst>
              </p:cNvPr>
              <p:cNvSpPr txBox="1"/>
              <p:nvPr/>
            </p:nvSpPr>
            <p:spPr>
              <a:xfrm>
                <a:off x="1994912" y="1671488"/>
                <a:ext cx="5238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4</a:t>
                </a:r>
                <a:endParaRPr lang="ko-KR" altLang="en-US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</p:grp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E68E2337-6FEB-4528-B31D-BA8E1196AFB8}"/>
                </a:ext>
              </a:extLst>
            </p:cNvPr>
            <p:cNvCxnSpPr>
              <a:cxnSpLocks/>
            </p:cNvCxnSpPr>
            <p:nvPr/>
          </p:nvCxnSpPr>
          <p:spPr>
            <a:xfrm>
              <a:off x="191785" y="5042603"/>
              <a:ext cx="1447803" cy="0"/>
            </a:xfrm>
            <a:prstGeom prst="line">
              <a:avLst/>
            </a:prstGeom>
            <a:ln w="12700">
              <a:solidFill>
                <a:srgbClr val="8E8E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473BF2DC-416B-4985-B660-363604D57FB8}"/>
                </a:ext>
              </a:extLst>
            </p:cNvPr>
            <p:cNvSpPr/>
            <p:nvPr/>
          </p:nvSpPr>
          <p:spPr>
            <a:xfrm>
              <a:off x="191785" y="1457293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D651228B-FCA1-4C3E-A71B-63DEEEA499DB}"/>
                </a:ext>
              </a:extLst>
            </p:cNvPr>
            <p:cNvCxnSpPr>
              <a:cxnSpLocks/>
            </p:cNvCxnSpPr>
            <p:nvPr/>
          </p:nvCxnSpPr>
          <p:spPr>
            <a:xfrm>
              <a:off x="191785" y="2563198"/>
              <a:ext cx="1447803" cy="0"/>
            </a:xfrm>
            <a:prstGeom prst="line">
              <a:avLst/>
            </a:prstGeom>
            <a:ln w="12700">
              <a:solidFill>
                <a:srgbClr val="8E8E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79321D45-1AA9-45EE-B4A7-78CEE87B5778}"/>
                </a:ext>
              </a:extLst>
            </p:cNvPr>
            <p:cNvSpPr/>
            <p:nvPr/>
          </p:nvSpPr>
          <p:spPr>
            <a:xfrm>
              <a:off x="239688" y="2703867"/>
              <a:ext cx="335283" cy="272415"/>
            </a:xfrm>
            <a:prstGeom prst="roundRect">
              <a:avLst/>
            </a:prstGeom>
            <a:solidFill>
              <a:srgbClr val="FF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(1)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E743F00-B7D3-4473-A1AE-E27664599C62}"/>
                </a:ext>
              </a:extLst>
            </p:cNvPr>
            <p:cNvSpPr txBox="1"/>
            <p:nvPr/>
          </p:nvSpPr>
          <p:spPr>
            <a:xfrm>
              <a:off x="716891" y="2687644"/>
              <a:ext cx="985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A9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Data</a:t>
              </a:r>
              <a:r>
                <a:rPr lang="ko-KR" altLang="en-US" sz="1400" dirty="0">
                  <a:solidFill>
                    <a:srgbClr val="FFA9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전처리</a:t>
              </a: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FF41EF20-0E66-4D15-9545-6A99775A5C46}"/>
                </a:ext>
              </a:extLst>
            </p:cNvPr>
            <p:cNvSpPr/>
            <p:nvPr/>
          </p:nvSpPr>
          <p:spPr>
            <a:xfrm>
              <a:off x="239688" y="3147119"/>
              <a:ext cx="335283" cy="272415"/>
            </a:xfrm>
            <a:prstGeom prst="roundRect">
              <a:avLst/>
            </a:prstGeom>
            <a:solidFill>
              <a:srgbClr val="FF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(2)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162021C-DFA9-47E4-91CA-12999F66B9E6}"/>
                </a:ext>
              </a:extLst>
            </p:cNvPr>
            <p:cNvSpPr txBox="1"/>
            <p:nvPr/>
          </p:nvSpPr>
          <p:spPr>
            <a:xfrm>
              <a:off x="716891" y="3130896"/>
              <a:ext cx="9858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A9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seq2seq</a:t>
              </a:r>
              <a:endPara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928872A8-C4E8-42C3-8C5D-2A67649A6F69}"/>
                </a:ext>
              </a:extLst>
            </p:cNvPr>
            <p:cNvSpPr/>
            <p:nvPr/>
          </p:nvSpPr>
          <p:spPr>
            <a:xfrm>
              <a:off x="231643" y="3563698"/>
              <a:ext cx="335283" cy="272415"/>
            </a:xfrm>
            <a:prstGeom prst="roundRect">
              <a:avLst/>
            </a:prstGeom>
            <a:solidFill>
              <a:srgbClr val="FF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(3)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2C7BEA3-4619-4307-903A-5284947CFA93}"/>
                </a:ext>
              </a:extLst>
            </p:cNvPr>
            <p:cNvSpPr txBox="1"/>
            <p:nvPr/>
          </p:nvSpPr>
          <p:spPr>
            <a:xfrm>
              <a:off x="708846" y="3547475"/>
              <a:ext cx="9858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A9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train</a:t>
              </a:r>
              <a:endPara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33DFAA08-46B2-4360-B988-B2306AEF2B2E}"/>
                </a:ext>
              </a:extLst>
            </p:cNvPr>
            <p:cNvSpPr/>
            <p:nvPr/>
          </p:nvSpPr>
          <p:spPr>
            <a:xfrm>
              <a:off x="245680" y="4081581"/>
              <a:ext cx="335283" cy="272415"/>
            </a:xfrm>
            <a:prstGeom prst="roundRect">
              <a:avLst/>
            </a:prstGeom>
            <a:solidFill>
              <a:srgbClr val="FF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(4)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65359F4-938B-4671-9B22-BCC8EA464243}"/>
                </a:ext>
              </a:extLst>
            </p:cNvPr>
            <p:cNvSpPr txBox="1"/>
            <p:nvPr/>
          </p:nvSpPr>
          <p:spPr>
            <a:xfrm>
              <a:off x="722883" y="4065358"/>
              <a:ext cx="9858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A9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test</a:t>
              </a:r>
              <a:endPara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9978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1C61173-BF40-4481-BF36-56993F0D283A}"/>
              </a:ext>
            </a:extLst>
          </p:cNvPr>
          <p:cNvGrpSpPr/>
          <p:nvPr/>
        </p:nvGrpSpPr>
        <p:grpSpPr>
          <a:xfrm>
            <a:off x="1985592" y="198330"/>
            <a:ext cx="4490103" cy="656220"/>
            <a:chOff x="1892942" y="174763"/>
            <a:chExt cx="4490103" cy="65622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26CBAA9-C7CC-4139-8775-3BC23500BA20}"/>
                </a:ext>
              </a:extLst>
            </p:cNvPr>
            <p:cNvSpPr txBox="1"/>
            <p:nvPr/>
          </p:nvSpPr>
          <p:spPr>
            <a:xfrm>
              <a:off x="2624261" y="174763"/>
              <a:ext cx="3758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3. Test </a:t>
              </a:r>
              <a:endPara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5D0CFA6E-D97B-4FDE-9CC6-4DE153E7E12E}"/>
                </a:ext>
              </a:extLst>
            </p:cNvPr>
            <p:cNvSpPr/>
            <p:nvPr/>
          </p:nvSpPr>
          <p:spPr>
            <a:xfrm>
              <a:off x="1892942" y="221321"/>
              <a:ext cx="620901" cy="6096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5CA183A-914B-4A65-ACED-016649D09836}"/>
                </a:ext>
              </a:extLst>
            </p:cNvPr>
            <p:cNvSpPr/>
            <p:nvPr/>
          </p:nvSpPr>
          <p:spPr>
            <a:xfrm>
              <a:off x="2125871" y="441991"/>
              <a:ext cx="171428" cy="168325"/>
            </a:xfrm>
            <a:prstGeom prst="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B9626F54-4827-4B1C-B365-E994299272FC}"/>
                </a:ext>
              </a:extLst>
            </p:cNvPr>
            <p:cNvGrpSpPr/>
            <p:nvPr/>
          </p:nvGrpSpPr>
          <p:grpSpPr>
            <a:xfrm>
              <a:off x="2686404" y="755394"/>
              <a:ext cx="3527966" cy="45719"/>
              <a:chOff x="2686404" y="755394"/>
              <a:chExt cx="3671700" cy="60852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036F6AE0-ED67-4058-B62E-F9C57FAEB484}"/>
                  </a:ext>
                </a:extLst>
              </p:cNvPr>
              <p:cNvSpPr/>
              <p:nvPr/>
            </p:nvSpPr>
            <p:spPr>
              <a:xfrm>
                <a:off x="3604329" y="755394"/>
                <a:ext cx="917925" cy="60852"/>
              </a:xfrm>
              <a:prstGeom prst="rect">
                <a:avLst/>
              </a:prstGeom>
              <a:solidFill>
                <a:srgbClr val="FF00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640DCB02-BB78-48B5-B72C-F5E3A0923B74}"/>
                  </a:ext>
                </a:extLst>
              </p:cNvPr>
              <p:cNvSpPr/>
              <p:nvPr/>
            </p:nvSpPr>
            <p:spPr>
              <a:xfrm>
                <a:off x="2686404" y="755394"/>
                <a:ext cx="917925" cy="60852"/>
              </a:xfrm>
              <a:prstGeom prst="rect">
                <a:avLst/>
              </a:prstGeom>
              <a:solidFill>
                <a:srgbClr val="0089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38F89668-DDB1-44D1-A908-8D7465F52873}"/>
                  </a:ext>
                </a:extLst>
              </p:cNvPr>
              <p:cNvSpPr/>
              <p:nvPr/>
            </p:nvSpPr>
            <p:spPr>
              <a:xfrm>
                <a:off x="5440179" y="755394"/>
                <a:ext cx="917925" cy="60852"/>
              </a:xfrm>
              <a:prstGeom prst="rect">
                <a:avLst/>
              </a:prstGeom>
              <a:solidFill>
                <a:srgbClr val="00A7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648F3474-7133-4040-9FC4-D6F40396330C}"/>
                  </a:ext>
                </a:extLst>
              </p:cNvPr>
              <p:cNvSpPr/>
              <p:nvPr/>
            </p:nvSpPr>
            <p:spPr>
              <a:xfrm>
                <a:off x="4522254" y="755394"/>
                <a:ext cx="917925" cy="60852"/>
              </a:xfrm>
              <a:prstGeom prst="rect">
                <a:avLst/>
              </a:prstGeom>
              <a:solidFill>
                <a:srgbClr val="FFA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FAA5D84-151E-475B-A1C1-2A2241293352}"/>
              </a:ext>
            </a:extLst>
          </p:cNvPr>
          <p:cNvGrpSpPr/>
          <p:nvPr/>
        </p:nvGrpSpPr>
        <p:grpSpPr>
          <a:xfrm>
            <a:off x="0" y="0"/>
            <a:ext cx="1828800" cy="6858000"/>
            <a:chOff x="0" y="0"/>
            <a:chExt cx="1828800" cy="6858000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9E06FC4E-F3D2-4B95-B866-D2C4DA928376}"/>
                </a:ext>
              </a:extLst>
            </p:cNvPr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7CEAB96-3405-49BD-98C6-4F25365E645D}"/>
                </a:ext>
              </a:extLst>
            </p:cNvPr>
            <p:cNvGrpSpPr/>
            <p:nvPr/>
          </p:nvGrpSpPr>
          <p:grpSpPr>
            <a:xfrm>
              <a:off x="176545" y="138023"/>
              <a:ext cx="294251" cy="301924"/>
              <a:chOff x="176545" y="138023"/>
              <a:chExt cx="294251" cy="301924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B200326D-8284-4E31-851B-2A53142C5E62}"/>
                  </a:ext>
                </a:extLst>
              </p:cNvPr>
              <p:cNvSpPr/>
              <p:nvPr/>
            </p:nvSpPr>
            <p:spPr>
              <a:xfrm>
                <a:off x="176545" y="299097"/>
                <a:ext cx="96203" cy="140850"/>
              </a:xfrm>
              <a:prstGeom prst="roundRect">
                <a:avLst/>
              </a:prstGeom>
              <a:solidFill>
                <a:srgbClr val="FFC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48460F80-3DE0-47D0-891F-0F9CD6FF211B}"/>
                  </a:ext>
                </a:extLst>
              </p:cNvPr>
              <p:cNvSpPr/>
              <p:nvPr/>
            </p:nvSpPr>
            <p:spPr>
              <a:xfrm>
                <a:off x="374593" y="138023"/>
                <a:ext cx="96203" cy="301924"/>
              </a:xfrm>
              <a:prstGeom prst="roundRect">
                <a:avLst/>
              </a:prstGeom>
              <a:solidFill>
                <a:srgbClr val="F27A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E6FE3C3D-659B-4721-9D3B-00C7B51C6E9B}"/>
                  </a:ext>
                </a:extLst>
              </p:cNvPr>
              <p:cNvSpPr/>
              <p:nvPr/>
            </p:nvSpPr>
            <p:spPr>
              <a:xfrm>
                <a:off x="275569" y="233729"/>
                <a:ext cx="96203" cy="206218"/>
              </a:xfrm>
              <a:prstGeom prst="roundRect">
                <a:avLst/>
              </a:prstGeom>
              <a:solidFill>
                <a:srgbClr val="FFC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194460-AFC7-433E-ABA7-EFC353ABFC69}"/>
                </a:ext>
              </a:extLst>
            </p:cNvPr>
            <p:cNvSpPr txBox="1"/>
            <p:nvPr/>
          </p:nvSpPr>
          <p:spPr>
            <a:xfrm>
              <a:off x="504825" y="90398"/>
              <a:ext cx="9620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INDEX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191785" y="854550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1228861" y="785820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8D009C41-45E1-42AA-934E-A7802513EF3A}"/>
                </a:ext>
              </a:extLst>
            </p:cNvPr>
            <p:cNvCxnSpPr>
              <a:cxnSpLocks/>
            </p:cNvCxnSpPr>
            <p:nvPr/>
          </p:nvCxnSpPr>
          <p:spPr>
            <a:xfrm>
              <a:off x="191785" y="1238407"/>
              <a:ext cx="1447803" cy="0"/>
            </a:xfrm>
            <a:prstGeom prst="line">
              <a:avLst/>
            </a:prstGeom>
            <a:ln w="12700">
              <a:solidFill>
                <a:srgbClr val="8E8E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195431" y="2195105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1228861" y="1416691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A9BE7FEA-026F-4DAC-B589-71381B2DBCC4}"/>
                </a:ext>
              </a:extLst>
            </p:cNvPr>
            <p:cNvCxnSpPr>
              <a:cxnSpLocks/>
            </p:cNvCxnSpPr>
            <p:nvPr/>
          </p:nvCxnSpPr>
          <p:spPr>
            <a:xfrm>
              <a:off x="191785" y="1869278"/>
              <a:ext cx="1447803" cy="0"/>
            </a:xfrm>
            <a:prstGeom prst="line">
              <a:avLst/>
            </a:prstGeom>
            <a:ln w="12700">
              <a:solidFill>
                <a:srgbClr val="8E8E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217147" y="210287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7DCF6FED-9C05-4FF7-BF28-0CB8BBB278AE}"/>
                </a:ext>
              </a:extLst>
            </p:cNvPr>
            <p:cNvCxnSpPr>
              <a:cxnSpLocks/>
            </p:cNvCxnSpPr>
            <p:nvPr/>
          </p:nvCxnSpPr>
          <p:spPr>
            <a:xfrm>
              <a:off x="180071" y="2555460"/>
              <a:ext cx="1447803" cy="0"/>
            </a:xfrm>
            <a:prstGeom prst="line">
              <a:avLst/>
            </a:prstGeom>
            <a:ln w="12700">
              <a:solidFill>
                <a:srgbClr val="8E8E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54033F7A-98B3-46A2-AAE3-DE21D9F0B4C4}"/>
                </a:ext>
              </a:extLst>
            </p:cNvPr>
            <p:cNvGrpSpPr/>
            <p:nvPr/>
          </p:nvGrpSpPr>
          <p:grpSpPr>
            <a:xfrm>
              <a:off x="191785" y="4590016"/>
              <a:ext cx="1560951" cy="400110"/>
              <a:chOff x="957836" y="1671488"/>
              <a:chExt cx="1560951" cy="400110"/>
            </a:xfrm>
          </p:grpSpPr>
          <p:sp>
            <p:nvSpPr>
              <p:cNvPr id="83" name="사각형: 둥근 모서리 82">
                <a:extLst>
                  <a:ext uri="{FF2B5EF4-FFF2-40B4-BE49-F238E27FC236}">
                    <a16:creationId xmlns:a16="http://schemas.microsoft.com/office/drawing/2014/main" id="{FB30E81D-C777-42B6-8492-8B0613C06D27}"/>
                  </a:ext>
                </a:extLst>
              </p:cNvPr>
              <p:cNvSpPr/>
              <p:nvPr/>
            </p:nvSpPr>
            <p:spPr>
              <a:xfrm>
                <a:off x="957836" y="1740218"/>
                <a:ext cx="1018026" cy="272415"/>
              </a:xfrm>
              <a:prstGeom prst="roundRect">
                <a:avLst/>
              </a:prstGeom>
              <a:solidFill>
                <a:srgbClr val="8E8E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CONTENTS</a:t>
                </a:r>
                <a:endParaRPr lang="ko-KR" altLang="en-US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F2C0B9F-B183-4151-AC56-0C5F0C9D6822}"/>
                  </a:ext>
                </a:extLst>
              </p:cNvPr>
              <p:cNvSpPr txBox="1"/>
              <p:nvPr/>
            </p:nvSpPr>
            <p:spPr>
              <a:xfrm>
                <a:off x="1994912" y="1671488"/>
                <a:ext cx="5238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4</a:t>
                </a:r>
                <a:endParaRPr lang="ko-KR" altLang="en-US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</p:grp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E68E2337-6FEB-4528-B31D-BA8E1196AFB8}"/>
                </a:ext>
              </a:extLst>
            </p:cNvPr>
            <p:cNvCxnSpPr>
              <a:cxnSpLocks/>
            </p:cNvCxnSpPr>
            <p:nvPr/>
          </p:nvCxnSpPr>
          <p:spPr>
            <a:xfrm>
              <a:off x="191785" y="5042603"/>
              <a:ext cx="1447803" cy="0"/>
            </a:xfrm>
            <a:prstGeom prst="line">
              <a:avLst/>
            </a:prstGeom>
            <a:ln w="12700">
              <a:solidFill>
                <a:srgbClr val="8E8E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473BF2DC-416B-4985-B660-363604D57FB8}"/>
                </a:ext>
              </a:extLst>
            </p:cNvPr>
            <p:cNvSpPr/>
            <p:nvPr/>
          </p:nvSpPr>
          <p:spPr>
            <a:xfrm>
              <a:off x="191785" y="1457293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D651228B-FCA1-4C3E-A71B-63DEEEA499DB}"/>
                </a:ext>
              </a:extLst>
            </p:cNvPr>
            <p:cNvCxnSpPr>
              <a:cxnSpLocks/>
            </p:cNvCxnSpPr>
            <p:nvPr/>
          </p:nvCxnSpPr>
          <p:spPr>
            <a:xfrm>
              <a:off x="191785" y="2563198"/>
              <a:ext cx="1447803" cy="0"/>
            </a:xfrm>
            <a:prstGeom prst="line">
              <a:avLst/>
            </a:prstGeom>
            <a:ln w="12700">
              <a:solidFill>
                <a:srgbClr val="8E8E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79321D45-1AA9-45EE-B4A7-78CEE87B5778}"/>
                </a:ext>
              </a:extLst>
            </p:cNvPr>
            <p:cNvSpPr/>
            <p:nvPr/>
          </p:nvSpPr>
          <p:spPr>
            <a:xfrm>
              <a:off x="239688" y="2703867"/>
              <a:ext cx="335283" cy="272415"/>
            </a:xfrm>
            <a:prstGeom prst="roundRect">
              <a:avLst/>
            </a:prstGeom>
            <a:solidFill>
              <a:srgbClr val="FF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(1)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E743F00-B7D3-4473-A1AE-E27664599C62}"/>
                </a:ext>
              </a:extLst>
            </p:cNvPr>
            <p:cNvSpPr txBox="1"/>
            <p:nvPr/>
          </p:nvSpPr>
          <p:spPr>
            <a:xfrm>
              <a:off x="716891" y="2687644"/>
              <a:ext cx="985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A9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Data</a:t>
              </a:r>
              <a:r>
                <a:rPr lang="ko-KR" altLang="en-US" sz="1400" dirty="0">
                  <a:solidFill>
                    <a:srgbClr val="FFA9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전처리</a:t>
              </a: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FF41EF20-0E66-4D15-9545-6A99775A5C46}"/>
                </a:ext>
              </a:extLst>
            </p:cNvPr>
            <p:cNvSpPr/>
            <p:nvPr/>
          </p:nvSpPr>
          <p:spPr>
            <a:xfrm>
              <a:off x="239688" y="3147119"/>
              <a:ext cx="335283" cy="272415"/>
            </a:xfrm>
            <a:prstGeom prst="roundRect">
              <a:avLst/>
            </a:prstGeom>
            <a:solidFill>
              <a:srgbClr val="FF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(2)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162021C-DFA9-47E4-91CA-12999F66B9E6}"/>
                </a:ext>
              </a:extLst>
            </p:cNvPr>
            <p:cNvSpPr txBox="1"/>
            <p:nvPr/>
          </p:nvSpPr>
          <p:spPr>
            <a:xfrm>
              <a:off x="716891" y="3130896"/>
              <a:ext cx="9858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A9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seq2seq</a:t>
              </a:r>
              <a:endPara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928872A8-C4E8-42C3-8C5D-2A67649A6F69}"/>
                </a:ext>
              </a:extLst>
            </p:cNvPr>
            <p:cNvSpPr/>
            <p:nvPr/>
          </p:nvSpPr>
          <p:spPr>
            <a:xfrm>
              <a:off x="231643" y="3563698"/>
              <a:ext cx="335283" cy="272415"/>
            </a:xfrm>
            <a:prstGeom prst="roundRect">
              <a:avLst/>
            </a:prstGeom>
            <a:solidFill>
              <a:srgbClr val="FF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(3)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2C7BEA3-4619-4307-903A-5284947CFA93}"/>
                </a:ext>
              </a:extLst>
            </p:cNvPr>
            <p:cNvSpPr txBox="1"/>
            <p:nvPr/>
          </p:nvSpPr>
          <p:spPr>
            <a:xfrm>
              <a:off x="708846" y="3547475"/>
              <a:ext cx="9858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A9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attention</a:t>
              </a:r>
              <a:endPara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8CF5668F-12F2-46DB-9B38-81C2676721A9}"/>
              </a:ext>
            </a:extLst>
          </p:cNvPr>
          <p:cNvSpPr txBox="1"/>
          <p:nvPr/>
        </p:nvSpPr>
        <p:spPr>
          <a:xfrm>
            <a:off x="2410630" y="1037403"/>
            <a:ext cx="48530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(1) Data </a:t>
            </a:r>
            <a:r>
              <a:rPr lang="ko-KR" altLang="en-US" sz="2200" b="1" dirty="0"/>
              <a:t>전처리 과정</a:t>
            </a:r>
            <a:r>
              <a:rPr lang="en-US" altLang="ko-KR" sz="2200" b="1" dirty="0"/>
              <a:t> </a:t>
            </a:r>
            <a:endParaRPr lang="ko-KR" altLang="en-US" sz="22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2F3FCD-9991-4030-9466-F2C751CD2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675" y="4911868"/>
            <a:ext cx="5556555" cy="17478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DEC8A09-C5C9-4E64-90C6-D5CC976C0C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" t="61163" r="-92" b="863"/>
          <a:stretch/>
        </p:blipFill>
        <p:spPr>
          <a:xfrm>
            <a:off x="6096000" y="1544142"/>
            <a:ext cx="3505875" cy="1602977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E5260929-6548-499A-9DB7-DC0A64F5200D}"/>
              </a:ext>
            </a:extLst>
          </p:cNvPr>
          <p:cNvGrpSpPr/>
          <p:nvPr/>
        </p:nvGrpSpPr>
        <p:grpSpPr>
          <a:xfrm>
            <a:off x="2284561" y="1472773"/>
            <a:ext cx="3521879" cy="5186898"/>
            <a:chOff x="2284561" y="1472772"/>
            <a:chExt cx="3803472" cy="550668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8B43D85-09D2-4AE4-A022-06199EA64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84561" y="1472772"/>
              <a:ext cx="3803472" cy="2852605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DDD49356-612E-43AB-99F9-175216E2DA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0812"/>
            <a:stretch/>
          </p:blipFill>
          <p:spPr>
            <a:xfrm>
              <a:off x="2288583" y="4310316"/>
              <a:ext cx="3799450" cy="2669137"/>
            </a:xfrm>
            <a:prstGeom prst="rect">
              <a:avLst/>
            </a:prstGeom>
          </p:spPr>
        </p:pic>
      </p:grp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D1CA3AF-9273-4B1C-93BC-57C765656794}"/>
              </a:ext>
            </a:extLst>
          </p:cNvPr>
          <p:cNvSpPr/>
          <p:nvPr/>
        </p:nvSpPr>
        <p:spPr>
          <a:xfrm>
            <a:off x="7446856" y="3283326"/>
            <a:ext cx="599864" cy="98387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F9A83-39A9-4F86-ADEC-671997B3A8F4}"/>
              </a:ext>
            </a:extLst>
          </p:cNvPr>
          <p:cNvSpPr txBox="1"/>
          <p:nvPr/>
        </p:nvSpPr>
        <p:spPr>
          <a:xfrm>
            <a:off x="6475695" y="4368348"/>
            <a:ext cx="224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result</a:t>
            </a:r>
            <a:endParaRPr lang="ko-KR" altLang="en-US" sz="2400" b="1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D60F5257-91EE-4549-B5C7-5A83F078576B}"/>
              </a:ext>
            </a:extLst>
          </p:cNvPr>
          <p:cNvGrpSpPr/>
          <p:nvPr/>
        </p:nvGrpSpPr>
        <p:grpSpPr>
          <a:xfrm>
            <a:off x="18490" y="0"/>
            <a:ext cx="1828800" cy="6858000"/>
            <a:chOff x="0" y="0"/>
            <a:chExt cx="1828800" cy="6858000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188B821-8EA3-470A-9028-57D8963A2F0F}"/>
                </a:ext>
              </a:extLst>
            </p:cNvPr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58B64DAD-57FD-4330-B0F0-74D80F97779F}"/>
                </a:ext>
              </a:extLst>
            </p:cNvPr>
            <p:cNvGrpSpPr/>
            <p:nvPr/>
          </p:nvGrpSpPr>
          <p:grpSpPr>
            <a:xfrm>
              <a:off x="176545" y="138023"/>
              <a:ext cx="294251" cy="301924"/>
              <a:chOff x="176545" y="138023"/>
              <a:chExt cx="294251" cy="301924"/>
            </a:xfrm>
          </p:grpSpPr>
          <p:sp>
            <p:nvSpPr>
              <p:cNvPr id="111" name="사각형: 둥근 모서리 110">
                <a:extLst>
                  <a:ext uri="{FF2B5EF4-FFF2-40B4-BE49-F238E27FC236}">
                    <a16:creationId xmlns:a16="http://schemas.microsoft.com/office/drawing/2014/main" id="{31CF5EAF-4460-425B-B3A3-61BDDA29EBD9}"/>
                  </a:ext>
                </a:extLst>
              </p:cNvPr>
              <p:cNvSpPr/>
              <p:nvPr/>
            </p:nvSpPr>
            <p:spPr>
              <a:xfrm>
                <a:off x="176545" y="299097"/>
                <a:ext cx="96203" cy="140850"/>
              </a:xfrm>
              <a:prstGeom prst="roundRect">
                <a:avLst/>
              </a:prstGeom>
              <a:solidFill>
                <a:srgbClr val="FFC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사각형: 둥근 모서리 111">
                <a:extLst>
                  <a:ext uri="{FF2B5EF4-FFF2-40B4-BE49-F238E27FC236}">
                    <a16:creationId xmlns:a16="http://schemas.microsoft.com/office/drawing/2014/main" id="{B2FA0FAA-99E8-46DB-B56E-00EEDABA7486}"/>
                  </a:ext>
                </a:extLst>
              </p:cNvPr>
              <p:cNvSpPr/>
              <p:nvPr/>
            </p:nvSpPr>
            <p:spPr>
              <a:xfrm>
                <a:off x="374593" y="138023"/>
                <a:ext cx="96203" cy="301924"/>
              </a:xfrm>
              <a:prstGeom prst="roundRect">
                <a:avLst/>
              </a:prstGeom>
              <a:solidFill>
                <a:srgbClr val="F27A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사각형: 둥근 모서리 112">
                <a:extLst>
                  <a:ext uri="{FF2B5EF4-FFF2-40B4-BE49-F238E27FC236}">
                    <a16:creationId xmlns:a16="http://schemas.microsoft.com/office/drawing/2014/main" id="{6B9FE07C-1DD9-4E27-9EDB-3944966AB13D}"/>
                  </a:ext>
                </a:extLst>
              </p:cNvPr>
              <p:cNvSpPr/>
              <p:nvPr/>
            </p:nvSpPr>
            <p:spPr>
              <a:xfrm>
                <a:off x="275569" y="233729"/>
                <a:ext cx="96203" cy="206218"/>
              </a:xfrm>
              <a:prstGeom prst="roundRect">
                <a:avLst/>
              </a:prstGeom>
              <a:solidFill>
                <a:srgbClr val="FFC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B8EA407-DCB0-4244-A3DD-E6B8E1327F4E}"/>
                </a:ext>
              </a:extLst>
            </p:cNvPr>
            <p:cNvSpPr txBox="1"/>
            <p:nvPr/>
          </p:nvSpPr>
          <p:spPr>
            <a:xfrm>
              <a:off x="504825" y="90398"/>
              <a:ext cx="9620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INDEX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BB9E68AC-A175-42FA-ADC4-F3D6C5CCB9A6}"/>
                </a:ext>
              </a:extLst>
            </p:cNvPr>
            <p:cNvSpPr/>
            <p:nvPr/>
          </p:nvSpPr>
          <p:spPr>
            <a:xfrm>
              <a:off x="191785" y="854550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D0450CC-DB7D-4C17-AD40-13B553B31A89}"/>
                </a:ext>
              </a:extLst>
            </p:cNvPr>
            <p:cNvSpPr txBox="1"/>
            <p:nvPr/>
          </p:nvSpPr>
          <p:spPr>
            <a:xfrm>
              <a:off x="1228861" y="785820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79E9782D-65EF-446C-8369-CB0D7BA7713A}"/>
                </a:ext>
              </a:extLst>
            </p:cNvPr>
            <p:cNvCxnSpPr>
              <a:cxnSpLocks/>
            </p:cNvCxnSpPr>
            <p:nvPr/>
          </p:nvCxnSpPr>
          <p:spPr>
            <a:xfrm>
              <a:off x="191785" y="1238407"/>
              <a:ext cx="1447803" cy="0"/>
            </a:xfrm>
            <a:prstGeom prst="line">
              <a:avLst/>
            </a:prstGeom>
            <a:ln w="12700">
              <a:solidFill>
                <a:srgbClr val="8E8E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0A86D513-961D-4C13-A82A-CC6CB3B5B92D}"/>
                </a:ext>
              </a:extLst>
            </p:cNvPr>
            <p:cNvSpPr/>
            <p:nvPr/>
          </p:nvSpPr>
          <p:spPr>
            <a:xfrm>
              <a:off x="195431" y="2195105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AFF4B93-2E68-4EBA-B5AC-23737FFB7196}"/>
                </a:ext>
              </a:extLst>
            </p:cNvPr>
            <p:cNvSpPr txBox="1"/>
            <p:nvPr/>
          </p:nvSpPr>
          <p:spPr>
            <a:xfrm>
              <a:off x="1228861" y="1416691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2CA82A1C-1C3E-4936-A8C2-3F6BCE41AE6F}"/>
                </a:ext>
              </a:extLst>
            </p:cNvPr>
            <p:cNvCxnSpPr>
              <a:cxnSpLocks/>
            </p:cNvCxnSpPr>
            <p:nvPr/>
          </p:nvCxnSpPr>
          <p:spPr>
            <a:xfrm>
              <a:off x="191785" y="1869278"/>
              <a:ext cx="1447803" cy="0"/>
            </a:xfrm>
            <a:prstGeom prst="line">
              <a:avLst/>
            </a:prstGeom>
            <a:ln w="12700">
              <a:solidFill>
                <a:srgbClr val="8E8E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8C30F09-D380-4690-805F-962CA2C8EA21}"/>
                </a:ext>
              </a:extLst>
            </p:cNvPr>
            <p:cNvSpPr txBox="1"/>
            <p:nvPr/>
          </p:nvSpPr>
          <p:spPr>
            <a:xfrm>
              <a:off x="1217147" y="210287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B3413278-3CF2-420D-A47C-F7974FF14C20}"/>
                </a:ext>
              </a:extLst>
            </p:cNvPr>
            <p:cNvCxnSpPr>
              <a:cxnSpLocks/>
            </p:cNvCxnSpPr>
            <p:nvPr/>
          </p:nvCxnSpPr>
          <p:spPr>
            <a:xfrm>
              <a:off x="180071" y="2555460"/>
              <a:ext cx="1447803" cy="0"/>
            </a:xfrm>
            <a:prstGeom prst="line">
              <a:avLst/>
            </a:prstGeom>
            <a:ln w="12700">
              <a:solidFill>
                <a:srgbClr val="8E8E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A940F6D7-87B4-42AE-B3A2-68C587CC2BC7}"/>
                </a:ext>
              </a:extLst>
            </p:cNvPr>
            <p:cNvGrpSpPr/>
            <p:nvPr/>
          </p:nvGrpSpPr>
          <p:grpSpPr>
            <a:xfrm>
              <a:off x="191785" y="4590016"/>
              <a:ext cx="1560951" cy="400110"/>
              <a:chOff x="957836" y="1671488"/>
              <a:chExt cx="1560951" cy="400110"/>
            </a:xfrm>
          </p:grpSpPr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1E240D3E-F13E-4E42-8D21-D51CB6D3D981}"/>
                  </a:ext>
                </a:extLst>
              </p:cNvPr>
              <p:cNvSpPr/>
              <p:nvPr/>
            </p:nvSpPr>
            <p:spPr>
              <a:xfrm>
                <a:off x="957836" y="1740218"/>
                <a:ext cx="1018026" cy="272415"/>
              </a:xfrm>
              <a:prstGeom prst="roundRect">
                <a:avLst/>
              </a:prstGeom>
              <a:solidFill>
                <a:srgbClr val="8E8E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CONTENTS</a:t>
                </a:r>
                <a:endParaRPr lang="ko-KR" altLang="en-US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36D3022-3E70-4D5D-B282-60EC58A51833}"/>
                  </a:ext>
                </a:extLst>
              </p:cNvPr>
              <p:cNvSpPr txBox="1"/>
              <p:nvPr/>
            </p:nvSpPr>
            <p:spPr>
              <a:xfrm>
                <a:off x="1994912" y="1671488"/>
                <a:ext cx="5238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4</a:t>
                </a:r>
                <a:endParaRPr lang="ko-KR" altLang="en-US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</p:grp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CA40BAD4-78E9-4AEA-8F3A-30DD9C34D9DD}"/>
                </a:ext>
              </a:extLst>
            </p:cNvPr>
            <p:cNvCxnSpPr>
              <a:cxnSpLocks/>
            </p:cNvCxnSpPr>
            <p:nvPr/>
          </p:nvCxnSpPr>
          <p:spPr>
            <a:xfrm>
              <a:off x="191785" y="5042603"/>
              <a:ext cx="1447803" cy="0"/>
            </a:xfrm>
            <a:prstGeom prst="line">
              <a:avLst/>
            </a:prstGeom>
            <a:ln w="12700">
              <a:solidFill>
                <a:srgbClr val="8E8E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689686CB-AE94-41FD-B085-F1AD5E2F50FE}"/>
                </a:ext>
              </a:extLst>
            </p:cNvPr>
            <p:cNvSpPr/>
            <p:nvPr/>
          </p:nvSpPr>
          <p:spPr>
            <a:xfrm>
              <a:off x="191785" y="1457293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C81FC080-ABBC-4D36-AF47-8DA46EE0ED9C}"/>
                </a:ext>
              </a:extLst>
            </p:cNvPr>
            <p:cNvCxnSpPr>
              <a:cxnSpLocks/>
            </p:cNvCxnSpPr>
            <p:nvPr/>
          </p:nvCxnSpPr>
          <p:spPr>
            <a:xfrm>
              <a:off x="191785" y="2563198"/>
              <a:ext cx="1447803" cy="0"/>
            </a:xfrm>
            <a:prstGeom prst="line">
              <a:avLst/>
            </a:prstGeom>
            <a:ln w="12700">
              <a:solidFill>
                <a:srgbClr val="8E8E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BD7042E8-22FA-4838-9793-756052517918}"/>
                </a:ext>
              </a:extLst>
            </p:cNvPr>
            <p:cNvSpPr/>
            <p:nvPr/>
          </p:nvSpPr>
          <p:spPr>
            <a:xfrm>
              <a:off x="239688" y="2703867"/>
              <a:ext cx="335283" cy="272415"/>
            </a:xfrm>
            <a:prstGeom prst="roundRect">
              <a:avLst/>
            </a:prstGeom>
            <a:solidFill>
              <a:srgbClr val="FF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(1)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BB4A274-BB64-4D7D-B70C-7E8F57F010B9}"/>
                </a:ext>
              </a:extLst>
            </p:cNvPr>
            <p:cNvSpPr txBox="1"/>
            <p:nvPr/>
          </p:nvSpPr>
          <p:spPr>
            <a:xfrm>
              <a:off x="716891" y="2687644"/>
              <a:ext cx="985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A9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Data</a:t>
              </a:r>
              <a:r>
                <a:rPr lang="ko-KR" altLang="en-US" sz="1400" dirty="0">
                  <a:solidFill>
                    <a:srgbClr val="FFA9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전처리</a:t>
              </a:r>
            </a:p>
          </p:txBody>
        </p: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302368D5-0BE9-477B-96DF-4D8F840E488C}"/>
                </a:ext>
              </a:extLst>
            </p:cNvPr>
            <p:cNvSpPr/>
            <p:nvPr/>
          </p:nvSpPr>
          <p:spPr>
            <a:xfrm>
              <a:off x="239688" y="3147119"/>
              <a:ext cx="335283" cy="272415"/>
            </a:xfrm>
            <a:prstGeom prst="roundRect">
              <a:avLst/>
            </a:prstGeom>
            <a:solidFill>
              <a:srgbClr val="FF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(2)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3E3B8CE-291F-4162-ABDE-8BBFF5C123B4}"/>
                </a:ext>
              </a:extLst>
            </p:cNvPr>
            <p:cNvSpPr txBox="1"/>
            <p:nvPr/>
          </p:nvSpPr>
          <p:spPr>
            <a:xfrm>
              <a:off x="716891" y="3130896"/>
              <a:ext cx="9858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A9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seq2seq</a:t>
              </a:r>
              <a:endPara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5BDE0ECF-817B-437D-888E-A863AE06A2D2}"/>
                </a:ext>
              </a:extLst>
            </p:cNvPr>
            <p:cNvSpPr/>
            <p:nvPr/>
          </p:nvSpPr>
          <p:spPr>
            <a:xfrm>
              <a:off x="231643" y="3563698"/>
              <a:ext cx="335283" cy="272415"/>
            </a:xfrm>
            <a:prstGeom prst="roundRect">
              <a:avLst/>
            </a:prstGeom>
            <a:solidFill>
              <a:srgbClr val="FF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(3)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9DBEE11-7079-44F0-8450-6E870E05EBF1}"/>
                </a:ext>
              </a:extLst>
            </p:cNvPr>
            <p:cNvSpPr txBox="1"/>
            <p:nvPr/>
          </p:nvSpPr>
          <p:spPr>
            <a:xfrm>
              <a:off x="708846" y="3547475"/>
              <a:ext cx="9858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A9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train</a:t>
              </a:r>
              <a:endPara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1EC5FFDD-508C-41FA-B942-8606119F1D89}"/>
                </a:ext>
              </a:extLst>
            </p:cNvPr>
            <p:cNvSpPr/>
            <p:nvPr/>
          </p:nvSpPr>
          <p:spPr>
            <a:xfrm>
              <a:off x="245680" y="4081581"/>
              <a:ext cx="335283" cy="272415"/>
            </a:xfrm>
            <a:prstGeom prst="roundRect">
              <a:avLst/>
            </a:prstGeom>
            <a:solidFill>
              <a:srgbClr val="FF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(4)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2673F97-94CD-42CD-ACA4-EE19DA458133}"/>
                </a:ext>
              </a:extLst>
            </p:cNvPr>
            <p:cNvSpPr txBox="1"/>
            <p:nvPr/>
          </p:nvSpPr>
          <p:spPr>
            <a:xfrm>
              <a:off x="722883" y="4065358"/>
              <a:ext cx="9858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A9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test</a:t>
              </a:r>
              <a:endPara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0631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CEAB96-3405-49BD-98C6-4F25365E645D}"/>
              </a:ext>
            </a:extLst>
          </p:cNvPr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200326D-8284-4E31-851B-2A53142C5E62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8460F80-3DE0-47D0-891F-0F9CD6FF211B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6FE3C3D-659B-4721-9D3B-00C7B51C6E9B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3194460-AFC7-433E-ABA7-EFC353ABFC69}"/>
              </a:ext>
            </a:extLst>
          </p:cNvPr>
          <p:cNvSpPr txBox="1"/>
          <p:nvPr/>
        </p:nvSpPr>
        <p:spPr>
          <a:xfrm>
            <a:off x="504825" y="90398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EB3F8C3-C72C-4EEC-87B3-2AC07C486A91}"/>
              </a:ext>
            </a:extLst>
          </p:cNvPr>
          <p:cNvSpPr/>
          <p:nvPr/>
        </p:nvSpPr>
        <p:spPr>
          <a:xfrm>
            <a:off x="191785" y="854550"/>
            <a:ext cx="1018026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CONTENTS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C849AD-903B-4456-ACF2-E2C808C5C41F}"/>
              </a:ext>
            </a:extLst>
          </p:cNvPr>
          <p:cNvSpPr txBox="1"/>
          <p:nvPr/>
        </p:nvSpPr>
        <p:spPr>
          <a:xfrm>
            <a:off x="1228861" y="785820"/>
            <a:ext cx="523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FA8B5BED-ED24-4490-B81B-8FC5998EED3D}"/>
              </a:ext>
            </a:extLst>
          </p:cNvPr>
          <p:cNvSpPr/>
          <p:nvPr/>
        </p:nvSpPr>
        <p:spPr>
          <a:xfrm>
            <a:off x="195431" y="2195105"/>
            <a:ext cx="1018026" cy="272415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CONTENTS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F5E84DE-2D4D-4233-9340-7D2F2F75D781}"/>
              </a:ext>
            </a:extLst>
          </p:cNvPr>
          <p:cNvSpPr txBox="1"/>
          <p:nvPr/>
        </p:nvSpPr>
        <p:spPr>
          <a:xfrm>
            <a:off x="1228861" y="1416691"/>
            <a:ext cx="523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4FB68F4-E942-4BBB-B49A-EDC6702289F7}"/>
              </a:ext>
            </a:extLst>
          </p:cNvPr>
          <p:cNvSpPr txBox="1"/>
          <p:nvPr/>
        </p:nvSpPr>
        <p:spPr>
          <a:xfrm>
            <a:off x="1217147" y="2102873"/>
            <a:ext cx="523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80071" y="2555460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191785" y="4590016"/>
            <a:ext cx="1560951" cy="400110"/>
            <a:chOff x="957836" y="1671488"/>
            <a:chExt cx="1560951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4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1785" y="504260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41C61173-BF40-4481-BF36-56993F0D283A}"/>
              </a:ext>
            </a:extLst>
          </p:cNvPr>
          <p:cNvGrpSpPr/>
          <p:nvPr/>
        </p:nvGrpSpPr>
        <p:grpSpPr>
          <a:xfrm>
            <a:off x="1985592" y="198330"/>
            <a:ext cx="4490103" cy="656220"/>
            <a:chOff x="1892942" y="174763"/>
            <a:chExt cx="4490103" cy="65622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26CBAA9-C7CC-4139-8775-3BC23500BA20}"/>
                </a:ext>
              </a:extLst>
            </p:cNvPr>
            <p:cNvSpPr txBox="1"/>
            <p:nvPr/>
          </p:nvSpPr>
          <p:spPr>
            <a:xfrm>
              <a:off x="2624261" y="174763"/>
              <a:ext cx="3758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3. Test </a:t>
              </a:r>
              <a:endPara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5D0CFA6E-D97B-4FDE-9CC6-4DE153E7E12E}"/>
                </a:ext>
              </a:extLst>
            </p:cNvPr>
            <p:cNvSpPr/>
            <p:nvPr/>
          </p:nvSpPr>
          <p:spPr>
            <a:xfrm>
              <a:off x="1892942" y="221321"/>
              <a:ext cx="620901" cy="6096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5CA183A-914B-4A65-ACED-016649D09836}"/>
                </a:ext>
              </a:extLst>
            </p:cNvPr>
            <p:cNvSpPr/>
            <p:nvPr/>
          </p:nvSpPr>
          <p:spPr>
            <a:xfrm>
              <a:off x="2125871" y="441991"/>
              <a:ext cx="171428" cy="168325"/>
            </a:xfrm>
            <a:prstGeom prst="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B9626F54-4827-4B1C-B365-E994299272FC}"/>
                </a:ext>
              </a:extLst>
            </p:cNvPr>
            <p:cNvGrpSpPr/>
            <p:nvPr/>
          </p:nvGrpSpPr>
          <p:grpSpPr>
            <a:xfrm>
              <a:off x="2686404" y="755394"/>
              <a:ext cx="3527966" cy="45719"/>
              <a:chOff x="2686404" y="755394"/>
              <a:chExt cx="3671700" cy="60852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036F6AE0-ED67-4058-B62E-F9C57FAEB484}"/>
                  </a:ext>
                </a:extLst>
              </p:cNvPr>
              <p:cNvSpPr/>
              <p:nvPr/>
            </p:nvSpPr>
            <p:spPr>
              <a:xfrm>
                <a:off x="3604329" y="755394"/>
                <a:ext cx="917925" cy="60852"/>
              </a:xfrm>
              <a:prstGeom prst="rect">
                <a:avLst/>
              </a:prstGeom>
              <a:solidFill>
                <a:srgbClr val="FF00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640DCB02-BB78-48B5-B72C-F5E3A0923B74}"/>
                  </a:ext>
                </a:extLst>
              </p:cNvPr>
              <p:cNvSpPr/>
              <p:nvPr/>
            </p:nvSpPr>
            <p:spPr>
              <a:xfrm>
                <a:off x="2686404" y="755394"/>
                <a:ext cx="917925" cy="60852"/>
              </a:xfrm>
              <a:prstGeom prst="rect">
                <a:avLst/>
              </a:prstGeom>
              <a:solidFill>
                <a:srgbClr val="0089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38F89668-DDB1-44D1-A908-8D7465F52873}"/>
                  </a:ext>
                </a:extLst>
              </p:cNvPr>
              <p:cNvSpPr/>
              <p:nvPr/>
            </p:nvSpPr>
            <p:spPr>
              <a:xfrm>
                <a:off x="5440179" y="755394"/>
                <a:ext cx="917925" cy="60852"/>
              </a:xfrm>
              <a:prstGeom prst="rect">
                <a:avLst/>
              </a:prstGeom>
              <a:solidFill>
                <a:srgbClr val="00A7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648F3474-7133-4040-9FC4-D6F40396330C}"/>
                  </a:ext>
                </a:extLst>
              </p:cNvPr>
              <p:cNvSpPr/>
              <p:nvPr/>
            </p:nvSpPr>
            <p:spPr>
              <a:xfrm>
                <a:off x="4522254" y="755394"/>
                <a:ext cx="917925" cy="60852"/>
              </a:xfrm>
              <a:prstGeom prst="rect">
                <a:avLst/>
              </a:prstGeom>
              <a:solidFill>
                <a:srgbClr val="FFA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473BF2DC-416B-4985-B660-363604D57FB8}"/>
              </a:ext>
            </a:extLst>
          </p:cNvPr>
          <p:cNvSpPr/>
          <p:nvPr/>
        </p:nvSpPr>
        <p:spPr>
          <a:xfrm>
            <a:off x="191785" y="1457293"/>
            <a:ext cx="1018026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CONTENTS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5224C9-4BB8-4698-9EA8-F95639790464}"/>
              </a:ext>
            </a:extLst>
          </p:cNvPr>
          <p:cNvSpPr txBox="1"/>
          <p:nvPr/>
        </p:nvSpPr>
        <p:spPr>
          <a:xfrm>
            <a:off x="1217147" y="5257827"/>
            <a:ext cx="523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5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EFD5AD7-2B32-419D-BB47-9D3E6F740EF1}"/>
              </a:ext>
            </a:extLst>
          </p:cNvPr>
          <p:cNvSpPr/>
          <p:nvPr/>
        </p:nvSpPr>
        <p:spPr>
          <a:xfrm>
            <a:off x="199121" y="5328676"/>
            <a:ext cx="1018026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CONTENTS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984F4463-A149-4ACC-80C1-9D227602C68D}"/>
              </a:ext>
            </a:extLst>
          </p:cNvPr>
          <p:cNvCxnSpPr>
            <a:cxnSpLocks/>
          </p:cNvCxnSpPr>
          <p:nvPr/>
        </p:nvCxnSpPr>
        <p:spPr>
          <a:xfrm>
            <a:off x="159041" y="566892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AFA3627-4357-4B93-A78B-9BC1B5D4D009}"/>
              </a:ext>
            </a:extLst>
          </p:cNvPr>
          <p:cNvSpPr txBox="1"/>
          <p:nvPr/>
        </p:nvSpPr>
        <p:spPr>
          <a:xfrm>
            <a:off x="1196117" y="5868301"/>
            <a:ext cx="523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6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2058C998-9B80-4C95-AB3D-B7BAD38429DA}"/>
              </a:ext>
            </a:extLst>
          </p:cNvPr>
          <p:cNvCxnSpPr>
            <a:cxnSpLocks/>
          </p:cNvCxnSpPr>
          <p:nvPr/>
        </p:nvCxnSpPr>
        <p:spPr>
          <a:xfrm>
            <a:off x="159041" y="632088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893E9E4-0E66-4C76-942D-2452BBC0C3EE}"/>
              </a:ext>
            </a:extLst>
          </p:cNvPr>
          <p:cNvSpPr/>
          <p:nvPr/>
        </p:nvSpPr>
        <p:spPr>
          <a:xfrm>
            <a:off x="178091" y="5939150"/>
            <a:ext cx="1018026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CONTENTS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D651228B-FCA1-4C3E-A71B-63DEEEA499DB}"/>
              </a:ext>
            </a:extLst>
          </p:cNvPr>
          <p:cNvCxnSpPr>
            <a:cxnSpLocks/>
          </p:cNvCxnSpPr>
          <p:nvPr/>
        </p:nvCxnSpPr>
        <p:spPr>
          <a:xfrm>
            <a:off x="191785" y="256319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79321D45-1AA9-45EE-B4A7-78CEE87B5778}"/>
              </a:ext>
            </a:extLst>
          </p:cNvPr>
          <p:cNvSpPr/>
          <p:nvPr/>
        </p:nvSpPr>
        <p:spPr>
          <a:xfrm>
            <a:off x="239688" y="2703867"/>
            <a:ext cx="335283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(1)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E743F00-B7D3-4473-A1AE-E27664599C62}"/>
              </a:ext>
            </a:extLst>
          </p:cNvPr>
          <p:cNvSpPr txBox="1"/>
          <p:nvPr/>
        </p:nvSpPr>
        <p:spPr>
          <a:xfrm>
            <a:off x="716891" y="2687644"/>
            <a:ext cx="98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Data</a:t>
            </a:r>
            <a:r>
              <a: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전처리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F41EF20-0E66-4D15-9545-6A99775A5C46}"/>
              </a:ext>
            </a:extLst>
          </p:cNvPr>
          <p:cNvSpPr/>
          <p:nvPr/>
        </p:nvSpPr>
        <p:spPr>
          <a:xfrm>
            <a:off x="239688" y="3147119"/>
            <a:ext cx="335283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(2)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162021C-DFA9-47E4-91CA-12999F66B9E6}"/>
              </a:ext>
            </a:extLst>
          </p:cNvPr>
          <p:cNvSpPr txBox="1"/>
          <p:nvPr/>
        </p:nvSpPr>
        <p:spPr>
          <a:xfrm>
            <a:off x="716891" y="3130896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seq2seq</a:t>
            </a:r>
            <a:endParaRPr lang="ko-KR" altLang="en-US" sz="1400" dirty="0">
              <a:solidFill>
                <a:srgbClr val="FFA9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928872A8-C4E8-42C3-8C5D-2A67649A6F69}"/>
              </a:ext>
            </a:extLst>
          </p:cNvPr>
          <p:cNvSpPr/>
          <p:nvPr/>
        </p:nvSpPr>
        <p:spPr>
          <a:xfrm>
            <a:off x="231643" y="3563698"/>
            <a:ext cx="335283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(3)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2C7BEA3-4619-4307-903A-5284947CFA93}"/>
              </a:ext>
            </a:extLst>
          </p:cNvPr>
          <p:cNvSpPr txBox="1"/>
          <p:nvPr/>
        </p:nvSpPr>
        <p:spPr>
          <a:xfrm>
            <a:off x="708846" y="3547475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attention</a:t>
            </a:r>
            <a:endParaRPr lang="ko-KR" altLang="en-US" sz="1400" dirty="0">
              <a:solidFill>
                <a:srgbClr val="FFA9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CF5668F-12F2-46DB-9B38-81C2676721A9}"/>
              </a:ext>
            </a:extLst>
          </p:cNvPr>
          <p:cNvSpPr txBox="1"/>
          <p:nvPr/>
        </p:nvSpPr>
        <p:spPr>
          <a:xfrm>
            <a:off x="2410630" y="1037403"/>
            <a:ext cx="48530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(1) Data </a:t>
            </a:r>
            <a:r>
              <a:rPr lang="ko-KR" altLang="en-US" sz="2200" b="1" dirty="0"/>
              <a:t>전처리 과정</a:t>
            </a:r>
            <a:r>
              <a:rPr lang="en-US" altLang="ko-KR" sz="2200" b="1" dirty="0"/>
              <a:t> </a:t>
            </a:r>
            <a:endParaRPr lang="ko-KR" altLang="en-US" sz="2200" b="1" dirty="0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A3C9CE08-FD66-4FA1-BEE8-4C9168DAA289}"/>
              </a:ext>
            </a:extLst>
          </p:cNvPr>
          <p:cNvSpPr/>
          <p:nvPr/>
        </p:nvSpPr>
        <p:spPr>
          <a:xfrm rot="17514425">
            <a:off x="7740389" y="3504390"/>
            <a:ext cx="795783" cy="116535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0F300DE-ECD9-47D1-94D1-439BBE8C463B}"/>
              </a:ext>
            </a:extLst>
          </p:cNvPr>
          <p:cNvSpPr txBox="1"/>
          <p:nvPr/>
        </p:nvSpPr>
        <p:spPr>
          <a:xfrm>
            <a:off x="10482933" y="3991663"/>
            <a:ext cx="224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result</a:t>
            </a:r>
            <a:endParaRPr lang="ko-KR" altLang="en-US" sz="2400" b="1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CA700FE-678F-454C-9DAD-AAA4196FFA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222"/>
          <a:stretch/>
        </p:blipFill>
        <p:spPr>
          <a:xfrm>
            <a:off x="8473028" y="4453328"/>
            <a:ext cx="3390501" cy="229552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2478299-48EE-4C85-BBAA-247EBE03E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4226" y="1616746"/>
            <a:ext cx="5429250" cy="5162550"/>
          </a:xfrm>
          <a:prstGeom prst="rect">
            <a:avLst/>
          </a:prstGeom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E44933D8-F295-4D13-AEC4-F3EFAA7F271E}"/>
              </a:ext>
            </a:extLst>
          </p:cNvPr>
          <p:cNvGrpSpPr/>
          <p:nvPr/>
        </p:nvGrpSpPr>
        <p:grpSpPr>
          <a:xfrm>
            <a:off x="44329" y="9673"/>
            <a:ext cx="1828800" cy="6858000"/>
            <a:chOff x="0" y="0"/>
            <a:chExt cx="1828800" cy="68580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50FA20E-0A43-48BE-902D-46F0A79AD98D}"/>
                </a:ext>
              </a:extLst>
            </p:cNvPr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3B69517-8E7C-4948-BD32-7313CC446583}"/>
                </a:ext>
              </a:extLst>
            </p:cNvPr>
            <p:cNvGrpSpPr/>
            <p:nvPr/>
          </p:nvGrpSpPr>
          <p:grpSpPr>
            <a:xfrm>
              <a:off x="176545" y="138023"/>
              <a:ext cx="294251" cy="301924"/>
              <a:chOff x="176545" y="138023"/>
              <a:chExt cx="294251" cy="301924"/>
            </a:xfrm>
          </p:grpSpPr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7EFDAE8C-F4E5-498C-B163-866050B4EDD4}"/>
                  </a:ext>
                </a:extLst>
              </p:cNvPr>
              <p:cNvSpPr/>
              <p:nvPr/>
            </p:nvSpPr>
            <p:spPr>
              <a:xfrm>
                <a:off x="176545" y="299097"/>
                <a:ext cx="96203" cy="140850"/>
              </a:xfrm>
              <a:prstGeom prst="roundRect">
                <a:avLst/>
              </a:prstGeom>
              <a:solidFill>
                <a:srgbClr val="FFC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사각형: 둥근 모서리 105">
                <a:extLst>
                  <a:ext uri="{FF2B5EF4-FFF2-40B4-BE49-F238E27FC236}">
                    <a16:creationId xmlns:a16="http://schemas.microsoft.com/office/drawing/2014/main" id="{D3DCCE61-66AD-4C60-A1AC-0A5A6E4DFD1C}"/>
                  </a:ext>
                </a:extLst>
              </p:cNvPr>
              <p:cNvSpPr/>
              <p:nvPr/>
            </p:nvSpPr>
            <p:spPr>
              <a:xfrm>
                <a:off x="374593" y="138023"/>
                <a:ext cx="96203" cy="301924"/>
              </a:xfrm>
              <a:prstGeom prst="roundRect">
                <a:avLst/>
              </a:prstGeom>
              <a:solidFill>
                <a:srgbClr val="F27A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사각형: 둥근 모서리 106">
                <a:extLst>
                  <a:ext uri="{FF2B5EF4-FFF2-40B4-BE49-F238E27FC236}">
                    <a16:creationId xmlns:a16="http://schemas.microsoft.com/office/drawing/2014/main" id="{299777B6-3374-4E99-9436-2ECE69C9E9E9}"/>
                  </a:ext>
                </a:extLst>
              </p:cNvPr>
              <p:cNvSpPr/>
              <p:nvPr/>
            </p:nvSpPr>
            <p:spPr>
              <a:xfrm>
                <a:off x="275569" y="233729"/>
                <a:ext cx="96203" cy="206218"/>
              </a:xfrm>
              <a:prstGeom prst="roundRect">
                <a:avLst/>
              </a:prstGeom>
              <a:solidFill>
                <a:srgbClr val="FFC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0B6B86F-819B-4533-B61B-D54C8CD43BF3}"/>
                </a:ext>
              </a:extLst>
            </p:cNvPr>
            <p:cNvSpPr txBox="1"/>
            <p:nvPr/>
          </p:nvSpPr>
          <p:spPr>
            <a:xfrm>
              <a:off x="504825" y="90398"/>
              <a:ext cx="9620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INDEX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FE3055C1-D2B6-4E7A-9329-888908573D3F}"/>
                </a:ext>
              </a:extLst>
            </p:cNvPr>
            <p:cNvSpPr/>
            <p:nvPr/>
          </p:nvSpPr>
          <p:spPr>
            <a:xfrm>
              <a:off x="191785" y="854550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BE503FD-74CE-43C6-A369-3060DAB4C8D9}"/>
                </a:ext>
              </a:extLst>
            </p:cNvPr>
            <p:cNvSpPr txBox="1"/>
            <p:nvPr/>
          </p:nvSpPr>
          <p:spPr>
            <a:xfrm>
              <a:off x="1228861" y="785820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779FAD57-12B9-4990-B344-CBCCF9159C86}"/>
                </a:ext>
              </a:extLst>
            </p:cNvPr>
            <p:cNvCxnSpPr>
              <a:cxnSpLocks/>
            </p:cNvCxnSpPr>
            <p:nvPr/>
          </p:nvCxnSpPr>
          <p:spPr>
            <a:xfrm>
              <a:off x="191785" y="1238407"/>
              <a:ext cx="1447803" cy="0"/>
            </a:xfrm>
            <a:prstGeom prst="line">
              <a:avLst/>
            </a:prstGeom>
            <a:ln w="12700">
              <a:solidFill>
                <a:srgbClr val="8E8E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BEBD80A2-0F9E-46EC-8BA1-A5AC2F459561}"/>
                </a:ext>
              </a:extLst>
            </p:cNvPr>
            <p:cNvSpPr/>
            <p:nvPr/>
          </p:nvSpPr>
          <p:spPr>
            <a:xfrm>
              <a:off x="195431" y="2195105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7FF1739-EFC0-4680-A630-50F98091985F}"/>
                </a:ext>
              </a:extLst>
            </p:cNvPr>
            <p:cNvSpPr txBox="1"/>
            <p:nvPr/>
          </p:nvSpPr>
          <p:spPr>
            <a:xfrm>
              <a:off x="1228861" y="1416691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1CC1DED1-1F88-4124-A445-513DC99F3776}"/>
                </a:ext>
              </a:extLst>
            </p:cNvPr>
            <p:cNvCxnSpPr>
              <a:cxnSpLocks/>
            </p:cNvCxnSpPr>
            <p:nvPr/>
          </p:nvCxnSpPr>
          <p:spPr>
            <a:xfrm>
              <a:off x="191785" y="1869278"/>
              <a:ext cx="1447803" cy="0"/>
            </a:xfrm>
            <a:prstGeom prst="line">
              <a:avLst/>
            </a:prstGeom>
            <a:ln w="12700">
              <a:solidFill>
                <a:srgbClr val="8E8E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9572505-54B1-4721-B154-5F61241B6CF0}"/>
                </a:ext>
              </a:extLst>
            </p:cNvPr>
            <p:cNvSpPr txBox="1"/>
            <p:nvPr/>
          </p:nvSpPr>
          <p:spPr>
            <a:xfrm>
              <a:off x="1217147" y="210287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B351055B-84E5-42E8-84B2-9A718868834D}"/>
                </a:ext>
              </a:extLst>
            </p:cNvPr>
            <p:cNvCxnSpPr>
              <a:cxnSpLocks/>
            </p:cNvCxnSpPr>
            <p:nvPr/>
          </p:nvCxnSpPr>
          <p:spPr>
            <a:xfrm>
              <a:off x="180071" y="2555460"/>
              <a:ext cx="1447803" cy="0"/>
            </a:xfrm>
            <a:prstGeom prst="line">
              <a:avLst/>
            </a:prstGeom>
            <a:ln w="12700">
              <a:solidFill>
                <a:srgbClr val="8E8E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5E069CA6-A97B-4647-B553-8ECF4C98A1F0}"/>
                </a:ext>
              </a:extLst>
            </p:cNvPr>
            <p:cNvGrpSpPr/>
            <p:nvPr/>
          </p:nvGrpSpPr>
          <p:grpSpPr>
            <a:xfrm>
              <a:off x="191785" y="4590016"/>
              <a:ext cx="1560951" cy="400110"/>
              <a:chOff x="957836" y="1671488"/>
              <a:chExt cx="1560951" cy="400110"/>
            </a:xfrm>
          </p:grpSpPr>
          <p:sp>
            <p:nvSpPr>
              <p:cNvPr id="103" name="사각형: 둥근 모서리 102">
                <a:extLst>
                  <a:ext uri="{FF2B5EF4-FFF2-40B4-BE49-F238E27FC236}">
                    <a16:creationId xmlns:a16="http://schemas.microsoft.com/office/drawing/2014/main" id="{39C3BBEC-D6C8-4FB3-A32E-E2421128F19A}"/>
                  </a:ext>
                </a:extLst>
              </p:cNvPr>
              <p:cNvSpPr/>
              <p:nvPr/>
            </p:nvSpPr>
            <p:spPr>
              <a:xfrm>
                <a:off x="957836" y="1740218"/>
                <a:ext cx="1018026" cy="272415"/>
              </a:xfrm>
              <a:prstGeom prst="roundRect">
                <a:avLst/>
              </a:prstGeom>
              <a:solidFill>
                <a:srgbClr val="8E8E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CONTENTS</a:t>
                </a:r>
                <a:endParaRPr lang="ko-KR" altLang="en-US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56FA11D-5462-4557-BF43-BCCA4851ABB8}"/>
                  </a:ext>
                </a:extLst>
              </p:cNvPr>
              <p:cNvSpPr txBox="1"/>
              <p:nvPr/>
            </p:nvSpPr>
            <p:spPr>
              <a:xfrm>
                <a:off x="1994912" y="1671488"/>
                <a:ext cx="5238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4</a:t>
                </a:r>
                <a:endParaRPr lang="ko-KR" altLang="en-US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</p:grp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6F776AAF-03DE-4F18-B951-F5E9EE61B84F}"/>
                </a:ext>
              </a:extLst>
            </p:cNvPr>
            <p:cNvCxnSpPr>
              <a:cxnSpLocks/>
            </p:cNvCxnSpPr>
            <p:nvPr/>
          </p:nvCxnSpPr>
          <p:spPr>
            <a:xfrm>
              <a:off x="191785" y="5042603"/>
              <a:ext cx="1447803" cy="0"/>
            </a:xfrm>
            <a:prstGeom prst="line">
              <a:avLst/>
            </a:prstGeom>
            <a:ln w="12700">
              <a:solidFill>
                <a:srgbClr val="8E8E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0B11CA2D-76A3-4165-91A1-1C56E6CEEBD9}"/>
                </a:ext>
              </a:extLst>
            </p:cNvPr>
            <p:cNvSpPr/>
            <p:nvPr/>
          </p:nvSpPr>
          <p:spPr>
            <a:xfrm>
              <a:off x="191785" y="1457293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96C14FB0-1555-498F-8F53-2DE09720510A}"/>
                </a:ext>
              </a:extLst>
            </p:cNvPr>
            <p:cNvCxnSpPr>
              <a:cxnSpLocks/>
            </p:cNvCxnSpPr>
            <p:nvPr/>
          </p:nvCxnSpPr>
          <p:spPr>
            <a:xfrm>
              <a:off x="191785" y="2563198"/>
              <a:ext cx="1447803" cy="0"/>
            </a:xfrm>
            <a:prstGeom prst="line">
              <a:avLst/>
            </a:prstGeom>
            <a:ln w="12700">
              <a:solidFill>
                <a:srgbClr val="8E8E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94BE5A14-FCB3-4136-B668-51D5519C2276}"/>
                </a:ext>
              </a:extLst>
            </p:cNvPr>
            <p:cNvSpPr/>
            <p:nvPr/>
          </p:nvSpPr>
          <p:spPr>
            <a:xfrm>
              <a:off x="239688" y="2703867"/>
              <a:ext cx="335283" cy="272415"/>
            </a:xfrm>
            <a:prstGeom prst="roundRect">
              <a:avLst/>
            </a:prstGeom>
            <a:solidFill>
              <a:srgbClr val="FF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(1)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47ADA7C-225C-4CF3-8F69-3506A709A904}"/>
                </a:ext>
              </a:extLst>
            </p:cNvPr>
            <p:cNvSpPr txBox="1"/>
            <p:nvPr/>
          </p:nvSpPr>
          <p:spPr>
            <a:xfrm>
              <a:off x="716891" y="2687644"/>
              <a:ext cx="985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A9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Data</a:t>
              </a:r>
              <a:r>
                <a:rPr lang="ko-KR" altLang="en-US" sz="1400" dirty="0">
                  <a:solidFill>
                    <a:srgbClr val="FFA9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전처리</a:t>
              </a:r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5F9711AC-5EDB-4D44-805B-EE481551A455}"/>
                </a:ext>
              </a:extLst>
            </p:cNvPr>
            <p:cNvSpPr/>
            <p:nvPr/>
          </p:nvSpPr>
          <p:spPr>
            <a:xfrm>
              <a:off x="239688" y="3147119"/>
              <a:ext cx="335283" cy="272415"/>
            </a:xfrm>
            <a:prstGeom prst="roundRect">
              <a:avLst/>
            </a:prstGeom>
            <a:solidFill>
              <a:srgbClr val="FF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(2)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A376A18-3103-4591-AD9E-386F0ADFE48C}"/>
                </a:ext>
              </a:extLst>
            </p:cNvPr>
            <p:cNvSpPr txBox="1"/>
            <p:nvPr/>
          </p:nvSpPr>
          <p:spPr>
            <a:xfrm>
              <a:off x="716891" y="3130896"/>
              <a:ext cx="9858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A9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seq2seq</a:t>
              </a:r>
              <a:endPara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8B226189-7827-4B5F-A733-B8B67488E718}"/>
                </a:ext>
              </a:extLst>
            </p:cNvPr>
            <p:cNvSpPr/>
            <p:nvPr/>
          </p:nvSpPr>
          <p:spPr>
            <a:xfrm>
              <a:off x="231643" y="3563698"/>
              <a:ext cx="335283" cy="272415"/>
            </a:xfrm>
            <a:prstGeom prst="roundRect">
              <a:avLst/>
            </a:prstGeom>
            <a:solidFill>
              <a:srgbClr val="FF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(3)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8209DF6-AA1A-4BC6-AC3D-F109225E1A0B}"/>
                </a:ext>
              </a:extLst>
            </p:cNvPr>
            <p:cNvSpPr txBox="1"/>
            <p:nvPr/>
          </p:nvSpPr>
          <p:spPr>
            <a:xfrm>
              <a:off x="708846" y="3547475"/>
              <a:ext cx="9858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A9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attention</a:t>
              </a:r>
              <a:endPara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4E0269C8-CD50-4B7D-86B6-22F595D05506}"/>
              </a:ext>
            </a:extLst>
          </p:cNvPr>
          <p:cNvGrpSpPr/>
          <p:nvPr/>
        </p:nvGrpSpPr>
        <p:grpSpPr>
          <a:xfrm>
            <a:off x="0" y="-12922"/>
            <a:ext cx="1828800" cy="6858000"/>
            <a:chOff x="0" y="0"/>
            <a:chExt cx="1828800" cy="6858000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6BB434B9-7DEB-4C87-B345-74CE6B4F3838}"/>
                </a:ext>
              </a:extLst>
            </p:cNvPr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40988463-6F8D-46CB-AFED-8C5A3DD376D0}"/>
                </a:ext>
              </a:extLst>
            </p:cNvPr>
            <p:cNvGrpSpPr/>
            <p:nvPr/>
          </p:nvGrpSpPr>
          <p:grpSpPr>
            <a:xfrm>
              <a:off x="176545" y="138023"/>
              <a:ext cx="294251" cy="301924"/>
              <a:chOff x="176545" y="138023"/>
              <a:chExt cx="294251" cy="301924"/>
            </a:xfrm>
          </p:grpSpPr>
          <p:sp>
            <p:nvSpPr>
              <p:cNvPr id="135" name="사각형: 둥근 모서리 134">
                <a:extLst>
                  <a:ext uri="{FF2B5EF4-FFF2-40B4-BE49-F238E27FC236}">
                    <a16:creationId xmlns:a16="http://schemas.microsoft.com/office/drawing/2014/main" id="{E1DCEEB3-9ABD-4FBE-B603-9B545BF40B8F}"/>
                  </a:ext>
                </a:extLst>
              </p:cNvPr>
              <p:cNvSpPr/>
              <p:nvPr/>
            </p:nvSpPr>
            <p:spPr>
              <a:xfrm>
                <a:off x="176545" y="299097"/>
                <a:ext cx="96203" cy="140850"/>
              </a:xfrm>
              <a:prstGeom prst="roundRect">
                <a:avLst/>
              </a:prstGeom>
              <a:solidFill>
                <a:srgbClr val="FFC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사각형: 둥근 모서리 135">
                <a:extLst>
                  <a:ext uri="{FF2B5EF4-FFF2-40B4-BE49-F238E27FC236}">
                    <a16:creationId xmlns:a16="http://schemas.microsoft.com/office/drawing/2014/main" id="{A7F97766-782F-4CA5-83B1-B5AD3728FD14}"/>
                  </a:ext>
                </a:extLst>
              </p:cNvPr>
              <p:cNvSpPr/>
              <p:nvPr/>
            </p:nvSpPr>
            <p:spPr>
              <a:xfrm>
                <a:off x="374593" y="138023"/>
                <a:ext cx="96203" cy="301924"/>
              </a:xfrm>
              <a:prstGeom prst="roundRect">
                <a:avLst/>
              </a:prstGeom>
              <a:solidFill>
                <a:srgbClr val="F27A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F07FB7DB-E00D-487F-B9FA-AF6742D201AD}"/>
                  </a:ext>
                </a:extLst>
              </p:cNvPr>
              <p:cNvSpPr/>
              <p:nvPr/>
            </p:nvSpPr>
            <p:spPr>
              <a:xfrm>
                <a:off x="275569" y="233729"/>
                <a:ext cx="96203" cy="206218"/>
              </a:xfrm>
              <a:prstGeom prst="roundRect">
                <a:avLst/>
              </a:prstGeom>
              <a:solidFill>
                <a:srgbClr val="FFC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229FBAE-219B-4B62-B8F8-0B1600CCEA2A}"/>
                </a:ext>
              </a:extLst>
            </p:cNvPr>
            <p:cNvSpPr txBox="1"/>
            <p:nvPr/>
          </p:nvSpPr>
          <p:spPr>
            <a:xfrm>
              <a:off x="504825" y="90398"/>
              <a:ext cx="9620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INDEX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E48986A6-7AEA-49A6-B894-7EB832ECCAE6}"/>
                </a:ext>
              </a:extLst>
            </p:cNvPr>
            <p:cNvSpPr/>
            <p:nvPr/>
          </p:nvSpPr>
          <p:spPr>
            <a:xfrm>
              <a:off x="191785" y="854550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AAC7B58-D1EE-4BD9-918F-2D43A38A0F33}"/>
                </a:ext>
              </a:extLst>
            </p:cNvPr>
            <p:cNvSpPr txBox="1"/>
            <p:nvPr/>
          </p:nvSpPr>
          <p:spPr>
            <a:xfrm>
              <a:off x="1228861" y="785820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266DC7C5-8E89-4C18-9C4F-0E2CAD6A0D23}"/>
                </a:ext>
              </a:extLst>
            </p:cNvPr>
            <p:cNvCxnSpPr>
              <a:cxnSpLocks/>
            </p:cNvCxnSpPr>
            <p:nvPr/>
          </p:nvCxnSpPr>
          <p:spPr>
            <a:xfrm>
              <a:off x="191785" y="1238407"/>
              <a:ext cx="1447803" cy="0"/>
            </a:xfrm>
            <a:prstGeom prst="line">
              <a:avLst/>
            </a:prstGeom>
            <a:ln w="12700">
              <a:solidFill>
                <a:srgbClr val="8E8E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B545D364-9A41-4B4C-8ECC-8C6E77E8F9B0}"/>
                </a:ext>
              </a:extLst>
            </p:cNvPr>
            <p:cNvSpPr/>
            <p:nvPr/>
          </p:nvSpPr>
          <p:spPr>
            <a:xfrm>
              <a:off x="195431" y="2195105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41A87C4-6E92-4368-AA42-884DDE46B8A8}"/>
                </a:ext>
              </a:extLst>
            </p:cNvPr>
            <p:cNvSpPr txBox="1"/>
            <p:nvPr/>
          </p:nvSpPr>
          <p:spPr>
            <a:xfrm>
              <a:off x="1228861" y="1416691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F737F83D-BD38-4376-BDF0-B9A55EBDA14C}"/>
                </a:ext>
              </a:extLst>
            </p:cNvPr>
            <p:cNvCxnSpPr>
              <a:cxnSpLocks/>
            </p:cNvCxnSpPr>
            <p:nvPr/>
          </p:nvCxnSpPr>
          <p:spPr>
            <a:xfrm>
              <a:off x="191785" y="1869278"/>
              <a:ext cx="1447803" cy="0"/>
            </a:xfrm>
            <a:prstGeom prst="line">
              <a:avLst/>
            </a:prstGeom>
            <a:ln w="12700">
              <a:solidFill>
                <a:srgbClr val="8E8E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A27E121-ACE7-4F28-BEF7-43C44823EB5C}"/>
                </a:ext>
              </a:extLst>
            </p:cNvPr>
            <p:cNvSpPr txBox="1"/>
            <p:nvPr/>
          </p:nvSpPr>
          <p:spPr>
            <a:xfrm>
              <a:off x="1217147" y="210287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</a:t>
              </a:r>
              <a:endPara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F3F28F09-D884-4147-92AC-A9A1A47C98C7}"/>
                </a:ext>
              </a:extLst>
            </p:cNvPr>
            <p:cNvCxnSpPr>
              <a:cxnSpLocks/>
            </p:cNvCxnSpPr>
            <p:nvPr/>
          </p:nvCxnSpPr>
          <p:spPr>
            <a:xfrm>
              <a:off x="180071" y="2555460"/>
              <a:ext cx="1447803" cy="0"/>
            </a:xfrm>
            <a:prstGeom prst="line">
              <a:avLst/>
            </a:prstGeom>
            <a:ln w="12700">
              <a:solidFill>
                <a:srgbClr val="8E8E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BBD27ADE-C319-435A-8508-5AB403C7244A}"/>
                </a:ext>
              </a:extLst>
            </p:cNvPr>
            <p:cNvGrpSpPr/>
            <p:nvPr/>
          </p:nvGrpSpPr>
          <p:grpSpPr>
            <a:xfrm>
              <a:off x="191785" y="4590016"/>
              <a:ext cx="1560951" cy="400110"/>
              <a:chOff x="957836" y="1671488"/>
              <a:chExt cx="1560951" cy="400110"/>
            </a:xfrm>
          </p:grpSpPr>
          <p:sp>
            <p:nvSpPr>
              <p:cNvPr id="133" name="사각형: 둥근 모서리 132">
                <a:extLst>
                  <a:ext uri="{FF2B5EF4-FFF2-40B4-BE49-F238E27FC236}">
                    <a16:creationId xmlns:a16="http://schemas.microsoft.com/office/drawing/2014/main" id="{0A5AAB06-25A5-4BCD-9293-D59DAFDF6B63}"/>
                  </a:ext>
                </a:extLst>
              </p:cNvPr>
              <p:cNvSpPr/>
              <p:nvPr/>
            </p:nvSpPr>
            <p:spPr>
              <a:xfrm>
                <a:off x="957836" y="1740218"/>
                <a:ext cx="1018026" cy="272415"/>
              </a:xfrm>
              <a:prstGeom prst="roundRect">
                <a:avLst/>
              </a:prstGeom>
              <a:solidFill>
                <a:srgbClr val="8E8E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CONTENTS</a:t>
                </a:r>
                <a:endParaRPr lang="ko-KR" altLang="en-US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52643A1-8F7F-4D65-814F-C082329625B5}"/>
                  </a:ext>
                </a:extLst>
              </p:cNvPr>
              <p:cNvSpPr txBox="1"/>
              <p:nvPr/>
            </p:nvSpPr>
            <p:spPr>
              <a:xfrm>
                <a:off x="1994912" y="1671488"/>
                <a:ext cx="5238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4</a:t>
                </a:r>
                <a:endParaRPr lang="ko-KR" altLang="en-US" sz="2000" dirty="0"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</p:grp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AFCF1B60-1491-4539-A839-34EC69EB224E}"/>
                </a:ext>
              </a:extLst>
            </p:cNvPr>
            <p:cNvCxnSpPr>
              <a:cxnSpLocks/>
            </p:cNvCxnSpPr>
            <p:nvPr/>
          </p:nvCxnSpPr>
          <p:spPr>
            <a:xfrm>
              <a:off x="191785" y="5042603"/>
              <a:ext cx="1447803" cy="0"/>
            </a:xfrm>
            <a:prstGeom prst="line">
              <a:avLst/>
            </a:prstGeom>
            <a:ln w="12700">
              <a:solidFill>
                <a:srgbClr val="8E8E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97C052BD-108E-4FBF-BD1F-62DB258265F8}"/>
                </a:ext>
              </a:extLst>
            </p:cNvPr>
            <p:cNvSpPr/>
            <p:nvPr/>
          </p:nvSpPr>
          <p:spPr>
            <a:xfrm>
              <a:off x="191785" y="1457293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CONTENTS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FC623CDC-DA0B-461F-98C9-FEF8A5A46A0B}"/>
                </a:ext>
              </a:extLst>
            </p:cNvPr>
            <p:cNvCxnSpPr>
              <a:cxnSpLocks/>
            </p:cNvCxnSpPr>
            <p:nvPr/>
          </p:nvCxnSpPr>
          <p:spPr>
            <a:xfrm>
              <a:off x="191785" y="2563198"/>
              <a:ext cx="1447803" cy="0"/>
            </a:xfrm>
            <a:prstGeom prst="line">
              <a:avLst/>
            </a:prstGeom>
            <a:ln w="12700">
              <a:solidFill>
                <a:srgbClr val="8E8E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7B82CA44-5D81-4314-9D52-5FA23C2A451E}"/>
                </a:ext>
              </a:extLst>
            </p:cNvPr>
            <p:cNvSpPr/>
            <p:nvPr/>
          </p:nvSpPr>
          <p:spPr>
            <a:xfrm>
              <a:off x="239688" y="2703867"/>
              <a:ext cx="335283" cy="272415"/>
            </a:xfrm>
            <a:prstGeom prst="roundRect">
              <a:avLst/>
            </a:prstGeom>
            <a:solidFill>
              <a:srgbClr val="FF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(1)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06E3B3C-6C9F-4A96-BFE7-2E445F185406}"/>
                </a:ext>
              </a:extLst>
            </p:cNvPr>
            <p:cNvSpPr txBox="1"/>
            <p:nvPr/>
          </p:nvSpPr>
          <p:spPr>
            <a:xfrm>
              <a:off x="716891" y="2687644"/>
              <a:ext cx="985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A9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Data</a:t>
              </a:r>
              <a:r>
                <a:rPr lang="ko-KR" altLang="en-US" sz="1400" dirty="0">
                  <a:solidFill>
                    <a:srgbClr val="FFA9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전처리</a:t>
              </a:r>
            </a:p>
          </p:txBody>
        </p:sp>
        <p:sp>
          <p:nvSpPr>
            <p:cNvPr id="127" name="사각형: 둥근 모서리 126">
              <a:extLst>
                <a:ext uri="{FF2B5EF4-FFF2-40B4-BE49-F238E27FC236}">
                  <a16:creationId xmlns:a16="http://schemas.microsoft.com/office/drawing/2014/main" id="{7370288B-544C-4466-AEFE-B84E765E5892}"/>
                </a:ext>
              </a:extLst>
            </p:cNvPr>
            <p:cNvSpPr/>
            <p:nvPr/>
          </p:nvSpPr>
          <p:spPr>
            <a:xfrm>
              <a:off x="239688" y="3147119"/>
              <a:ext cx="335283" cy="272415"/>
            </a:xfrm>
            <a:prstGeom prst="roundRect">
              <a:avLst/>
            </a:prstGeom>
            <a:solidFill>
              <a:srgbClr val="FF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(2)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5D1F9B3-8947-4374-9BCA-30E40C0D62FA}"/>
                </a:ext>
              </a:extLst>
            </p:cNvPr>
            <p:cNvSpPr txBox="1"/>
            <p:nvPr/>
          </p:nvSpPr>
          <p:spPr>
            <a:xfrm>
              <a:off x="716891" y="3130896"/>
              <a:ext cx="9858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A9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seq2seq</a:t>
              </a:r>
              <a:endPara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E7427354-76DE-40F8-B5E2-61CF1398CB68}"/>
                </a:ext>
              </a:extLst>
            </p:cNvPr>
            <p:cNvSpPr/>
            <p:nvPr/>
          </p:nvSpPr>
          <p:spPr>
            <a:xfrm>
              <a:off x="231643" y="3563698"/>
              <a:ext cx="335283" cy="272415"/>
            </a:xfrm>
            <a:prstGeom prst="roundRect">
              <a:avLst/>
            </a:prstGeom>
            <a:solidFill>
              <a:srgbClr val="FF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(3)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16E668EA-984D-4031-B5C6-495E1A8D15E9}"/>
                </a:ext>
              </a:extLst>
            </p:cNvPr>
            <p:cNvSpPr txBox="1"/>
            <p:nvPr/>
          </p:nvSpPr>
          <p:spPr>
            <a:xfrm>
              <a:off x="708846" y="3547475"/>
              <a:ext cx="9858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A9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train</a:t>
              </a:r>
              <a:endPara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id="{5D3D9EEB-0DDA-46C3-A855-34A4F6BB03D3}"/>
                </a:ext>
              </a:extLst>
            </p:cNvPr>
            <p:cNvSpPr/>
            <p:nvPr/>
          </p:nvSpPr>
          <p:spPr>
            <a:xfrm>
              <a:off x="245680" y="4081581"/>
              <a:ext cx="335283" cy="272415"/>
            </a:xfrm>
            <a:prstGeom prst="roundRect">
              <a:avLst/>
            </a:prstGeom>
            <a:solidFill>
              <a:srgbClr val="FF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(4)</a:t>
              </a:r>
              <a:endPara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436B8F9-E57E-4399-8ECC-B1753B5C7ED0}"/>
                </a:ext>
              </a:extLst>
            </p:cNvPr>
            <p:cNvSpPr txBox="1"/>
            <p:nvPr/>
          </p:nvSpPr>
          <p:spPr>
            <a:xfrm>
              <a:off x="722883" y="4065358"/>
              <a:ext cx="9858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A9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test</a:t>
              </a:r>
              <a:endParaRPr lang="ko-KR" altLang="en-US" sz="1400" dirty="0">
                <a:solidFill>
                  <a:srgbClr val="FFA9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7326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4413</TotalTime>
  <Words>2391</Words>
  <Application>Microsoft Office PowerPoint</Application>
  <PresentationFormat>와이드스크린</PresentationFormat>
  <Paragraphs>650</Paragraphs>
  <Slides>19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KoPub돋움체 Bold</vt:lpstr>
      <vt:lpstr>KoPub돋움체 Light</vt:lpstr>
      <vt:lpstr>KoPub돋움체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</dc:creator>
  <cp:lastModifiedBy>박 주영</cp:lastModifiedBy>
  <cp:revision>175</cp:revision>
  <dcterms:created xsi:type="dcterms:W3CDTF">2018-06-08T01:41:40Z</dcterms:created>
  <dcterms:modified xsi:type="dcterms:W3CDTF">2019-10-29T08:47:48Z</dcterms:modified>
</cp:coreProperties>
</file>