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94" r:id="rId6"/>
    <p:sldId id="295" r:id="rId7"/>
    <p:sldId id="296" r:id="rId8"/>
    <p:sldId id="288" r:id="rId9"/>
    <p:sldId id="291" r:id="rId10"/>
    <p:sldId id="289" r:id="rId11"/>
    <p:sldId id="292" r:id="rId12"/>
    <p:sldId id="293" r:id="rId13"/>
  </p:sldIdLst>
  <p:sldSz cx="12192000" cy="6858000"/>
  <p:notesSz cx="6858000" cy="9144000"/>
  <p:embeddedFontLst>
    <p:embeddedFont>
      <p:font typeface="공체 Light" panose="00000300000000000000" pitchFamily="2" charset="-127"/>
      <p:regular r:id="rId14"/>
    </p:embeddedFont>
    <p:embeddedFont>
      <p:font typeface="공체 Medium" panose="00000600000000000000" pitchFamily="2" charset="-127"/>
      <p:regular r:id="rId15"/>
    </p:embeddedFont>
    <p:embeddedFont>
      <p:font typeface="이사만루체 Bold" panose="020B0600000101010101" charset="-127"/>
      <p:bold r:id="rId16"/>
    </p:embeddedFont>
    <p:embeddedFont>
      <p:font typeface="이사만루체 Medium" panose="020B0600000101010101" charset="-127"/>
      <p:regular r:id="rId17"/>
    </p:embeddedFont>
    <p:embeddedFont>
      <p:font typeface="공체 Bold" panose="00000800000000000000" pitchFamily="2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호재" initials="이" lastIdx="1" clrIdx="0">
    <p:extLst>
      <p:ext uri="{19B8F6BF-5375-455C-9EA6-DF929625EA0E}">
        <p15:presenceInfo xmlns:p15="http://schemas.microsoft.com/office/powerpoint/2012/main" userId="이호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D966"/>
    <a:srgbClr val="FFC611"/>
    <a:srgbClr val="5F5F5F"/>
    <a:srgbClr val="285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81EA-BF81-4F30-96F0-5B390287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67303-26C1-4C10-820E-7A935F64E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020B1-1A2A-4736-BF6C-D9A0355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9DBDB-2FD2-454F-8693-ED0B7BE9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30E14-DEFA-4E47-AAA1-999BA422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B5AE6-82EC-4876-9D11-550D8C9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9343A-2706-4033-B5ED-AC6312E0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94AE9-526D-4AF7-89E5-918DD075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910AD-6E2C-49F9-99C5-EDF11570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9EDA-8BE2-40CF-82EF-36AF65A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6BC03-E0B7-4C52-977F-47372F885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26AE-06BF-4B47-BE45-56F29A56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64D3A-6DFA-4298-896D-84C36B8B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E2C90-4C3F-4045-9F1E-F3227C49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F7F6B-760C-4A46-B3CC-D46B59A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DF59-1CE0-434B-8F67-200B9060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BD05F-9131-4C37-9168-527623E4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8C84C-8C63-43AD-B07D-58E78DA9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648C7-F8DC-44DE-8498-BF09B519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0C967-5A89-4412-8B13-507CBCBE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4B57-E460-4E9A-9441-79D69EE9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4AA6-A3C4-41D0-88FE-1CA91A6A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C4520-69CB-478A-A0AE-2BEB185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B2ACF-32A8-4DB2-8B23-708B032E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BBC11-A2EA-44CB-9ACB-4A89A516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20668-E482-4E0A-B662-556F4C94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BA9F3-3B03-4353-8C58-D16E756B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D2804-FD6A-49FF-B33E-F05604A4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AB77C-6D9D-496B-8575-40C913AC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8C71B-95CA-467C-8DB0-91670E73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FBCAF-3089-4E72-ABAB-5C70AE6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30F81-06E8-428C-ACE4-1FD49948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F03EF-DD87-494A-8690-13D1C03D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F7892-430C-48AD-8E9B-92495EF6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96FACF-850D-4974-9B34-E3BBCBD60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1C88D-2EB3-4ACE-A9FA-E9D8A949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32B99-C342-42B6-86DC-DC527A52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3B5F3-C34B-4074-9046-E20C8DB1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97405-8E94-4BE4-BBE4-597B20F8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8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CC8F-6A7D-405D-A99B-236605C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7D66F-D0E9-47F7-B9CC-0E10B72B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0E05D-B5E2-46A0-8434-7EA639B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145F5-F31A-446D-8404-7ADEB6F9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323999-B799-43C3-B7B4-1004AFE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0A222-BE3C-4E0B-B0F1-8B8FD8CD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BF909-CE24-45D4-B284-58B5FDEE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6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582BA-03C8-41A5-B76A-DB649181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E32A1-8AF4-4263-97F9-B6745941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5CE4F-2675-4368-87AE-4ECF528E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F3840-39FE-44CA-A152-899D3289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3F501-1235-41D1-9624-0A88CB0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18643-5AC0-4025-B656-38D2B4F3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57BB-7CD0-4A1C-B532-B2923E16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DDBD7-80C2-4158-ADA9-3F4D93E1A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116B5-E478-4EC0-8D7B-04B67D37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8F658-5A1E-470B-A913-03D4AE91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C9B61-DA7C-49BA-9288-911FAC87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20C8A-8B42-4D8C-AB94-6C38AD5A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1563A-AC88-461A-9454-3F8E52C9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80F54-0F75-487C-845F-281D54B8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1F868-7A22-4CBB-A6F4-48117668F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160-D98A-4A67-932B-72630C21A059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8E507-C4A4-4BFB-B042-11A46D15F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C08AA-E9C1-41AD-B55E-046B7000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54FC-76C8-4B20-982F-56420B200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20234-0A1D-49A9-BB6C-35730120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11" y="2235938"/>
            <a:ext cx="9110977" cy="114846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D966"/>
                </a:solidFill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감성분석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과 </a:t>
            </a:r>
            <a:r>
              <a:rPr lang="ko-KR" altLang="en-US" dirty="0">
                <a:solidFill>
                  <a:srgbClr val="FFD966"/>
                </a:solidFill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키워드 추출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50800" dir="21540000" algn="ctr" rotWithShape="0">
                  <a:srgbClr val="5F5F5F">
                    <a:alpha val="34000"/>
                  </a:srgbClr>
                </a:outerShdw>
              </a:effectLst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8DF0C-CF25-4B7B-893A-7274B9F3A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8441" y="5064839"/>
            <a:ext cx="2621280" cy="1369650"/>
          </a:xfrm>
        </p:spPr>
        <p:txBody>
          <a:bodyPr>
            <a:normAutofit fontScale="92500"/>
          </a:bodyPr>
          <a:lstStyle/>
          <a:p>
            <a:r>
              <a:rPr lang="en-US" altLang="ko-KR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3</a:t>
            </a:r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조</a:t>
            </a:r>
            <a:endParaRPr lang="en-US" altLang="ko-KR" sz="2000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  <a:p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이호재</a:t>
            </a:r>
            <a:r>
              <a:rPr lang="en-US" altLang="ko-KR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, </a:t>
            </a:r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한아영</a:t>
            </a:r>
            <a:r>
              <a:rPr lang="en-US" altLang="ko-KR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, </a:t>
            </a:r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박주영</a:t>
            </a:r>
            <a:endParaRPr lang="en-US" altLang="ko-KR" sz="2000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  <a:p>
            <a:r>
              <a:rPr lang="ko-KR" altLang="en-US" sz="2000" dirty="0" err="1">
                <a:latin typeface="공체 Bold" panose="00000800000000000000" pitchFamily="2" charset="-127"/>
                <a:ea typeface="공체 Bold" panose="00000800000000000000" pitchFamily="2" charset="-127"/>
              </a:rPr>
              <a:t>천서희</a:t>
            </a:r>
            <a:r>
              <a:rPr lang="en-US" altLang="ko-KR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, </a:t>
            </a:r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이성민</a:t>
            </a:r>
            <a:r>
              <a:rPr lang="en-US" altLang="ko-KR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, </a:t>
            </a:r>
            <a:r>
              <a:rPr lang="ko-KR" altLang="en-US" sz="2000" dirty="0">
                <a:latin typeface="공체 Bold" panose="00000800000000000000" pitchFamily="2" charset="-127"/>
                <a:ea typeface="공체 Bold" panose="00000800000000000000" pitchFamily="2" charset="-127"/>
              </a:rPr>
              <a:t>이승윤</a:t>
            </a:r>
            <a:endParaRPr lang="en-US" altLang="ko-KR" sz="2000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9646EE-CD12-4026-934F-C533381DB4D4}"/>
              </a:ext>
            </a:extLst>
          </p:cNvPr>
          <p:cNvSpPr/>
          <p:nvPr/>
        </p:nvSpPr>
        <p:spPr>
          <a:xfrm>
            <a:off x="2705196" y="1860990"/>
            <a:ext cx="7003774" cy="53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D103C4-2163-4CBF-99DA-67658D954762}"/>
              </a:ext>
            </a:extLst>
          </p:cNvPr>
          <p:cNvSpPr/>
          <p:nvPr/>
        </p:nvSpPr>
        <p:spPr>
          <a:xfrm>
            <a:off x="2764831" y="3822040"/>
            <a:ext cx="7003774" cy="530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76360-0BEC-48AD-9EFB-04240AC93231}"/>
              </a:ext>
            </a:extLst>
          </p:cNvPr>
          <p:cNvSpPr txBox="1"/>
          <p:nvPr/>
        </p:nvSpPr>
        <p:spPr>
          <a:xfrm>
            <a:off x="3322983" y="4198354"/>
            <a:ext cx="55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네이버 영화 리뷰 데이터를 중심으로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5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0BE7DD7-609C-44D7-B76A-4114AF80D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2865"/>
              </p:ext>
            </p:extLst>
          </p:nvPr>
        </p:nvGraphicFramePr>
        <p:xfrm>
          <a:off x="829795" y="2154800"/>
          <a:ext cx="5822676" cy="346245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911338">
                  <a:extLst>
                    <a:ext uri="{9D8B030D-6E8A-4147-A177-3AD203B41FA5}">
                      <a16:colId xmlns:a16="http://schemas.microsoft.com/office/drawing/2014/main" val="3650649227"/>
                    </a:ext>
                  </a:extLst>
                </a:gridCol>
                <a:gridCol w="2911338">
                  <a:extLst>
                    <a:ext uri="{9D8B030D-6E8A-4147-A177-3AD203B41FA5}">
                      <a16:colId xmlns:a16="http://schemas.microsoft.com/office/drawing/2014/main" val="731483981"/>
                    </a:ext>
                  </a:extLst>
                </a:gridCol>
              </a:tblGrid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Medium" panose="00000600000000000000" pitchFamily="2" charset="-127"/>
                          <a:ea typeface="공체 Medium" panose="00000600000000000000" pitchFamily="2" charset="-127"/>
                        </a:rPr>
                        <a:t>Model</a:t>
                      </a:r>
                      <a:endParaRPr lang="ko-KR" altLang="en-US" dirty="0">
                        <a:latin typeface="공체 Medium" panose="00000600000000000000" pitchFamily="2" charset="-127"/>
                        <a:ea typeface="공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Medium" panose="00000600000000000000" pitchFamily="2" charset="-127"/>
                          <a:ea typeface="공체 Medium" panose="00000600000000000000" pitchFamily="2" charset="-127"/>
                        </a:rPr>
                        <a:t>Test Accuracy</a:t>
                      </a:r>
                      <a:endParaRPr lang="ko-KR" altLang="en-US" dirty="0">
                        <a:latin typeface="공체 Medium" panose="00000600000000000000" pitchFamily="2" charset="-127"/>
                        <a:ea typeface="공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357148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CNN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86.5%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1992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86.3%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711751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BiLSTM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86.2%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86507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CNN+LSTM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85.8%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16347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GRU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84.5%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38741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RNN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80.9%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807055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8B4061EC-BB88-4845-92A7-9929C20E4FE5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16215-3B4D-4B03-B0B4-037FBFD50967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12D8B9-9624-4656-BEA3-ECB2BEC8DFFE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1BCED-6B21-44C5-B653-8E2452DAA1F7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2.3.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모델 성능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0407A-2BA9-4EFC-B99E-E5083ED6ED4E}"/>
              </a:ext>
            </a:extLst>
          </p:cNvPr>
          <p:cNvSpPr txBox="1"/>
          <p:nvPr/>
        </p:nvSpPr>
        <p:spPr>
          <a:xfrm>
            <a:off x="1061996" y="5668758"/>
            <a:ext cx="573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레이어 구성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, (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하이퍼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파라미터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, optimizer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등 학습에 영향을 줄 요소 통일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네이버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영화 리뷰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Test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데이터 기준</a:t>
            </a:r>
          </a:p>
        </p:txBody>
      </p:sp>
      <p:pic>
        <p:nvPicPr>
          <p:cNvPr id="17" name="Google Shape;217;p20">
            <a:extLst>
              <a:ext uri="{FF2B5EF4-FFF2-40B4-BE49-F238E27FC236}">
                <a16:creationId xmlns:a16="http://schemas.microsoft.com/office/drawing/2014/main" id="{4AE49C84-BE4E-4BF4-9506-DF2666AFD5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70025" y="2427343"/>
            <a:ext cx="2407326" cy="174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18;p20">
            <a:extLst>
              <a:ext uri="{FF2B5EF4-FFF2-40B4-BE49-F238E27FC236}">
                <a16:creationId xmlns:a16="http://schemas.microsoft.com/office/drawing/2014/main" id="{94CE1325-75E1-4185-A692-5AAD7937E75A}"/>
              </a:ext>
            </a:extLst>
          </p:cNvPr>
          <p:cNvSpPr txBox="1"/>
          <p:nvPr/>
        </p:nvSpPr>
        <p:spPr>
          <a:xfrm>
            <a:off x="7867515" y="1867862"/>
            <a:ext cx="9497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CNN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Google Shape;219;p20">
            <a:extLst>
              <a:ext uri="{FF2B5EF4-FFF2-40B4-BE49-F238E27FC236}">
                <a16:creationId xmlns:a16="http://schemas.microsoft.com/office/drawing/2014/main" id="{2DFC6530-49A9-4835-B2A9-51459A77D3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60" y="2367229"/>
            <a:ext cx="2407327" cy="165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0;p20">
            <a:extLst>
              <a:ext uri="{FF2B5EF4-FFF2-40B4-BE49-F238E27FC236}">
                <a16:creationId xmlns:a16="http://schemas.microsoft.com/office/drawing/2014/main" id="{80E774D9-81B0-4CEC-B409-EA3F3CBDB1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360" y="4746168"/>
            <a:ext cx="2492407" cy="174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1;p20">
            <a:extLst>
              <a:ext uri="{FF2B5EF4-FFF2-40B4-BE49-F238E27FC236}">
                <a16:creationId xmlns:a16="http://schemas.microsoft.com/office/drawing/2014/main" id="{47EA8914-F07F-4F4B-B0F4-12900168C9B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0025" y="4762054"/>
            <a:ext cx="2492408" cy="1726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2;p20">
            <a:extLst>
              <a:ext uri="{FF2B5EF4-FFF2-40B4-BE49-F238E27FC236}">
                <a16:creationId xmlns:a16="http://schemas.microsoft.com/office/drawing/2014/main" id="{942EDB86-1683-4AF3-883E-A7885F33FEA5}"/>
              </a:ext>
            </a:extLst>
          </p:cNvPr>
          <p:cNvSpPr txBox="1"/>
          <p:nvPr/>
        </p:nvSpPr>
        <p:spPr>
          <a:xfrm>
            <a:off x="10241366" y="1861204"/>
            <a:ext cx="94972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;p20">
            <a:extLst>
              <a:ext uri="{FF2B5EF4-FFF2-40B4-BE49-F238E27FC236}">
                <a16:creationId xmlns:a16="http://schemas.microsoft.com/office/drawing/2014/main" id="{7E7C4794-448B-4948-8361-A7CAB38F78C4}"/>
              </a:ext>
            </a:extLst>
          </p:cNvPr>
          <p:cNvSpPr txBox="1"/>
          <p:nvPr/>
        </p:nvSpPr>
        <p:spPr>
          <a:xfrm>
            <a:off x="7721581" y="4215704"/>
            <a:ext cx="10956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BiLSTM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4;p20">
            <a:extLst>
              <a:ext uri="{FF2B5EF4-FFF2-40B4-BE49-F238E27FC236}">
                <a16:creationId xmlns:a16="http://schemas.microsoft.com/office/drawing/2014/main" id="{6CC5AB15-BD74-4E34-B269-10D6658671F9}"/>
              </a:ext>
            </a:extLst>
          </p:cNvPr>
          <p:cNvSpPr txBox="1"/>
          <p:nvPr/>
        </p:nvSpPr>
        <p:spPr>
          <a:xfrm>
            <a:off x="10442712" y="4234972"/>
            <a:ext cx="109565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GRU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634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765718A-66F5-4CD6-8ADE-953279E3936C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F01475-9904-4D2B-B07B-5C182F12D58B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6A241F2-386D-454C-9777-86A3FB93166A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A6F40-A8D9-4273-843B-6D9EE3A99EF9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2.4.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모델 선정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1047C015-CA79-4A5D-BA99-9B1BC1F19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4157"/>
              </p:ext>
            </p:extLst>
          </p:nvPr>
        </p:nvGraphicFramePr>
        <p:xfrm>
          <a:off x="1400246" y="2404267"/>
          <a:ext cx="9391508" cy="346245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95754">
                  <a:extLst>
                    <a:ext uri="{9D8B030D-6E8A-4147-A177-3AD203B41FA5}">
                      <a16:colId xmlns:a16="http://schemas.microsoft.com/office/drawing/2014/main" val="3650649227"/>
                    </a:ext>
                  </a:extLst>
                </a:gridCol>
                <a:gridCol w="4695754">
                  <a:extLst>
                    <a:ext uri="{9D8B030D-6E8A-4147-A177-3AD203B41FA5}">
                      <a16:colId xmlns:a16="http://schemas.microsoft.com/office/drawing/2014/main" val="731483981"/>
                    </a:ext>
                  </a:extLst>
                </a:gridCol>
              </a:tblGrid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Medium" panose="00000600000000000000" pitchFamily="2" charset="-127"/>
                          <a:ea typeface="공체 Medium" panose="00000600000000000000" pitchFamily="2" charset="-127"/>
                        </a:rPr>
                        <a:t>Model</a:t>
                      </a:r>
                      <a:endParaRPr lang="ko-KR" altLang="en-US" dirty="0">
                        <a:latin typeface="공체 Medium" panose="00000600000000000000" pitchFamily="2" charset="-127"/>
                        <a:ea typeface="공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Medium" panose="00000600000000000000" pitchFamily="2" charset="-127"/>
                          <a:ea typeface="공체 Medium" panose="00000600000000000000" pitchFamily="2" charset="-127"/>
                        </a:rPr>
                        <a:t>Test Accuracy</a:t>
                      </a:r>
                      <a:endParaRPr lang="ko-KR" altLang="en-US" dirty="0">
                        <a:latin typeface="공체 Medium" panose="00000600000000000000" pitchFamily="2" charset="-127"/>
                        <a:ea typeface="공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357148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CNN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86.5%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11992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86.3%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711751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BiLSTM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86.2%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86507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CNN+LSTM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85.8%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16347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GRU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84.5%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FFD9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638741"/>
                  </a:ext>
                </a:extLst>
              </a:tr>
              <a:tr h="49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RNN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80.9%</a:t>
                      </a:r>
                      <a:endParaRPr lang="ko-KR" altLang="en-US" dirty="0"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8070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64D63C-ACEB-43F0-ABBC-06FFA99DBDBD}"/>
              </a:ext>
            </a:extLst>
          </p:cNvPr>
          <p:cNvSpPr txBox="1"/>
          <p:nvPr/>
        </p:nvSpPr>
        <p:spPr>
          <a:xfrm>
            <a:off x="8144133" y="5914897"/>
            <a:ext cx="2879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네이버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영화 리뷰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Test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데이터 기준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E97C5A-4865-4FC1-954B-FEE676B5A905}"/>
              </a:ext>
            </a:extLst>
          </p:cNvPr>
          <p:cNvSpPr/>
          <p:nvPr/>
        </p:nvSpPr>
        <p:spPr>
          <a:xfrm>
            <a:off x="1400246" y="2894202"/>
            <a:ext cx="9391508" cy="5347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235;p21">
            <a:extLst>
              <a:ext uri="{FF2B5EF4-FFF2-40B4-BE49-F238E27FC236}">
                <a16:creationId xmlns:a16="http://schemas.microsoft.com/office/drawing/2014/main" id="{AACE8ACA-94F2-4BE5-9734-C74E0866A6D2}"/>
              </a:ext>
            </a:extLst>
          </p:cNvPr>
          <p:cNvSpPr/>
          <p:nvPr/>
        </p:nvSpPr>
        <p:spPr>
          <a:xfrm>
            <a:off x="656929" y="2885184"/>
            <a:ext cx="592200" cy="48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42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28B7A6E4-EA7F-4823-A7E2-C4BC871D845B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E4246-7323-4988-A5DA-672F1220C86A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41F0DA8-1249-4A48-B681-57CEA807D51B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5353F7-02A2-401A-8D0F-5E4AB4FDBFB1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2.4.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모델 선정</a:t>
            </a:r>
          </a:p>
        </p:txBody>
      </p:sp>
      <p:pic>
        <p:nvPicPr>
          <p:cNvPr id="20" name="Google Shape;240;p22">
            <a:extLst>
              <a:ext uri="{FF2B5EF4-FFF2-40B4-BE49-F238E27FC236}">
                <a16:creationId xmlns:a16="http://schemas.microsoft.com/office/drawing/2014/main" id="{97189390-4E61-427C-B16E-1CADB0450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614" b="3779"/>
          <a:stretch/>
        </p:blipFill>
        <p:spPr>
          <a:xfrm>
            <a:off x="6488851" y="4566240"/>
            <a:ext cx="4570374" cy="19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41;p22">
            <a:extLst>
              <a:ext uri="{FF2B5EF4-FFF2-40B4-BE49-F238E27FC236}">
                <a16:creationId xmlns:a16="http://schemas.microsoft.com/office/drawing/2014/main" id="{387CED67-FB00-43EF-B315-DC04C0DA98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794"/>
          <a:stretch/>
        </p:blipFill>
        <p:spPr>
          <a:xfrm>
            <a:off x="6509785" y="2211633"/>
            <a:ext cx="4856351" cy="197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46;p22">
            <a:extLst>
              <a:ext uri="{FF2B5EF4-FFF2-40B4-BE49-F238E27FC236}">
                <a16:creationId xmlns:a16="http://schemas.microsoft.com/office/drawing/2014/main" id="{AC5A87CF-3D16-4EDD-A414-F37F5C9F2E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3600"/>
          <a:stretch/>
        </p:blipFill>
        <p:spPr>
          <a:xfrm>
            <a:off x="676325" y="2268045"/>
            <a:ext cx="4856351" cy="18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47;p22">
            <a:extLst>
              <a:ext uri="{FF2B5EF4-FFF2-40B4-BE49-F238E27FC236}">
                <a16:creationId xmlns:a16="http://schemas.microsoft.com/office/drawing/2014/main" id="{75DA975F-7674-4DFC-9923-94F58B21BC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53600"/>
          <a:stretch/>
        </p:blipFill>
        <p:spPr>
          <a:xfrm>
            <a:off x="656929" y="4566240"/>
            <a:ext cx="4570374" cy="1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8;p22">
            <a:extLst>
              <a:ext uri="{FF2B5EF4-FFF2-40B4-BE49-F238E27FC236}">
                <a16:creationId xmlns:a16="http://schemas.microsoft.com/office/drawing/2014/main" id="{B1FF6D48-8298-424B-A7B2-FC3ECBA83E37}"/>
              </a:ext>
            </a:extLst>
          </p:cNvPr>
          <p:cNvSpPr/>
          <p:nvPr/>
        </p:nvSpPr>
        <p:spPr>
          <a:xfrm>
            <a:off x="1061475" y="2488025"/>
            <a:ext cx="2579700" cy="20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49;p22">
            <a:extLst>
              <a:ext uri="{FF2B5EF4-FFF2-40B4-BE49-F238E27FC236}">
                <a16:creationId xmlns:a16="http://schemas.microsoft.com/office/drawing/2014/main" id="{8E0DD1A3-1E15-46C4-A74C-D70B1F71E324}"/>
              </a:ext>
            </a:extLst>
          </p:cNvPr>
          <p:cNvSpPr/>
          <p:nvPr/>
        </p:nvSpPr>
        <p:spPr>
          <a:xfrm>
            <a:off x="6999561" y="2447787"/>
            <a:ext cx="2579700" cy="20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50;p22">
            <a:extLst>
              <a:ext uri="{FF2B5EF4-FFF2-40B4-BE49-F238E27FC236}">
                <a16:creationId xmlns:a16="http://schemas.microsoft.com/office/drawing/2014/main" id="{15AE7393-2560-4E83-91D0-66DC8517DC1F}"/>
              </a:ext>
            </a:extLst>
          </p:cNvPr>
          <p:cNvSpPr/>
          <p:nvPr/>
        </p:nvSpPr>
        <p:spPr>
          <a:xfrm>
            <a:off x="1229255" y="4859320"/>
            <a:ext cx="2843700" cy="20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51;p22">
            <a:extLst>
              <a:ext uri="{FF2B5EF4-FFF2-40B4-BE49-F238E27FC236}">
                <a16:creationId xmlns:a16="http://schemas.microsoft.com/office/drawing/2014/main" id="{7CE91684-DE16-48F9-8CBE-0A072FC4355C}"/>
              </a:ext>
            </a:extLst>
          </p:cNvPr>
          <p:cNvSpPr/>
          <p:nvPr/>
        </p:nvSpPr>
        <p:spPr>
          <a:xfrm>
            <a:off x="6992103" y="4871375"/>
            <a:ext cx="2579700" cy="20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52;p22">
            <a:extLst>
              <a:ext uri="{FF2B5EF4-FFF2-40B4-BE49-F238E27FC236}">
                <a16:creationId xmlns:a16="http://schemas.microsoft.com/office/drawing/2014/main" id="{85577CEF-E5A9-4CD2-9042-788BC77427D6}"/>
              </a:ext>
            </a:extLst>
          </p:cNvPr>
          <p:cNvSpPr txBox="1"/>
          <p:nvPr/>
        </p:nvSpPr>
        <p:spPr>
          <a:xfrm>
            <a:off x="453975" y="1881327"/>
            <a:ext cx="318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(1) </a:t>
            </a:r>
            <a:r>
              <a:rPr lang="en-US" dirty="0" err="1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캣츠</a:t>
            </a:r>
            <a:endParaRPr dirty="0"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29" name="Google Shape;253;p22">
            <a:extLst>
              <a:ext uri="{FF2B5EF4-FFF2-40B4-BE49-F238E27FC236}">
                <a16:creationId xmlns:a16="http://schemas.microsoft.com/office/drawing/2014/main" id="{20DE0EA8-5D0F-430B-A7DE-6BBE7F583179}"/>
              </a:ext>
            </a:extLst>
          </p:cNvPr>
          <p:cNvSpPr txBox="1"/>
          <p:nvPr/>
        </p:nvSpPr>
        <p:spPr>
          <a:xfrm>
            <a:off x="6470985" y="1820737"/>
            <a:ext cx="318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(2) </a:t>
            </a:r>
            <a:r>
              <a:rPr lang="en-US" dirty="0" err="1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아이언맨</a:t>
            </a: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 2</a:t>
            </a:r>
            <a:endParaRPr dirty="0"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0" name="Google Shape;254;p22">
            <a:extLst>
              <a:ext uri="{FF2B5EF4-FFF2-40B4-BE49-F238E27FC236}">
                <a16:creationId xmlns:a16="http://schemas.microsoft.com/office/drawing/2014/main" id="{57AA1D0A-1410-4568-8317-68B9D2E5B86D}"/>
              </a:ext>
            </a:extLst>
          </p:cNvPr>
          <p:cNvSpPr txBox="1"/>
          <p:nvPr/>
        </p:nvSpPr>
        <p:spPr>
          <a:xfrm>
            <a:off x="609504" y="4239145"/>
            <a:ext cx="318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(3) </a:t>
            </a:r>
            <a:r>
              <a:rPr lang="en-US" dirty="0" err="1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주토피아</a:t>
            </a:r>
            <a:endParaRPr dirty="0"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1" name="Google Shape;255;p22">
            <a:extLst>
              <a:ext uri="{FF2B5EF4-FFF2-40B4-BE49-F238E27FC236}">
                <a16:creationId xmlns:a16="http://schemas.microsoft.com/office/drawing/2014/main" id="{DF5A5CEC-6267-4039-B8A4-5080B6B312A3}"/>
              </a:ext>
            </a:extLst>
          </p:cNvPr>
          <p:cNvSpPr txBox="1"/>
          <p:nvPr/>
        </p:nvSpPr>
        <p:spPr>
          <a:xfrm>
            <a:off x="6441426" y="4221575"/>
            <a:ext cx="318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(4) </a:t>
            </a:r>
            <a:r>
              <a:rPr lang="en-US" dirty="0" err="1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나는</a:t>
            </a:r>
            <a:r>
              <a:rPr lang="en-US" dirty="0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 </a:t>
            </a:r>
            <a:r>
              <a:rPr lang="en-US" dirty="0" err="1"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살아있다</a:t>
            </a:r>
            <a:endParaRPr dirty="0"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91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20234-0A1D-49A9-BB6C-35730120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2" y="338738"/>
            <a:ext cx="1629322" cy="72001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목차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effectLst>
                <a:outerShdw blurRad="38100" dist="50800" dir="21540000" algn="ctr" rotWithShape="0">
                  <a:srgbClr val="5F5F5F">
                    <a:alpha val="34000"/>
                  </a:srgbClr>
                </a:outerShdw>
              </a:effectLst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9646EE-CD12-4026-934F-C533381DB4D4}"/>
              </a:ext>
            </a:extLst>
          </p:cNvPr>
          <p:cNvSpPr/>
          <p:nvPr/>
        </p:nvSpPr>
        <p:spPr>
          <a:xfrm>
            <a:off x="660316" y="996852"/>
            <a:ext cx="2014331" cy="619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ED583-21C6-46EE-9D42-0280464B0E66}"/>
              </a:ext>
            </a:extLst>
          </p:cNvPr>
          <p:cNvSpPr txBox="1"/>
          <p:nvPr/>
        </p:nvSpPr>
        <p:spPr>
          <a:xfrm>
            <a:off x="1162208" y="2252783"/>
            <a:ext cx="103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01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5EA2F-A8D5-4040-B4CF-B829A02EC0DF}"/>
              </a:ext>
            </a:extLst>
          </p:cNvPr>
          <p:cNvSpPr txBox="1"/>
          <p:nvPr/>
        </p:nvSpPr>
        <p:spPr>
          <a:xfrm>
            <a:off x="4004800" y="2252783"/>
            <a:ext cx="120913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02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50EC1-9C39-4228-B34E-121A2F19784C}"/>
              </a:ext>
            </a:extLst>
          </p:cNvPr>
          <p:cNvSpPr txBox="1"/>
          <p:nvPr/>
        </p:nvSpPr>
        <p:spPr>
          <a:xfrm>
            <a:off x="6989855" y="2252783"/>
            <a:ext cx="1209138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03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74895-0D5F-4285-AB13-C821E4BE2322}"/>
              </a:ext>
            </a:extLst>
          </p:cNvPr>
          <p:cNvSpPr txBox="1"/>
          <p:nvPr/>
        </p:nvSpPr>
        <p:spPr>
          <a:xfrm>
            <a:off x="9974907" y="2252783"/>
            <a:ext cx="120913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04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25BF2-92EF-4E0C-8C9A-0D0EE1CA85A7}"/>
              </a:ext>
            </a:extLst>
          </p:cNvPr>
          <p:cNvSpPr txBox="1"/>
          <p:nvPr/>
        </p:nvSpPr>
        <p:spPr>
          <a:xfrm>
            <a:off x="3716836" y="3137767"/>
            <a:ext cx="1736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모델링팀 작업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93C0B-C255-4026-A059-710407F24385}"/>
              </a:ext>
            </a:extLst>
          </p:cNvPr>
          <p:cNvSpPr txBox="1"/>
          <p:nvPr/>
        </p:nvSpPr>
        <p:spPr>
          <a:xfrm>
            <a:off x="6462764" y="3137767"/>
            <a:ext cx="231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키워드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추출팀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 작업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DE4D1-4825-4FFA-BC6B-812F720FE573}"/>
              </a:ext>
            </a:extLst>
          </p:cNvPr>
          <p:cNvSpPr txBox="1"/>
          <p:nvPr/>
        </p:nvSpPr>
        <p:spPr>
          <a:xfrm>
            <a:off x="9996634" y="3121273"/>
            <a:ext cx="147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최종 결론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26943-4965-4667-BB58-D6380138CA6E}"/>
              </a:ext>
            </a:extLst>
          </p:cNvPr>
          <p:cNvSpPr/>
          <p:nvPr/>
        </p:nvSpPr>
        <p:spPr>
          <a:xfrm rot="2700000">
            <a:off x="3012565" y="3229092"/>
            <a:ext cx="255806" cy="2558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6F73B5-07AB-48B9-A158-D013ECF3A83F}"/>
              </a:ext>
            </a:extLst>
          </p:cNvPr>
          <p:cNvSpPr/>
          <p:nvPr/>
        </p:nvSpPr>
        <p:spPr>
          <a:xfrm rot="2700000">
            <a:off x="5949531" y="3229092"/>
            <a:ext cx="255806" cy="2558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0AD82-9B82-4F88-AC66-DE94F8BC1345}"/>
              </a:ext>
            </a:extLst>
          </p:cNvPr>
          <p:cNvSpPr/>
          <p:nvPr/>
        </p:nvSpPr>
        <p:spPr>
          <a:xfrm rot="2700000">
            <a:off x="9171097" y="3229092"/>
            <a:ext cx="255806" cy="2558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07CC2-614E-4645-8DDC-02A6A74F186B}"/>
              </a:ext>
            </a:extLst>
          </p:cNvPr>
          <p:cNvSpPr txBox="1"/>
          <p:nvPr/>
        </p:nvSpPr>
        <p:spPr>
          <a:xfrm>
            <a:off x="574195" y="3137767"/>
            <a:ext cx="2150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프로젝트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동기 소개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및 개요</a:t>
            </a:r>
          </a:p>
        </p:txBody>
      </p:sp>
    </p:spTree>
    <p:extLst>
      <p:ext uri="{BB962C8B-B14F-4D97-AF65-F5344CB8AC3E}">
        <p14:creationId xmlns:p14="http://schemas.microsoft.com/office/powerpoint/2010/main" val="9786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5E4A70-2ED2-437B-A6C3-D816F509CED5}"/>
              </a:ext>
            </a:extLst>
          </p:cNvPr>
          <p:cNvSpPr/>
          <p:nvPr/>
        </p:nvSpPr>
        <p:spPr>
          <a:xfrm rot="2700000">
            <a:off x="1216037" y="1789577"/>
            <a:ext cx="700329" cy="70032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614E5387-28A4-4E42-B610-35D329277162}"/>
              </a:ext>
            </a:extLst>
          </p:cNvPr>
          <p:cNvSpPr txBox="1">
            <a:spLocks/>
          </p:cNvSpPr>
          <p:nvPr/>
        </p:nvSpPr>
        <p:spPr>
          <a:xfrm>
            <a:off x="1297876" y="1839154"/>
            <a:ext cx="617141" cy="527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BB9C37-BF04-46C2-B94E-941F3FF07519}"/>
              </a:ext>
            </a:extLst>
          </p:cNvPr>
          <p:cNvSpPr/>
          <p:nvPr/>
        </p:nvSpPr>
        <p:spPr>
          <a:xfrm rot="2700000">
            <a:off x="1216037" y="3096643"/>
            <a:ext cx="700329" cy="70032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7B9C33A7-9C4E-4AD4-8FDF-301B1909C43E}"/>
              </a:ext>
            </a:extLst>
          </p:cNvPr>
          <p:cNvSpPr txBox="1">
            <a:spLocks/>
          </p:cNvSpPr>
          <p:nvPr/>
        </p:nvSpPr>
        <p:spPr>
          <a:xfrm>
            <a:off x="1242876" y="3111018"/>
            <a:ext cx="687876" cy="56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9941B0-F6D7-41B9-966C-FE0E10DFA2F8}"/>
              </a:ext>
            </a:extLst>
          </p:cNvPr>
          <p:cNvSpPr/>
          <p:nvPr/>
        </p:nvSpPr>
        <p:spPr>
          <a:xfrm rot="2700000">
            <a:off x="1216037" y="4403709"/>
            <a:ext cx="700329" cy="70032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DCF50F2A-8B59-4DEE-AF08-889941C8C487}"/>
              </a:ext>
            </a:extLst>
          </p:cNvPr>
          <p:cNvSpPr txBox="1">
            <a:spLocks/>
          </p:cNvSpPr>
          <p:nvPr/>
        </p:nvSpPr>
        <p:spPr>
          <a:xfrm>
            <a:off x="1242876" y="4418084"/>
            <a:ext cx="687876" cy="562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57FFD-EE96-48A7-A1A8-A389F934F91F}"/>
              </a:ext>
            </a:extLst>
          </p:cNvPr>
          <p:cNvSpPr txBox="1"/>
          <p:nvPr/>
        </p:nvSpPr>
        <p:spPr>
          <a:xfrm>
            <a:off x="2235348" y="1881958"/>
            <a:ext cx="648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자연어 처리 감성분석 및 키워드 추출에 대한 관심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81F30-DEAC-4032-9744-8276D3D57C4E}"/>
              </a:ext>
            </a:extLst>
          </p:cNvPr>
          <p:cNvSpPr txBox="1"/>
          <p:nvPr/>
        </p:nvSpPr>
        <p:spPr>
          <a:xfrm>
            <a:off x="2233291" y="3235188"/>
            <a:ext cx="677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제한된 시간 내에 수행가능한 프로젝트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8CF43-E21C-4D6D-8EDF-5CA378408C4D}"/>
              </a:ext>
            </a:extLst>
          </p:cNvPr>
          <p:cNvSpPr txBox="1"/>
          <p:nvPr/>
        </p:nvSpPr>
        <p:spPr>
          <a:xfrm>
            <a:off x="2233291" y="4516378"/>
            <a:ext cx="67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확보된 데이터 및 풍부한 </a:t>
            </a:r>
            <a:r>
              <a:rPr lang="en-US" altLang="ko-KR" sz="24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references</a:t>
            </a:r>
            <a:endParaRPr lang="ko-KR" altLang="en-US" sz="24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164502C-482A-4CEC-9D98-28BD74A07ACB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533829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프로젝트 동기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C7509B-9688-48AB-8F4C-AD58223211AA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7CBFEBA-59D1-4DB3-9A6E-D688018C1815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01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5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811AA9-697A-49CD-A49A-C14123A4FD93}"/>
              </a:ext>
            </a:extLst>
          </p:cNvPr>
          <p:cNvSpPr/>
          <p:nvPr/>
        </p:nvSpPr>
        <p:spPr>
          <a:xfrm>
            <a:off x="264921" y="1905490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데이터 </a:t>
            </a:r>
            <a:r>
              <a:rPr lang="ko-KR" altLang="en-US" sz="3200" dirty="0" err="1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3200" dirty="0">
              <a:solidFill>
                <a:schemeClr val="tx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3DAF03-74D6-42F1-BB3F-2C25DD75576E}"/>
              </a:ext>
            </a:extLst>
          </p:cNvPr>
          <p:cNvSpPr/>
          <p:nvPr/>
        </p:nvSpPr>
        <p:spPr>
          <a:xfrm>
            <a:off x="4626163" y="1905489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감성 분석</a:t>
            </a:r>
            <a:endParaRPr lang="en-US" altLang="ko-KR" sz="3200" dirty="0">
              <a:solidFill>
                <a:schemeClr val="tx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모델링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E51C69-1D69-4AAB-A0EB-96E1287BDEB3}"/>
              </a:ext>
            </a:extLst>
          </p:cNvPr>
          <p:cNvSpPr/>
          <p:nvPr/>
        </p:nvSpPr>
        <p:spPr>
          <a:xfrm>
            <a:off x="8809364" y="1905490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키워드 추출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AF1CDF4-0A4F-401E-B8E5-BD97869852AF}"/>
              </a:ext>
            </a:extLst>
          </p:cNvPr>
          <p:cNvSpPr/>
          <p:nvPr/>
        </p:nvSpPr>
        <p:spPr>
          <a:xfrm>
            <a:off x="3690846" y="2650256"/>
            <a:ext cx="639271" cy="52322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4626ECD-4A5B-4197-8C47-BD0CBE2D053C}"/>
              </a:ext>
            </a:extLst>
          </p:cNvPr>
          <p:cNvSpPr/>
          <p:nvPr/>
        </p:nvSpPr>
        <p:spPr>
          <a:xfrm>
            <a:off x="7979329" y="2650256"/>
            <a:ext cx="639271" cy="52322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B9334-B7CD-4FAD-A89D-7DCA57042C1A}"/>
              </a:ext>
            </a:extLst>
          </p:cNvPr>
          <p:cNvSpPr txBox="1"/>
          <p:nvPr/>
        </p:nvSpPr>
        <p:spPr>
          <a:xfrm>
            <a:off x="644189" y="4244829"/>
            <a:ext cx="2298584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PyKoSpacing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Mecab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 / </a:t>
            </a: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Okt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BD9B4-E123-45C6-A7AC-E19EDF0B982A}"/>
              </a:ext>
            </a:extLst>
          </p:cNvPr>
          <p:cNvSpPr txBox="1"/>
          <p:nvPr/>
        </p:nvSpPr>
        <p:spPr>
          <a:xfrm>
            <a:off x="5114488" y="4244829"/>
            <a:ext cx="229858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CNN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RNN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LSTM / </a:t>
            </a: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BiLSTM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GRU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CNN+LSTM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3906D-037C-4697-8DF5-0B76E45BA617}"/>
              </a:ext>
            </a:extLst>
          </p:cNvPr>
          <p:cNvSpPr txBox="1"/>
          <p:nvPr/>
        </p:nvSpPr>
        <p:spPr>
          <a:xfrm>
            <a:off x="8809364" y="4140409"/>
            <a:ext cx="330971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TextRank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8CB5C66-A844-4835-98C5-E03114EC7208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전체 프로젝트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00225-C9F4-4BA3-8EC2-D8C659F11B99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4E6C688-B797-46E8-952A-3B000779D698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01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05A21-EC1F-4273-9A15-B24C2814E623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2.1.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데이터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E0BE5D-3359-4C24-A423-06760F92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75" y="1999283"/>
            <a:ext cx="8281697" cy="386744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070FA05-0183-40C6-A254-32164835164B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BD15-95A7-4EAE-BF63-8D1D50DEA5E1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DCFA58-397C-49AC-8AD3-9A3ABFAFB498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C519E-0219-4F04-9216-F3CDC27A24F8}"/>
              </a:ext>
            </a:extLst>
          </p:cNvPr>
          <p:cNvSpPr txBox="1"/>
          <p:nvPr/>
        </p:nvSpPr>
        <p:spPr>
          <a:xfrm>
            <a:off x="7246025" y="5866726"/>
            <a:ext cx="3215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출처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: https://github.com/e9t/nsmc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53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05A21-EC1F-4273-9A15-B24C2814E623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2.1.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데이터 소개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070FA05-0183-40C6-A254-32164835164B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BD15-95A7-4EAE-BF63-8D1D50DEA5E1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DCFA58-397C-49AC-8AD3-9A3ABFAFB498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0E6B64-83BA-4860-B7D5-DACE733A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7" r="988" b="13227"/>
          <a:stretch/>
        </p:blipFill>
        <p:spPr>
          <a:xfrm>
            <a:off x="1739960" y="2331220"/>
            <a:ext cx="8712079" cy="2195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0851B-7AE4-4274-8A4F-1729872AF938}"/>
              </a:ext>
            </a:extLst>
          </p:cNvPr>
          <p:cNvSpPr txBox="1"/>
          <p:nvPr/>
        </p:nvSpPr>
        <p:spPr>
          <a:xfrm>
            <a:off x="5128067" y="464989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&lt;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샘플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B9615-442F-472B-9A19-4D4455CA3887}"/>
              </a:ext>
            </a:extLst>
          </p:cNvPr>
          <p:cNvSpPr txBox="1"/>
          <p:nvPr/>
        </p:nvSpPr>
        <p:spPr>
          <a:xfrm>
            <a:off x="5128067" y="5113248"/>
            <a:ext cx="183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고유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리뷰 텍스트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긍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 •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부정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label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62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05A21-EC1F-4273-9A15-B24C2814E623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2.1.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간단한 데이터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EDA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070FA05-0183-40C6-A254-32164835164B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BD15-95A7-4EAE-BF63-8D1D50DEA5E1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6DCFA58-397C-49AC-8AD3-9A3ABFAFB498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F42F56-DB4C-4DF0-90BA-3EDAC79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23" y="2274311"/>
            <a:ext cx="4469118" cy="1953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22B5B2-3D6D-4ED2-BADF-71E60899FB09}"/>
              </a:ext>
            </a:extLst>
          </p:cNvPr>
          <p:cNvSpPr txBox="1"/>
          <p:nvPr/>
        </p:nvSpPr>
        <p:spPr>
          <a:xfrm>
            <a:off x="2146213" y="426516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&lt;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텍스트 길이 분포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&gt;</a:t>
            </a:r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pic>
        <p:nvPicPr>
          <p:cNvPr id="16" name="Google Shape;157;p17">
            <a:extLst>
              <a:ext uri="{FF2B5EF4-FFF2-40B4-BE49-F238E27FC236}">
                <a16:creationId xmlns:a16="http://schemas.microsoft.com/office/drawing/2014/main" id="{90033E8B-33D3-4E6B-BADA-545325F2E3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019" y="2274311"/>
            <a:ext cx="3749675" cy="182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55E564-D058-4902-931E-DBF0BD61C725}"/>
              </a:ext>
            </a:extLst>
          </p:cNvPr>
          <p:cNvSpPr txBox="1"/>
          <p:nvPr/>
        </p:nvSpPr>
        <p:spPr>
          <a:xfrm>
            <a:off x="8772033" y="411808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&lt;</a:t>
            </a:r>
            <a:r>
              <a:rPr lang="ko-KR" altLang="en-US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긍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•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부정 비율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&gt;</a:t>
            </a:r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0C689CD-3054-4C76-8851-7419D2CF57B3}"/>
              </a:ext>
            </a:extLst>
          </p:cNvPr>
          <p:cNvSpPr/>
          <p:nvPr/>
        </p:nvSpPr>
        <p:spPr>
          <a:xfrm>
            <a:off x="2652646" y="5454361"/>
            <a:ext cx="639271" cy="52322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BC895B-8D09-425C-B357-BB1C87D46D8E}"/>
              </a:ext>
            </a:extLst>
          </p:cNvPr>
          <p:cNvSpPr/>
          <p:nvPr/>
        </p:nvSpPr>
        <p:spPr>
          <a:xfrm>
            <a:off x="3433151" y="5232917"/>
            <a:ext cx="6315586" cy="96610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다루기 용이한 데이터</a:t>
            </a:r>
          </a:p>
        </p:txBody>
      </p:sp>
    </p:spTree>
    <p:extLst>
      <p:ext uri="{BB962C8B-B14F-4D97-AF65-F5344CB8AC3E}">
        <p14:creationId xmlns:p14="http://schemas.microsoft.com/office/powerpoint/2010/main" val="28523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05A21-EC1F-4273-9A15-B24C2814E623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2.2.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 과정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E7F09BD-DAA7-4360-9C27-713CC0A4016E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CA11DA-B91A-453B-B42E-F245E8A3A17F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E8FB5769-60EB-4968-9EF2-C64F3929AA52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31" name="Google Shape;169;p18">
            <a:extLst>
              <a:ext uri="{FF2B5EF4-FFF2-40B4-BE49-F238E27FC236}">
                <a16:creationId xmlns:a16="http://schemas.microsoft.com/office/drawing/2014/main" id="{2FBD0B29-E993-47CE-A107-21C2AB05A2EC}"/>
              </a:ext>
            </a:extLst>
          </p:cNvPr>
          <p:cNvSpPr/>
          <p:nvPr/>
        </p:nvSpPr>
        <p:spPr>
          <a:xfrm>
            <a:off x="302813" y="2185550"/>
            <a:ext cx="1857300" cy="1059300"/>
          </a:xfrm>
          <a:prstGeom prst="roundRect">
            <a:avLst>
              <a:gd name="adj" fmla="val 16667"/>
            </a:avLst>
          </a:prstGeom>
          <a:solidFill>
            <a:srgbClr val="FEE599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Null </a:t>
            </a:r>
            <a:r>
              <a:rPr lang="en-US" sz="2200" dirty="0" err="1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제거</a:t>
            </a:r>
            <a:endParaRPr sz="4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2" name="Google Shape;170;p18">
            <a:extLst>
              <a:ext uri="{FF2B5EF4-FFF2-40B4-BE49-F238E27FC236}">
                <a16:creationId xmlns:a16="http://schemas.microsoft.com/office/drawing/2014/main" id="{20311710-C77D-4047-8C65-E98855C1636C}"/>
              </a:ext>
            </a:extLst>
          </p:cNvPr>
          <p:cNvSpPr/>
          <p:nvPr/>
        </p:nvSpPr>
        <p:spPr>
          <a:xfrm>
            <a:off x="3245750" y="2108349"/>
            <a:ext cx="1962000" cy="1185600"/>
          </a:xfrm>
          <a:prstGeom prst="roundRect">
            <a:avLst>
              <a:gd name="adj" fmla="val 16667"/>
            </a:avLst>
          </a:prstGeom>
          <a:solidFill>
            <a:srgbClr val="FEE599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특수</a:t>
            </a:r>
            <a:r>
              <a:rPr lang="en-US" sz="2200" dirty="0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문자</a:t>
            </a:r>
            <a:endParaRPr lang="en-US" sz="2200" dirty="0">
              <a:solidFill>
                <a:schemeClr val="dk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제거</a:t>
            </a:r>
            <a:endParaRPr sz="8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3" name="Google Shape;171;p18">
            <a:extLst>
              <a:ext uri="{FF2B5EF4-FFF2-40B4-BE49-F238E27FC236}">
                <a16:creationId xmlns:a16="http://schemas.microsoft.com/office/drawing/2014/main" id="{6AA79566-0872-40A6-85B1-739A8ED8578E}"/>
              </a:ext>
            </a:extLst>
          </p:cNvPr>
          <p:cNvSpPr/>
          <p:nvPr/>
        </p:nvSpPr>
        <p:spPr>
          <a:xfrm>
            <a:off x="6140238" y="2122400"/>
            <a:ext cx="1857300" cy="1185600"/>
          </a:xfrm>
          <a:prstGeom prst="roundRect">
            <a:avLst>
              <a:gd name="adj" fmla="val 16667"/>
            </a:avLst>
          </a:prstGeom>
          <a:solidFill>
            <a:srgbClr val="FEE599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PyKoSpacing</a:t>
            </a:r>
            <a:endParaRPr sz="1600" dirty="0">
              <a:solidFill>
                <a:schemeClr val="dk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4" name="Google Shape;172;p18">
            <a:extLst>
              <a:ext uri="{FF2B5EF4-FFF2-40B4-BE49-F238E27FC236}">
                <a16:creationId xmlns:a16="http://schemas.microsoft.com/office/drawing/2014/main" id="{278C3A2D-5FDA-4790-B5BB-DF93007B5CA9}"/>
              </a:ext>
            </a:extLst>
          </p:cNvPr>
          <p:cNvSpPr/>
          <p:nvPr/>
        </p:nvSpPr>
        <p:spPr>
          <a:xfrm>
            <a:off x="2477218" y="2453594"/>
            <a:ext cx="639300" cy="52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5" name="Google Shape;173;p18">
            <a:extLst>
              <a:ext uri="{FF2B5EF4-FFF2-40B4-BE49-F238E27FC236}">
                <a16:creationId xmlns:a16="http://schemas.microsoft.com/office/drawing/2014/main" id="{80878DAD-74BE-4B50-80A3-5C36B280369A}"/>
              </a:ext>
            </a:extLst>
          </p:cNvPr>
          <p:cNvSpPr/>
          <p:nvPr/>
        </p:nvSpPr>
        <p:spPr>
          <a:xfrm>
            <a:off x="5378563" y="2453594"/>
            <a:ext cx="639300" cy="52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6" name="Google Shape;174;p18">
            <a:extLst>
              <a:ext uri="{FF2B5EF4-FFF2-40B4-BE49-F238E27FC236}">
                <a16:creationId xmlns:a16="http://schemas.microsoft.com/office/drawing/2014/main" id="{D7F2960C-8CBC-45D5-8931-BADFFBFE3A91}"/>
              </a:ext>
            </a:extLst>
          </p:cNvPr>
          <p:cNvSpPr/>
          <p:nvPr/>
        </p:nvSpPr>
        <p:spPr>
          <a:xfrm>
            <a:off x="9093300" y="4465025"/>
            <a:ext cx="2127000" cy="1103700"/>
          </a:xfrm>
          <a:prstGeom prst="roundRect">
            <a:avLst>
              <a:gd name="adj" fmla="val 16667"/>
            </a:avLst>
          </a:prstGeom>
          <a:solidFill>
            <a:srgbClr val="FEE599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불용어 제거</a:t>
            </a:r>
            <a:endParaRPr sz="700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7" name="Google Shape;175;p18">
            <a:extLst>
              <a:ext uri="{FF2B5EF4-FFF2-40B4-BE49-F238E27FC236}">
                <a16:creationId xmlns:a16="http://schemas.microsoft.com/office/drawing/2014/main" id="{598D0889-0770-4242-96E1-AD61205DAEBC}"/>
              </a:ext>
            </a:extLst>
          </p:cNvPr>
          <p:cNvSpPr/>
          <p:nvPr/>
        </p:nvSpPr>
        <p:spPr>
          <a:xfrm>
            <a:off x="6034275" y="4509424"/>
            <a:ext cx="2014200" cy="1059300"/>
          </a:xfrm>
          <a:prstGeom prst="roundRect">
            <a:avLst>
              <a:gd name="adj" fmla="val 16667"/>
            </a:avLst>
          </a:prstGeom>
          <a:solidFill>
            <a:srgbClr val="FEE599">
              <a:alpha val="2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Malgun Gothic"/>
                <a:sym typeface="Malgun Gothic"/>
              </a:rPr>
              <a:t>Mecab </a:t>
            </a:r>
            <a:endParaRPr sz="2800">
              <a:solidFill>
                <a:schemeClr val="dk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8" name="Google Shape;176;p18">
            <a:extLst>
              <a:ext uri="{FF2B5EF4-FFF2-40B4-BE49-F238E27FC236}">
                <a16:creationId xmlns:a16="http://schemas.microsoft.com/office/drawing/2014/main" id="{2AFE7745-61D1-4561-A95D-DDC4A09A2A66}"/>
              </a:ext>
            </a:extLst>
          </p:cNvPr>
          <p:cNvSpPr/>
          <p:nvPr/>
        </p:nvSpPr>
        <p:spPr>
          <a:xfrm>
            <a:off x="8235923" y="4777472"/>
            <a:ext cx="639300" cy="52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sp>
        <p:nvSpPr>
          <p:cNvPr id="39" name="Google Shape;177;p18">
            <a:extLst>
              <a:ext uri="{FF2B5EF4-FFF2-40B4-BE49-F238E27FC236}">
                <a16:creationId xmlns:a16="http://schemas.microsoft.com/office/drawing/2014/main" id="{66F3C934-7107-4EC9-9DBC-7033A0566A76}"/>
              </a:ext>
            </a:extLst>
          </p:cNvPr>
          <p:cNvSpPr/>
          <p:nvPr/>
        </p:nvSpPr>
        <p:spPr>
          <a:xfrm>
            <a:off x="5378563" y="4798475"/>
            <a:ext cx="596100" cy="48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Malgun Gothic"/>
              <a:sym typeface="Malgun Gothic"/>
            </a:endParaRPr>
          </a:p>
        </p:txBody>
      </p:sp>
      <p:pic>
        <p:nvPicPr>
          <p:cNvPr id="40" name="Google Shape;178;p18">
            <a:extLst>
              <a:ext uri="{FF2B5EF4-FFF2-40B4-BE49-F238E27FC236}">
                <a16:creationId xmlns:a16="http://schemas.microsoft.com/office/drawing/2014/main" id="{DBE35EC1-04A1-46CD-A17C-665FDD20D4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400" y="3308000"/>
            <a:ext cx="2014200" cy="140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80;p18">
            <a:extLst>
              <a:ext uri="{FF2B5EF4-FFF2-40B4-BE49-F238E27FC236}">
                <a16:creationId xmlns:a16="http://schemas.microsoft.com/office/drawing/2014/main" id="{D13597D2-006C-46CA-88A6-DD1729CA8A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06" y="3427675"/>
            <a:ext cx="1507538" cy="60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81;p18">
            <a:extLst>
              <a:ext uri="{FF2B5EF4-FFF2-40B4-BE49-F238E27FC236}">
                <a16:creationId xmlns:a16="http://schemas.microsoft.com/office/drawing/2014/main" id="{64D23B91-E612-4E2B-81C2-F1B822C72F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944" y="5623408"/>
            <a:ext cx="934599" cy="92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gular expression to remove X lines after target line - Out of Work Poet">
            <a:extLst>
              <a:ext uri="{FF2B5EF4-FFF2-40B4-BE49-F238E27FC236}">
                <a16:creationId xmlns:a16="http://schemas.microsoft.com/office/drawing/2014/main" id="{CC35402E-E73B-4329-ADC1-3CF9F5EF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81" y="3334531"/>
            <a:ext cx="1507538" cy="7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3E0359-1940-4528-A960-4C40166FEEE1}"/>
              </a:ext>
            </a:extLst>
          </p:cNvPr>
          <p:cNvSpPr txBox="1"/>
          <p:nvPr/>
        </p:nvSpPr>
        <p:spPr>
          <a:xfrm>
            <a:off x="8838540" y="5623408"/>
            <a:ext cx="2636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['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의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가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이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은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들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는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좀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잘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걍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과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도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를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으로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자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에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와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한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하다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흠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아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','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더</a:t>
            </a:r>
            <a:r>
              <a: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']</a:t>
            </a:r>
            <a:r>
              <a:rPr lang="ko-KR" altLang="en-US" sz="1200" b="0" dirty="0">
                <a:solidFill>
                  <a:schemeClr val="bg1">
                    <a:lumMod val="65000"/>
                  </a:schemeClr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6730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05A21-EC1F-4273-9A15-B24C2814E623}"/>
              </a:ext>
            </a:extLst>
          </p:cNvPr>
          <p:cNvSpPr txBox="1"/>
          <p:nvPr/>
        </p:nvSpPr>
        <p:spPr>
          <a:xfrm>
            <a:off x="656929" y="1283087"/>
            <a:ext cx="489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2.2. </a:t>
            </a:r>
            <a:r>
              <a:rPr lang="ko-KR" alt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전처리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 과정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공체 Bold" panose="00000800000000000000" pitchFamily="2" charset="-127"/>
              <a:ea typeface="공체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811AA9-697A-49CD-A49A-C14123A4FD93}"/>
              </a:ext>
            </a:extLst>
          </p:cNvPr>
          <p:cNvSpPr/>
          <p:nvPr/>
        </p:nvSpPr>
        <p:spPr>
          <a:xfrm>
            <a:off x="295218" y="2191724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Word frequency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계산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13DAF03-74D6-42F1-BB3F-2C25DD75576E}"/>
              </a:ext>
            </a:extLst>
          </p:cNvPr>
          <p:cNvSpPr/>
          <p:nvPr/>
        </p:nvSpPr>
        <p:spPr>
          <a:xfrm>
            <a:off x="4656460" y="2191723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Tokenizer</a:t>
            </a:r>
            <a:endParaRPr lang="ko-KR" altLang="en-US" sz="3200" dirty="0">
              <a:solidFill>
                <a:schemeClr val="tx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E51C69-1D69-4AAB-A0EB-96E1287BDEB3}"/>
              </a:ext>
            </a:extLst>
          </p:cNvPr>
          <p:cNvSpPr/>
          <p:nvPr/>
        </p:nvSpPr>
        <p:spPr>
          <a:xfrm>
            <a:off x="8839661" y="2191724"/>
            <a:ext cx="3057120" cy="20127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Padding</a:t>
            </a:r>
            <a:endParaRPr lang="ko-KR" altLang="en-US" sz="3200" dirty="0">
              <a:solidFill>
                <a:schemeClr val="tx1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AF1CDF4-0A4F-401E-B8E5-BD97869852AF}"/>
              </a:ext>
            </a:extLst>
          </p:cNvPr>
          <p:cNvSpPr/>
          <p:nvPr/>
        </p:nvSpPr>
        <p:spPr>
          <a:xfrm>
            <a:off x="3721143" y="2936490"/>
            <a:ext cx="639271" cy="52322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4626ECD-4A5B-4197-8C47-BD0CBE2D053C}"/>
              </a:ext>
            </a:extLst>
          </p:cNvPr>
          <p:cNvSpPr/>
          <p:nvPr/>
        </p:nvSpPr>
        <p:spPr>
          <a:xfrm>
            <a:off x="8009626" y="2936490"/>
            <a:ext cx="639271" cy="523220"/>
          </a:xfrm>
          <a:prstGeom prst="right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618F4-A3CB-4157-9310-12BC6A15BDCE}"/>
              </a:ext>
            </a:extLst>
          </p:cNvPr>
          <p:cNvSpPr txBox="1"/>
          <p:nvPr/>
        </p:nvSpPr>
        <p:spPr>
          <a:xfrm>
            <a:off x="626021" y="4422175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Threshold = 3 </a:t>
            </a:r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13C05-DE4C-4131-A237-FDDCB13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374" y="5359207"/>
            <a:ext cx="3652869" cy="15020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03354B-1042-4FC7-98DD-B17721E0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9" y="5238069"/>
            <a:ext cx="4269427" cy="6099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22A43E-49F2-4ADA-9443-E59D65A30639}"/>
              </a:ext>
            </a:extLst>
          </p:cNvPr>
          <p:cNvSpPr txBox="1"/>
          <p:nvPr/>
        </p:nvSpPr>
        <p:spPr>
          <a:xfrm>
            <a:off x="4873309" y="4422175"/>
            <a:ext cx="262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Tensorflow.keras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의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Tokenizer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44DEF-FF19-4087-ADD4-A142AC80239E}"/>
              </a:ext>
            </a:extLst>
          </p:cNvPr>
          <p:cNvSpPr txBox="1"/>
          <p:nvPr/>
        </p:nvSpPr>
        <p:spPr>
          <a:xfrm>
            <a:off x="9160966" y="4422175"/>
            <a:ext cx="303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MAXLEN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전체 문장의 약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97%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가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MAXLEN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값 이내에 포함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E8DC704-A5E8-4D6C-91B4-D14F0127F521}"/>
              </a:ext>
            </a:extLst>
          </p:cNvPr>
          <p:cNvSpPr txBox="1">
            <a:spLocks/>
          </p:cNvSpPr>
          <p:nvPr/>
        </p:nvSpPr>
        <p:spPr>
          <a:xfrm>
            <a:off x="1793481" y="316978"/>
            <a:ext cx="8503328" cy="720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>
                <a:effectLst>
                  <a:outerShdw blurRad="38100" dist="50800" dir="21540000" algn="ctr" rotWithShape="0">
                    <a:srgbClr val="5F5F5F">
                      <a:alpha val="34000"/>
                    </a:srgbClr>
                  </a:outerShdw>
                </a:effectLst>
                <a:latin typeface="공체 Bold" panose="00000800000000000000" pitchFamily="2" charset="-127"/>
                <a:ea typeface="공체 Bold" panose="00000800000000000000" pitchFamily="2" charset="-127"/>
              </a:rPr>
              <a:t>모델링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157616-B021-4FAA-8A9E-5A6688C422DD}"/>
              </a:ext>
            </a:extLst>
          </p:cNvPr>
          <p:cNvSpPr/>
          <p:nvPr/>
        </p:nvSpPr>
        <p:spPr>
          <a:xfrm>
            <a:off x="1895191" y="991274"/>
            <a:ext cx="939150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E7BE1F3-032C-4B01-ADAC-7F18082B1DA6}"/>
              </a:ext>
            </a:extLst>
          </p:cNvPr>
          <p:cNvSpPr txBox="1">
            <a:spLocks/>
          </p:cNvSpPr>
          <p:nvPr/>
        </p:nvSpPr>
        <p:spPr>
          <a:xfrm>
            <a:off x="385613" y="290114"/>
            <a:ext cx="2014331" cy="908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02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76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351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공체 Light</vt:lpstr>
      <vt:lpstr>이사만루체 Bold</vt:lpstr>
      <vt:lpstr>공체 Bold</vt:lpstr>
      <vt:lpstr>맑은 고딕</vt:lpstr>
      <vt:lpstr>맑은 고딕</vt:lpstr>
      <vt:lpstr>이사만루체 Medium</vt:lpstr>
      <vt:lpstr>공체 Medium</vt:lpstr>
      <vt:lpstr>Arial</vt:lpstr>
      <vt:lpstr>Office 테마</vt:lpstr>
      <vt:lpstr>감성분석과 키워드 추출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스펙업의 이해</dc:title>
  <dc:creator>김예리</dc:creator>
  <cp:lastModifiedBy>hojae</cp:lastModifiedBy>
  <cp:revision>441</cp:revision>
  <dcterms:created xsi:type="dcterms:W3CDTF">2021-04-21T01:35:21Z</dcterms:created>
  <dcterms:modified xsi:type="dcterms:W3CDTF">2021-07-21T18:25:43Z</dcterms:modified>
</cp:coreProperties>
</file>