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3" r:id="rId1"/>
  </p:sldMasterIdLst>
  <p:notesMasterIdLst>
    <p:notesMasterId r:id="rId11"/>
  </p:notesMasterIdLst>
  <p:sldIdLst>
    <p:sldId id="259" r:id="rId2"/>
    <p:sldId id="301" r:id="rId3"/>
    <p:sldId id="305" r:id="rId4"/>
    <p:sldId id="310" r:id="rId5"/>
    <p:sldId id="307" r:id="rId6"/>
    <p:sldId id="308" r:id="rId7"/>
    <p:sldId id="309" r:id="rId8"/>
    <p:sldId id="306" r:id="rId9"/>
    <p:sldId id="260" r:id="rId10"/>
  </p:sldIdLst>
  <p:sldSz cx="11880850" cy="6840538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C31E"/>
    <a:srgbClr val="0048B2"/>
    <a:srgbClr val="ED7500"/>
    <a:srgbClr val="F8CD37"/>
    <a:srgbClr val="006D3B"/>
    <a:srgbClr val="00468C"/>
    <a:srgbClr val="DE328C"/>
    <a:srgbClr val="F5D037"/>
    <a:srgbClr val="8EC324"/>
    <a:srgbClr val="0046A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2" autoAdjust="0"/>
    <p:restoredTop sz="94125" autoAdjust="0"/>
  </p:normalViewPr>
  <p:slideViewPr>
    <p:cSldViewPr snapToObjects="1">
      <p:cViewPr>
        <p:scale>
          <a:sx n="100" d="100"/>
          <a:sy n="100" d="100"/>
        </p:scale>
        <p:origin x="-1086" y="-198"/>
      </p:cViewPr>
      <p:guideLst>
        <p:guide orient="horz" pos="2155"/>
        <p:guide pos="37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F0E5A-D2BA-4E93-82E5-136C9D4EBE03}" type="datetimeFigureOut">
              <a:rPr lang="zh-CN" altLang="en-US" smtClean="0"/>
              <a:pPr/>
              <a:t>2019/7/23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685800"/>
            <a:ext cx="5953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9AAD2-D38D-40BF-847D-29401CCABF8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1064" y="2125006"/>
            <a:ext cx="10098723" cy="1466282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82128" y="3876305"/>
            <a:ext cx="8316595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6ABD-B1C4-3145-BD58-51111BD234DC}" type="datetimeFigureOut">
              <a:rPr lang="zh-CN" altLang="en-US" smtClean="0"/>
              <a:pPr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图片 6" descr="未标题-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329" y="5624442"/>
            <a:ext cx="708650" cy="1073608"/>
          </a:xfrm>
          <a:prstGeom prst="rect">
            <a:avLst/>
          </a:prstGeom>
        </p:spPr>
      </p:pic>
      <p:pic>
        <p:nvPicPr>
          <p:cNvPr id="8" name="图片 7" descr="未标题-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34" y="-909075"/>
            <a:ext cx="12233509" cy="32607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4069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6ABD-B1C4-3145-BD58-51111BD234DC}" type="datetimeFigureOut">
              <a:rPr lang="zh-CN" altLang="en-US" smtClean="0"/>
              <a:pPr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940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3616" y="273940"/>
            <a:ext cx="2673191" cy="5836626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94044" y="273940"/>
            <a:ext cx="7821560" cy="5836626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6ABD-B1C4-3145-BD58-51111BD234DC}" type="datetimeFigureOut">
              <a:rPr lang="zh-CN" altLang="en-US" smtClean="0"/>
              <a:pPr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374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6ABD-B1C4-3145-BD58-51111BD234DC}" type="datetimeFigureOut">
              <a:rPr lang="zh-CN" altLang="en-US" smtClean="0"/>
              <a:pPr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F5A1-A819-F246-96BA-BCCCC1A27E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0728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8506" y="4395684"/>
            <a:ext cx="10098723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8506" y="2899312"/>
            <a:ext cx="10098723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6ABD-B1C4-3145-BD58-51111BD234DC}" type="datetimeFigureOut">
              <a:rPr lang="zh-CN" altLang="en-US" smtClean="0"/>
              <a:pPr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338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94044" y="1596131"/>
            <a:ext cx="5247375" cy="45144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39432" y="1596131"/>
            <a:ext cx="5247375" cy="45144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6ABD-B1C4-3145-BD58-51111BD234DC}" type="datetimeFigureOut">
              <a:rPr lang="zh-CN" altLang="en-US" smtClean="0"/>
              <a:pPr/>
              <a:t>2019/7/23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339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4042" y="1531205"/>
            <a:ext cx="5249439" cy="6381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042" y="2169337"/>
            <a:ext cx="5249439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35310" y="1531205"/>
            <a:ext cx="5251501" cy="6381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035310" y="2169337"/>
            <a:ext cx="5251501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6ABD-B1C4-3145-BD58-51111BD234DC}" type="datetimeFigureOut">
              <a:rPr lang="zh-CN" altLang="en-US" smtClean="0"/>
              <a:pPr/>
              <a:t>2019/7/23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F5A1-A819-F246-96BA-BCCCC1A27E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0286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6ABD-B1C4-3145-BD58-51111BD234DC}" type="datetimeFigureOut">
              <a:rPr lang="zh-CN" altLang="en-US" smtClean="0"/>
              <a:pPr/>
              <a:t>2019/7/23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225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6ABD-B1C4-3145-BD58-51111BD234DC}" type="datetimeFigureOut">
              <a:rPr lang="zh-CN" altLang="en-US" smtClean="0"/>
              <a:pPr/>
              <a:t>2019/7/23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F5A1-A819-F246-96BA-BCCCC1A27E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8746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046" y="272354"/>
            <a:ext cx="3908718" cy="115909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5082" y="272358"/>
            <a:ext cx="6641725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4046" y="1431449"/>
            <a:ext cx="3908718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6ABD-B1C4-3145-BD58-51111BD234DC}" type="datetimeFigureOut">
              <a:rPr lang="zh-CN" altLang="en-US" smtClean="0"/>
              <a:pPr/>
              <a:t>2019/7/23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759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8730" y="4788377"/>
            <a:ext cx="7128510" cy="5652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28730" y="611215"/>
            <a:ext cx="7128510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28730" y="5353672"/>
            <a:ext cx="7128510" cy="8028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6ABD-B1C4-3145-BD58-51111BD234DC}" type="datetimeFigureOut">
              <a:rPr lang="zh-CN" altLang="en-US" smtClean="0"/>
              <a:pPr/>
              <a:t>2019/7/23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381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4043" y="273938"/>
            <a:ext cx="10692765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4043" y="1596131"/>
            <a:ext cx="10692765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94043" y="6340171"/>
            <a:ext cx="277219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C6ABD-B1C4-3145-BD58-51111BD234DC}" type="datetimeFigureOut">
              <a:rPr lang="zh-CN" altLang="en-US" smtClean="0"/>
              <a:pPr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59291" y="6340171"/>
            <a:ext cx="376226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14609" y="6340171"/>
            <a:ext cx="277219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105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92862" y="-147790"/>
            <a:ext cx="12066573" cy="7059610"/>
          </a:xfrm>
          <a:prstGeom prst="rect">
            <a:avLst/>
          </a:prstGeom>
          <a:solidFill>
            <a:srgbClr val="006D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 descr="未标题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000"/>
            <a:ext cx="12396092" cy="63239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910530" y="6283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2831323" y="5573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-2227656" y="3272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-2145152" y="-1477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980148" y="2955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13" name="图片 12" descr="未标题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961" y="5292477"/>
            <a:ext cx="1122725" cy="102257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-1292589" y="15517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1" name="标题 11"/>
          <p:cNvSpPr txBox="1">
            <a:spLocks/>
          </p:cNvSpPr>
          <p:nvPr/>
        </p:nvSpPr>
        <p:spPr>
          <a:xfrm>
            <a:off x="1651791" y="2940584"/>
            <a:ext cx="8139756" cy="9784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lnSpc>
                <a:spcPct val="150000"/>
              </a:lnSpc>
              <a:spcBef>
                <a:spcPts val="700"/>
              </a:spcBef>
            </a:pPr>
            <a:r>
              <a:rPr lang="en-US" altLang="zh-CN" sz="4800" dirty="0" smtClean="0">
                <a:solidFill>
                  <a:srgbClr val="006D3B"/>
                </a:solidFill>
                <a:latin typeface="微软雅黑"/>
                <a:ea typeface="微软雅黑"/>
              </a:rPr>
              <a:t>MCN</a:t>
            </a:r>
            <a:r>
              <a:rPr lang="zh-CN" altLang="en-US" sz="4800" dirty="0" smtClean="0">
                <a:solidFill>
                  <a:srgbClr val="006D3B"/>
                </a:solidFill>
                <a:latin typeface="微软雅黑"/>
                <a:ea typeface="微软雅黑"/>
              </a:rPr>
              <a:t>当下面临的挑战</a:t>
            </a:r>
            <a:endParaRPr lang="en-US" altLang="zh-CN" sz="4800" dirty="0">
              <a:solidFill>
                <a:srgbClr val="006D3B"/>
              </a:solidFill>
              <a:latin typeface="微软雅黑"/>
              <a:ea typeface="微软雅黑"/>
            </a:endParaRP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1651796" y="4353989"/>
            <a:ext cx="2885229" cy="7182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zh-CN" altLang="en-US" sz="1600" u="none" strike="noStrike" kern="1200" cap="none" spc="0" normalizeH="0" baseline="0" noProof="0" dirty="0" smtClean="0">
                <a:ln>
                  <a:noFill/>
                </a:ln>
                <a:solidFill>
                  <a:srgbClr val="006D3B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rPr>
              <a:t>总结者</a:t>
            </a:r>
            <a:r>
              <a:rPr kumimoji="0" lang="zh-CN" altLang="en-US" sz="1600" u="none" strike="noStrike" kern="1200" cap="none" spc="0" normalizeH="0" baseline="0" noProof="0" dirty="0" smtClean="0">
                <a:ln>
                  <a:noFill/>
                </a:ln>
                <a:solidFill>
                  <a:srgbClr val="006D3B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rPr>
              <a:t>：</a:t>
            </a:r>
            <a:r>
              <a:rPr lang="en-US" altLang="zh-CN" sz="1600" smtClean="0">
                <a:solidFill>
                  <a:srgbClr val="006D3B"/>
                </a:solidFill>
                <a:latin typeface="微软雅黑"/>
                <a:ea typeface="微软雅黑"/>
                <a:cs typeface="+mj-cs"/>
              </a:rPr>
              <a:t>zy</a:t>
            </a:r>
            <a:endParaRPr lang="en-US" altLang="zh-CN" sz="1600" dirty="0" smtClean="0">
              <a:solidFill>
                <a:srgbClr val="006D3B"/>
              </a:solidFill>
              <a:latin typeface="微软雅黑"/>
              <a:ea typeface="微软雅黑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kumimoji="0" lang="zh-CN" altLang="zh-CN" sz="1600" u="none" strike="noStrike" kern="1200" cap="none" spc="0" normalizeH="0" baseline="0" noProof="0" dirty="0" smtClean="0">
                <a:ln>
                  <a:noFill/>
                </a:ln>
                <a:solidFill>
                  <a:srgbClr val="006D3B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rPr>
              <a:t>2</a:t>
            </a:r>
            <a:r>
              <a:rPr kumimoji="0" lang="en-US" altLang="zh-CN" sz="1600" u="none" strike="noStrike" kern="1200" cap="none" spc="0" normalizeH="0" baseline="0" noProof="0" dirty="0" smtClean="0">
                <a:ln>
                  <a:noFill/>
                </a:ln>
                <a:solidFill>
                  <a:srgbClr val="006D3B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rPr>
              <a:t>019.7</a:t>
            </a:r>
            <a:endParaRPr kumimoji="0" lang="zh-CN" altLang="en-US" sz="1600" u="none" strike="noStrike" kern="1200" cap="none" spc="0" normalizeH="0" baseline="0" noProof="0" dirty="0" smtClean="0">
              <a:ln>
                <a:noFill/>
              </a:ln>
              <a:solidFill>
                <a:srgbClr val="006D3B"/>
              </a:solidFill>
              <a:effectLst/>
              <a:uLnTx/>
              <a:uFillTx/>
              <a:latin typeface="微软雅黑"/>
              <a:ea typeface="微软雅黑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251793" y="213745"/>
            <a:ext cx="6022372" cy="666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/>
                <a:ea typeface="微软雅黑"/>
              </a:rPr>
              <a:t>MCN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/>
                <a:ea typeface="微软雅黑"/>
              </a:rPr>
              <a:t>当下面临的挑战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861746" y="6743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-880059" y="-63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238382" y="3905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76053"/>
            <a:ext cx="11197009" cy="3844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8460705" y="1188021"/>
            <a:ext cx="2520280" cy="1296516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817" y="5320151"/>
            <a:ext cx="1006397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MCN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面临着来自内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外部的双重压力挑战。于内，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MCN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面临着如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优质人才短缺、内容创意匮乏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、账号管理不规范、新造血能力不足等问题；于外，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MCN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面临着如红人出走、红人契约问题、核心账号管控、政策面、融资、变现、营收等诸多压力。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251793" y="213745"/>
            <a:ext cx="8352928" cy="666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/>
                <a:ea typeface="微软雅黑"/>
              </a:rPr>
              <a:t>“头部红人出走”现象频繁，契约制度不完善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861746" y="6743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-880059" y="-63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238382" y="3905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013" y="1362075"/>
            <a:ext cx="1040923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340025" y="5476875"/>
            <a:ext cx="56886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MCN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外部压力：如红人出走、红人契约问题。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251793" y="213745"/>
            <a:ext cx="6022372" cy="666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/>
                <a:ea typeface="微软雅黑"/>
              </a:rPr>
              <a:t>专业人才稀缺成为行业发展的短板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861746" y="6743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-880059" y="-63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238382" y="3905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25" y="1347788"/>
            <a:ext cx="11733213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763961" y="5796533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MCN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内部压力：如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优质人才短缺、内容创意匮乏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、账号管理不规范、新造血能力不足等问题。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251793" y="213745"/>
            <a:ext cx="10513168" cy="666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/>
                <a:ea typeface="微软雅黑"/>
              </a:rPr>
              <a:t>自营型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/>
                <a:ea typeface="微软雅黑"/>
              </a:rPr>
              <a:t>MCN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/>
                <a:ea typeface="微软雅黑"/>
              </a:rPr>
              <a:t>持续拥有“造血”能力，同时面临新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/>
                <a:ea typeface="微软雅黑"/>
              </a:rPr>
              <a:t>IP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/>
                <a:ea typeface="微软雅黑"/>
              </a:rPr>
              <a:t>打造的压力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861746" y="6743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-880059" y="-63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238382" y="3905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817" y="1043633"/>
            <a:ext cx="10818813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52193" y="1476053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是指：</a:t>
            </a:r>
            <a:r>
              <a:rPr lang="zh-CN" altLang="en-US" dirty="0" smtClean="0"/>
              <a:t>“</a:t>
            </a:r>
            <a:r>
              <a:rPr lang="zh-CN" altLang="en-US" dirty="0" smtClean="0">
                <a:solidFill>
                  <a:srgbClr val="FF0000"/>
                </a:solidFill>
              </a:rPr>
              <a:t>知识产权</a:t>
            </a:r>
            <a:r>
              <a:rPr lang="zh-CN" altLang="en-US" dirty="0" smtClean="0"/>
              <a:t>”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833" y="5739458"/>
            <a:ext cx="10063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一些以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孵化为主的自营型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MCN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，虽拥有持续“造血”的能力，但头部红人效应越发明显的当下，也同时面临着新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打造难的压力。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251793" y="213745"/>
            <a:ext cx="10513168" cy="666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/>
                <a:ea typeface="微软雅黑"/>
              </a:rPr>
              <a:t>经济型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/>
                <a:ea typeface="微软雅黑"/>
              </a:rPr>
              <a:t>MCN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/>
                <a:ea typeface="微软雅黑"/>
              </a:rPr>
              <a:t>面临营销通路增长和毛利率提升的双重压力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861746" y="6743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-880059" y="-63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238382" y="3905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7857" y="5787241"/>
            <a:ext cx="9292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一些以账号签约为主的经纪型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MCN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，虽有着平台资源和商业化加持下的较高变现速度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和营收规模，但同时账号的运营成本也在不断提升。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7500" y="1223963"/>
            <a:ext cx="8704263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251793" y="213745"/>
            <a:ext cx="10513168" cy="666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/>
                <a:ea typeface="微软雅黑"/>
              </a:rPr>
              <a:t>“天花板”一触即达，不同规模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/>
                <a:ea typeface="微软雅黑"/>
              </a:rPr>
              <a:t>MCN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/>
                <a:ea typeface="微软雅黑"/>
              </a:rPr>
              <a:t>增长突破口差异明显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861746" y="6743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-880059" y="-63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238382" y="3905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60405" y="3246491"/>
            <a:ext cx="58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无论是哪种类型的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MCN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机构，都有着相对明显的“天花板”，不同规模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MCN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增长突破口差异明显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881" y="1238250"/>
            <a:ext cx="441007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>
            <a:spLocks/>
          </p:cNvSpPr>
          <p:nvPr/>
        </p:nvSpPr>
        <p:spPr>
          <a:xfrm>
            <a:off x="251793" y="213745"/>
            <a:ext cx="6480720" cy="666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/>
                <a:ea typeface="微软雅黑"/>
              </a:rPr>
              <a:t>提升内核实力是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/>
                <a:ea typeface="微软雅黑"/>
              </a:rPr>
              <a:t>MCN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/>
                <a:ea typeface="微软雅黑"/>
              </a:rPr>
              <a:t>突破重围的关键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861746" y="6743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-880059" y="-63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238382" y="3905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5889" y="1614488"/>
            <a:ext cx="9409113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403921" y="5508501"/>
            <a:ext cx="7920880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着手打造优质的内容创作团队和高效运作模式及商业变现途径，是各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MCN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机构提升内核实力、实现突围的关键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未标题-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9484" y="-961035"/>
            <a:ext cx="14314223" cy="790071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7483" y="2926601"/>
            <a:ext cx="10692765" cy="1140090"/>
          </a:xfrm>
        </p:spPr>
        <p:txBody>
          <a:bodyPr>
            <a:noAutofit/>
          </a:bodyPr>
          <a:lstStyle/>
          <a:p>
            <a:pPr lvl="0">
              <a:spcBef>
                <a:spcPts val="700"/>
              </a:spcBef>
            </a:pPr>
            <a:r>
              <a:rPr lang="en-US" altLang="zh-CN" sz="80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Thanks</a:t>
            </a:r>
            <a:endParaRPr kumimoji="1" lang="zh-CN" altLang="en-US" sz="8000" dirty="0">
              <a:solidFill>
                <a:srgbClr val="FFFFFF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981730" y="5144060"/>
            <a:ext cx="6923468" cy="17739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/>
          <a:p>
            <a:pPr lvl="0" algn="just">
              <a:lnSpc>
                <a:spcPct val="150000"/>
              </a:lnSpc>
            </a:pPr>
            <a:r>
              <a:rPr lang="zh-TW" altLang="en-US" sz="1200" dirty="0" smtClean="0">
                <a:solidFill>
                  <a:srgbClr val="FFFFFF"/>
                </a:solidFill>
                <a:latin typeface="微软雅黑"/>
                <a:ea typeface="微软雅黑"/>
                <a:cs typeface="+mj-cs"/>
              </a:rPr>
              <a:t>北京网络科技有限公司</a:t>
            </a:r>
            <a:endParaRPr lang="zh-TW" altLang="en-US" sz="1200" dirty="0">
              <a:solidFill>
                <a:srgbClr val="FFFFFF"/>
              </a:solidFill>
              <a:latin typeface="微软雅黑"/>
              <a:ea typeface="微软雅黑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2777696" y="-21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7765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2814</TotalTime>
  <Words>101</Words>
  <Application>Microsoft Office PowerPoint</Application>
  <PresentationFormat>自定义</PresentationFormat>
  <Paragraphs>21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mm</dc:creator>
  <cp:lastModifiedBy>zy</cp:lastModifiedBy>
  <cp:revision>631</cp:revision>
  <dcterms:created xsi:type="dcterms:W3CDTF">2014-12-08T02:36:08Z</dcterms:created>
  <dcterms:modified xsi:type="dcterms:W3CDTF">2019-07-23T05:15:28Z</dcterms:modified>
</cp:coreProperties>
</file>