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9" r:id="rId6"/>
    <p:sldId id="295" r:id="rId7"/>
    <p:sldId id="296" r:id="rId8"/>
    <p:sldId id="2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68987" autoAdjust="0"/>
  </p:normalViewPr>
  <p:slideViewPr>
    <p:cSldViewPr snapToGrid="0">
      <p:cViewPr varScale="1">
        <p:scale>
          <a:sx n="52" d="100"/>
          <a:sy n="52" d="100"/>
        </p:scale>
        <p:origin x="1074" y="6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M/M/c queueing model is a mathematical model that describes systems where multiple servers handle the incoming tasks.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M/M/c queueing model is a mathematical model that describes systems where multiple servers handle the incoming tasks. 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01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6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7" r:id="rId7"/>
    <p:sldLayoutId id="2147483661" r:id="rId8"/>
    <p:sldLayoutId id="2147483666" r:id="rId9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541" y="503624"/>
            <a:ext cx="8848796" cy="3830130"/>
          </a:xfrm>
        </p:spPr>
        <p:txBody>
          <a:bodyPr/>
          <a:lstStyle/>
          <a:p>
            <a:r>
              <a:rPr lang="en-US" dirty="0"/>
              <a:t>Simulation Product Line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Final sprint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r>
              <a:rPr lang="en-US" dirty="0"/>
              <a:t>Use Case 2 : The supermarket</a:t>
            </a:r>
          </a:p>
          <a:p>
            <a:pPr lvl="1"/>
            <a:r>
              <a:rPr lang="en-US" dirty="0"/>
              <a:t>Complete</a:t>
            </a:r>
          </a:p>
          <a:p>
            <a:r>
              <a:rPr lang="en-US" dirty="0"/>
              <a:t>Use Case 3 : The transport system</a:t>
            </a:r>
          </a:p>
          <a:p>
            <a:pPr lvl="1"/>
            <a:r>
              <a:rPr lang="en-US" dirty="0"/>
              <a:t>Complete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36060-023B-19DE-A9A8-85BF0E96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714" y="2514660"/>
            <a:ext cx="5877822" cy="2235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16B5D-D5F0-7AEE-35D8-F789A352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24EECC7-C490-579A-EE54-EFAED17A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B83D007-3A07-C130-39CA-89DF188EC964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033623356"/>
              </p:ext>
            </p:extLst>
          </p:nvPr>
        </p:nvGraphicFramePr>
        <p:xfrm>
          <a:off x="1865906" y="1982073"/>
          <a:ext cx="8460187" cy="212344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280159">
                  <a:extLst>
                    <a:ext uri="{9D8B030D-6E8A-4147-A177-3AD203B41FA5}">
                      <a16:colId xmlns:a16="http://schemas.microsoft.com/office/drawing/2014/main" val="2444210499"/>
                    </a:ext>
                  </a:extLst>
                </a:gridCol>
                <a:gridCol w="1160891">
                  <a:extLst>
                    <a:ext uri="{9D8B030D-6E8A-4147-A177-3AD203B41FA5}">
                      <a16:colId xmlns:a16="http://schemas.microsoft.com/office/drawing/2014/main" val="2773187312"/>
                    </a:ext>
                  </a:extLst>
                </a:gridCol>
                <a:gridCol w="1150130">
                  <a:extLst>
                    <a:ext uri="{9D8B030D-6E8A-4147-A177-3AD203B41FA5}">
                      <a16:colId xmlns:a16="http://schemas.microsoft.com/office/drawing/2014/main" val="4207187580"/>
                    </a:ext>
                  </a:extLst>
                </a:gridCol>
                <a:gridCol w="1240404">
                  <a:extLst>
                    <a:ext uri="{9D8B030D-6E8A-4147-A177-3AD203B41FA5}">
                      <a16:colId xmlns:a16="http://schemas.microsoft.com/office/drawing/2014/main" val="2462120219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416917486"/>
                    </a:ext>
                  </a:extLst>
                </a:gridCol>
                <a:gridCol w="1105232">
                  <a:extLst>
                    <a:ext uri="{9D8B030D-6E8A-4147-A177-3AD203B41FA5}">
                      <a16:colId xmlns:a16="http://schemas.microsoft.com/office/drawing/2014/main" val="2086180037"/>
                    </a:ext>
                  </a:extLst>
                </a:gridCol>
                <a:gridCol w="1211406">
                  <a:extLst>
                    <a:ext uri="{9D8B030D-6E8A-4147-A177-3AD203B41FA5}">
                      <a16:colId xmlns:a16="http://schemas.microsoft.com/office/drawing/2014/main" val="4003021055"/>
                    </a:ext>
                  </a:extLst>
                </a:gridCol>
              </a:tblGrid>
              <a:tr h="248453">
                <a:tc row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Strategy 1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Strategy 2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Strategy 3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Strategy 4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Strategy 5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extLst>
                  <a:ext uri="{0D108BD9-81ED-4DB2-BD59-A6C34878D82A}">
                    <a16:rowId xmlns:a16="http://schemas.microsoft.com/office/drawing/2014/main" val="3812048878"/>
                  </a:ext>
                </a:extLst>
              </a:tr>
              <a:tr h="248034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</a:rPr>
                        <a:t>Groc-Count</a:t>
                      </a:r>
                      <a:endParaRPr lang="en-NL" dirty="0"/>
                    </a:p>
                  </a:txBody>
                  <a:tcPr marL="34172" marR="34172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</a:rPr>
                        <a:t>Exp-Time</a:t>
                      </a:r>
                      <a:endParaRPr lang="en-NL" dirty="0"/>
                    </a:p>
                  </a:txBody>
                  <a:tcPr marL="34172" marR="34172" marT="0" marB="0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NL" b="1" dirty="0">
                        <a:solidFill>
                          <a:schemeClr val="bg1"/>
                        </a:solidFill>
                      </a:endParaRPr>
                    </a:p>
                  </a:txBody>
                  <a:tcPr marL="34172" marR="34172" marT="0" marB="0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503512"/>
                  </a:ext>
                </a:extLst>
              </a:tr>
              <a:tr h="248453"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Queues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308823"/>
                  </a:ext>
                </a:extLst>
              </a:tr>
              <a:tr h="602738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Avg Content</a:t>
                      </a:r>
                      <a:endParaRPr lang="en-NL" sz="1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(customers)</a:t>
                      </a:r>
                      <a:endParaRPr lang="en-NL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3.31</a:t>
                      </a:r>
                      <a:endParaRPr lang="en-NL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1.33</a:t>
                      </a:r>
                      <a:endParaRPr lang="en-NL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4.44</a:t>
                      </a:r>
                      <a:endParaRPr lang="en-NL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62.65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1.03</a:t>
                      </a:r>
                      <a:endParaRPr lang="en-NL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20.38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extLst>
                  <a:ext uri="{0D108BD9-81ED-4DB2-BD59-A6C34878D82A}">
                    <a16:rowId xmlns:a16="http://schemas.microsoft.com/office/drawing/2014/main" val="535587242"/>
                  </a:ext>
                </a:extLst>
              </a:tr>
              <a:tr h="602738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Avg Stay</a:t>
                      </a:r>
                      <a:endParaRPr lang="en-NL" sz="1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(seconds)</a:t>
                      </a:r>
                      <a:endParaRPr lang="en-NL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68.19</a:t>
                      </a:r>
                      <a:endParaRPr lang="en-NL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27.38</a:t>
                      </a:r>
                      <a:endParaRPr lang="en-NL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91.18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852.45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20.99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423.49</a:t>
                      </a:r>
                      <a:endParaRPr lang="en-NL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34172" marR="34172" marT="0" marB="0"/>
                </a:tc>
                <a:extLst>
                  <a:ext uri="{0D108BD9-81ED-4DB2-BD59-A6C34878D82A}">
                    <a16:rowId xmlns:a16="http://schemas.microsoft.com/office/drawing/2014/main" val="1882007141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927851-43A1-2C38-865B-E0ADEC9F3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471" y="1434001"/>
            <a:ext cx="2122998" cy="522588"/>
          </a:xfrm>
        </p:spPr>
        <p:txBody>
          <a:bodyPr/>
          <a:lstStyle/>
          <a:p>
            <a:r>
              <a:rPr lang="en-US" dirty="0"/>
              <a:t>supermarket</a:t>
            </a:r>
            <a:endParaRPr lang="en-NL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7A724B-8C46-6F54-FE03-1EC4DE8BF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87766"/>
              </p:ext>
            </p:extLst>
          </p:nvPr>
        </p:nvGraphicFramePr>
        <p:xfrm>
          <a:off x="3055064" y="4861328"/>
          <a:ext cx="6262095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48189">
                  <a:extLst>
                    <a:ext uri="{9D8B030D-6E8A-4147-A177-3AD203B41FA5}">
                      <a16:colId xmlns:a16="http://schemas.microsoft.com/office/drawing/2014/main" val="758992944"/>
                    </a:ext>
                  </a:extLst>
                </a:gridCol>
                <a:gridCol w="2679589">
                  <a:extLst>
                    <a:ext uri="{9D8B030D-6E8A-4147-A177-3AD203B41FA5}">
                      <a16:colId xmlns:a16="http://schemas.microsoft.com/office/drawing/2014/main" val="2394226382"/>
                    </a:ext>
                  </a:extLst>
                </a:gridCol>
                <a:gridCol w="2234317">
                  <a:extLst>
                    <a:ext uri="{9D8B030D-6E8A-4147-A177-3AD203B41FA5}">
                      <a16:colId xmlns:a16="http://schemas.microsoft.com/office/drawing/2014/main" val="3018949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Conveyor speed increase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 Unit switch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Production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2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 Busy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391139"/>
                  </a:ext>
                </a:extLst>
              </a:tr>
            </a:tbl>
          </a:graphicData>
        </a:graphic>
      </p:graphicFrame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625730D8-2411-0030-6D12-9070CC58582E}"/>
              </a:ext>
            </a:extLst>
          </p:cNvPr>
          <p:cNvSpPr txBox="1">
            <a:spLocks/>
          </p:cNvSpPr>
          <p:nvPr/>
        </p:nvSpPr>
        <p:spPr>
          <a:xfrm>
            <a:off x="4634933" y="4339051"/>
            <a:ext cx="3102358" cy="528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Transport system</a:t>
            </a:r>
            <a:endParaRPr lang="en-NL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471B4A0-8546-4457-F9FD-16C8855FA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Simulation - Joep van Dijk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43B41EB-9331-894B-79E2-77DCF3761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DDAB-CEA7-CEB6-1412-ED0B13C18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Gained knowledge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9E133-287C-3F0A-F914-952125916EF2}"/>
              </a:ext>
            </a:extLst>
          </p:cNvPr>
          <p:cNvSpPr txBox="1"/>
          <p:nvPr/>
        </p:nvSpPr>
        <p:spPr>
          <a:xfrm>
            <a:off x="1167494" y="3478805"/>
            <a:ext cx="6330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Basic modeling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Channel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M/M/c queueing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Poisson distribution – arrivals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Negative exponential distribution – Service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0CFA-AF3A-DB6F-FDF2-5AAB049B3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E4DC4-F9DB-6813-A937-D0CAD78F1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06906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1589</TotalTime>
  <Words>166</Words>
  <Application>Microsoft Office PowerPoint</Application>
  <PresentationFormat>Widescreen</PresentationFormat>
  <Paragraphs>62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Tenorite</vt:lpstr>
      <vt:lpstr>Times New Roman</vt:lpstr>
      <vt:lpstr>Custom</vt:lpstr>
      <vt:lpstr>Simulation Product Line Final sprint</vt:lpstr>
      <vt:lpstr>Achievements</vt:lpstr>
      <vt:lpstr>Results</vt:lpstr>
      <vt:lpstr>Gained knowledge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Dijk,Joep J. van</dc:creator>
  <cp:lastModifiedBy>Dijk,Joep J. van</cp:lastModifiedBy>
  <cp:revision>9</cp:revision>
  <dcterms:created xsi:type="dcterms:W3CDTF">2024-09-14T09:43:46Z</dcterms:created>
  <dcterms:modified xsi:type="dcterms:W3CDTF">2024-10-10T23:10:06Z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