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1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t>5/4/17</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1A24CD3-204F-4468-8EE4-28A6668D006A}" type="datetimeFigureOut">
              <a:rPr lang="en-US" smtClean="0"/>
              <a:t>5/4/17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t>5/4/17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t>5/4/17</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t>5/4/17</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smtClean="0"/>
              <a:t>Drag picture to placeholder or click icon to add</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5/4/17</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t>5/4/17</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t>5/4/17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t>5/4/17</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TKTS Booth Sales Analysis And Forecasting</a:t>
            </a:r>
            <a:endParaRPr lang="en-US" sz="3200" dirty="0"/>
          </a:p>
        </p:txBody>
      </p:sp>
      <p:sp>
        <p:nvSpPr>
          <p:cNvPr id="3" name="Subtitle 2"/>
          <p:cNvSpPr>
            <a:spLocks noGrp="1"/>
          </p:cNvSpPr>
          <p:nvPr>
            <p:ph type="subTitle" idx="1"/>
          </p:nvPr>
        </p:nvSpPr>
        <p:spPr>
          <a:xfrm>
            <a:off x="3200400" y="5257800"/>
            <a:ext cx="5458968" cy="991892"/>
          </a:xfrm>
        </p:spPr>
        <p:txBody>
          <a:bodyPr>
            <a:normAutofit/>
          </a:bodyPr>
          <a:lstStyle/>
          <a:p>
            <a:r>
              <a:rPr lang="en-US" dirty="0" smtClean="0"/>
              <a:t>Jonathan Calindas</a:t>
            </a:r>
          </a:p>
          <a:p>
            <a:r>
              <a:rPr lang="en-US" sz="1200" dirty="0" smtClean="0"/>
              <a:t>Springboard Data Science Intensive Capstone Project</a:t>
            </a:r>
          </a:p>
          <a:p>
            <a:endParaRPr lang="en-US" sz="1200" dirty="0" smtClean="0"/>
          </a:p>
          <a:p>
            <a:r>
              <a:rPr lang="en-US" sz="1200" dirty="0" smtClean="0"/>
              <a:t>May 5, 2017</a:t>
            </a:r>
            <a:endParaRPr lang="en-US" sz="1200" dirty="0"/>
          </a:p>
        </p:txBody>
      </p:sp>
    </p:spTree>
    <p:extLst>
      <p:ext uri="{BB962C8B-B14F-4D97-AF65-F5344CB8AC3E}">
        <p14:creationId xmlns:p14="http://schemas.microsoft.com/office/powerpoint/2010/main" val="11283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Data Set</a:t>
            </a:r>
            <a:endParaRPr lang="en-US" dirty="0"/>
          </a:p>
        </p:txBody>
      </p:sp>
      <p:pic>
        <p:nvPicPr>
          <p:cNvPr id="4" name="Content Placeholder 3" descr="TKTS_Sales_2013-2016.png"/>
          <p:cNvPicPr>
            <a:picLocks noGrp="1" noChangeAspect="1"/>
          </p:cNvPicPr>
          <p:nvPr>
            <p:ph idx="1"/>
          </p:nvPr>
        </p:nvPicPr>
        <p:blipFill>
          <a:blip r:embed="rId2">
            <a:extLst>
              <a:ext uri="{28A0092B-C50C-407E-A947-70E740481C1C}">
                <a14:useLocalDpi xmlns:a14="http://schemas.microsoft.com/office/drawing/2010/main" val="0"/>
              </a:ext>
            </a:extLst>
          </a:blip>
          <a:srcRect l="-3741" r="-3741"/>
          <a:stretch>
            <a:fillRect/>
          </a:stretch>
        </p:blipFill>
        <p:spPr>
          <a:xfrm>
            <a:off x="0" y="2181306"/>
            <a:ext cx="7911270" cy="1946609"/>
          </a:xfrm>
        </p:spPr>
      </p:pic>
      <p:sp>
        <p:nvSpPr>
          <p:cNvPr id="6" name="TextBox 5"/>
          <p:cNvSpPr txBox="1"/>
          <p:nvPr/>
        </p:nvSpPr>
        <p:spPr>
          <a:xfrm>
            <a:off x="457199" y="4569699"/>
            <a:ext cx="7011235" cy="923330"/>
          </a:xfrm>
          <a:prstGeom prst="rect">
            <a:avLst/>
          </a:prstGeom>
          <a:noFill/>
        </p:spPr>
        <p:txBody>
          <a:bodyPr wrap="square" rtlCol="0">
            <a:spAutoFit/>
          </a:bodyPr>
          <a:lstStyle/>
          <a:p>
            <a:pPr marL="285750" indent="-285750">
              <a:buFont typeface="Arial"/>
              <a:buChar char="•"/>
            </a:pPr>
            <a:r>
              <a:rPr lang="en-US" dirty="0" smtClean="0"/>
              <a:t>The plot for each year follows a basic pattern, indicating seasonality.</a:t>
            </a:r>
          </a:p>
          <a:p>
            <a:pPr marL="285750" indent="-285750">
              <a:buFont typeface="Arial"/>
              <a:buChar char="•"/>
            </a:pPr>
            <a:r>
              <a:rPr lang="en-US" dirty="0" smtClean="0"/>
              <a:t>Slight upward trend in 2014 and downward trend in 2015</a:t>
            </a:r>
            <a:endParaRPr lang="en-US" dirty="0"/>
          </a:p>
        </p:txBody>
      </p:sp>
    </p:spTree>
    <p:extLst>
      <p:ext uri="{BB962C8B-B14F-4D97-AF65-F5344CB8AC3E}">
        <p14:creationId xmlns:p14="http://schemas.microsoft.com/office/powerpoint/2010/main" val="143281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 Time-Series Stationary?</a:t>
            </a:r>
            <a:endParaRPr lang="en-US" dirty="0"/>
          </a:p>
        </p:txBody>
      </p:sp>
      <p:pic>
        <p:nvPicPr>
          <p:cNvPr id="4" name="Content Placeholder 3" descr="Rolling_Mean_And_StdDev.png"/>
          <p:cNvPicPr>
            <a:picLocks noGrp="1" noChangeAspect="1"/>
          </p:cNvPicPr>
          <p:nvPr>
            <p:ph idx="1"/>
          </p:nvPr>
        </p:nvPicPr>
        <p:blipFill>
          <a:blip r:embed="rId2">
            <a:extLst>
              <a:ext uri="{28A0092B-C50C-407E-A947-70E740481C1C}">
                <a14:useLocalDpi xmlns:a14="http://schemas.microsoft.com/office/drawing/2010/main" val="0"/>
              </a:ext>
            </a:extLst>
          </a:blip>
          <a:srcRect t="-4141" b="-4141"/>
          <a:stretch>
            <a:fillRect/>
          </a:stretch>
        </p:blipFill>
        <p:spPr>
          <a:xfrm>
            <a:off x="457199" y="2305558"/>
            <a:ext cx="7742893" cy="2644467"/>
          </a:xfrm>
          <a:prstGeom prst="rect">
            <a:avLst/>
          </a:prstGeom>
        </p:spPr>
      </p:pic>
      <p:sp>
        <p:nvSpPr>
          <p:cNvPr id="5" name="TextBox 4"/>
          <p:cNvSpPr txBox="1"/>
          <p:nvPr/>
        </p:nvSpPr>
        <p:spPr>
          <a:xfrm>
            <a:off x="457199" y="5301403"/>
            <a:ext cx="5078553" cy="830997"/>
          </a:xfrm>
          <a:prstGeom prst="rect">
            <a:avLst/>
          </a:prstGeom>
          <a:noFill/>
        </p:spPr>
        <p:txBody>
          <a:bodyPr wrap="square" rtlCol="0">
            <a:spAutoFit/>
          </a:bodyPr>
          <a:lstStyle/>
          <a:p>
            <a:pPr marL="285750" indent="-285750">
              <a:buFont typeface="Arial"/>
              <a:buChar char="•"/>
            </a:pPr>
            <a:r>
              <a:rPr lang="en-US" sz="1200" dirty="0" err="1" smtClean="0"/>
              <a:t>Stationarity</a:t>
            </a:r>
            <a:r>
              <a:rPr lang="en-US" sz="1200" dirty="0" smtClean="0"/>
              <a:t> is a requirement to create an ARIMA model</a:t>
            </a:r>
          </a:p>
          <a:p>
            <a:pPr marL="285750" indent="-285750">
              <a:buFont typeface="Arial"/>
              <a:buChar char="•"/>
            </a:pPr>
            <a:r>
              <a:rPr lang="en-US" sz="1200" dirty="0" smtClean="0"/>
              <a:t>A time-series is stationary if the mean and the variance remain constant over time.</a:t>
            </a:r>
          </a:p>
          <a:p>
            <a:pPr marL="285750" indent="-285750">
              <a:buFont typeface="Arial"/>
              <a:buChar char="•"/>
            </a:pPr>
            <a:r>
              <a:rPr lang="en-US" sz="1200" dirty="0" smtClean="0"/>
              <a:t>A method of calculating </a:t>
            </a:r>
            <a:r>
              <a:rPr lang="en-US" sz="1200" dirty="0" err="1" smtClean="0"/>
              <a:t>stationarity</a:t>
            </a:r>
            <a:r>
              <a:rPr lang="en-US" sz="1200" dirty="0" smtClean="0"/>
              <a:t> is the Dickey-Fuller Test</a:t>
            </a:r>
            <a:endParaRPr lang="en-US" sz="1200" dirty="0"/>
          </a:p>
        </p:txBody>
      </p:sp>
      <p:sp>
        <p:nvSpPr>
          <p:cNvPr id="6" name="TextBox 5"/>
          <p:cNvSpPr txBox="1"/>
          <p:nvPr/>
        </p:nvSpPr>
        <p:spPr>
          <a:xfrm>
            <a:off x="5646192" y="4977636"/>
            <a:ext cx="2817448" cy="1384995"/>
          </a:xfrm>
          <a:prstGeom prst="rect">
            <a:avLst/>
          </a:prstGeom>
          <a:noFill/>
        </p:spPr>
        <p:txBody>
          <a:bodyPr wrap="none" rtlCol="0">
            <a:spAutoFit/>
          </a:bodyPr>
          <a:lstStyle/>
          <a:p>
            <a:pPr fontAlgn="base"/>
            <a:r>
              <a:rPr lang="en-US" sz="1200" u="sng" dirty="0" smtClean="0"/>
              <a:t>Dickey-Fuller Test Results</a:t>
            </a:r>
            <a:r>
              <a:rPr lang="en-US" sz="1200" dirty="0" smtClean="0"/>
              <a:t/>
            </a:r>
            <a:br>
              <a:rPr lang="en-US" sz="1200" dirty="0" smtClean="0"/>
            </a:br>
            <a:r>
              <a:rPr lang="en-US" sz="1200" dirty="0"/>
              <a:t>Test Statistic                  -3.431417 </a:t>
            </a:r>
          </a:p>
          <a:p>
            <a:pPr fontAlgn="base"/>
            <a:r>
              <a:rPr lang="en-US" sz="1200" dirty="0"/>
              <a:t>p-value                          0.009933 </a:t>
            </a:r>
          </a:p>
          <a:p>
            <a:pPr fontAlgn="base"/>
            <a:r>
              <a:rPr lang="en-US" sz="1200" dirty="0" smtClean="0"/>
              <a:t>Critical </a:t>
            </a:r>
            <a:r>
              <a:rPr lang="en-US" sz="1200" dirty="0"/>
              <a:t>Value (1%)             -3.463645 </a:t>
            </a:r>
          </a:p>
          <a:p>
            <a:pPr fontAlgn="base"/>
            <a:r>
              <a:rPr lang="en-US" sz="1200" dirty="0"/>
              <a:t>Critical Value (5%)             -2.876176 </a:t>
            </a:r>
          </a:p>
          <a:p>
            <a:pPr fontAlgn="base"/>
            <a:r>
              <a:rPr lang="en-US" sz="1200" dirty="0"/>
              <a:t>Critical Value (10%)            -2.574572 </a:t>
            </a:r>
          </a:p>
          <a:p>
            <a:endParaRPr lang="en-US" sz="1200" dirty="0"/>
          </a:p>
        </p:txBody>
      </p:sp>
    </p:spTree>
    <p:extLst>
      <p:ext uri="{BB962C8B-B14F-4D97-AF65-F5344CB8AC3E}">
        <p14:creationId xmlns:p14="http://schemas.microsoft.com/office/powerpoint/2010/main" val="366257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Decomposition</a:t>
            </a:r>
            <a:endParaRPr lang="en-US" dirty="0"/>
          </a:p>
        </p:txBody>
      </p:sp>
      <p:pic>
        <p:nvPicPr>
          <p:cNvPr id="4" name="Picture 3" descr="Seasonal_Decomp_Observ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27" y="2239097"/>
            <a:ext cx="5306288" cy="4249600"/>
          </a:xfrm>
          <a:prstGeom prst="rect">
            <a:avLst/>
          </a:prstGeom>
        </p:spPr>
      </p:pic>
      <p:sp>
        <p:nvSpPr>
          <p:cNvPr id="5" name="TextBox 4"/>
          <p:cNvSpPr txBox="1"/>
          <p:nvPr/>
        </p:nvSpPr>
        <p:spPr>
          <a:xfrm>
            <a:off x="6129363" y="2913011"/>
            <a:ext cx="2547270" cy="1569660"/>
          </a:xfrm>
          <a:prstGeom prst="rect">
            <a:avLst/>
          </a:prstGeom>
          <a:noFill/>
        </p:spPr>
        <p:txBody>
          <a:bodyPr wrap="square" rtlCol="0">
            <a:spAutoFit/>
          </a:bodyPr>
          <a:lstStyle/>
          <a:p>
            <a:r>
              <a:rPr lang="en-US" sz="1200" dirty="0" smtClean="0"/>
              <a:t>To apply the ARIMA model to our time-series, we will remove the effects of trend and seasonality from our data.</a:t>
            </a:r>
          </a:p>
          <a:p>
            <a:endParaRPr lang="en-US" sz="1200" dirty="0"/>
          </a:p>
          <a:p>
            <a:r>
              <a:rPr lang="en-US" sz="1200" dirty="0" smtClean="0"/>
              <a:t>The remaining data, the residuals, will be used to build the ARIMA model.</a:t>
            </a:r>
            <a:endParaRPr lang="en-US" sz="1200" dirty="0"/>
          </a:p>
        </p:txBody>
      </p:sp>
    </p:spTree>
    <p:extLst>
      <p:ext uri="{BB962C8B-B14F-4D97-AF65-F5344CB8AC3E}">
        <p14:creationId xmlns:p14="http://schemas.microsoft.com/office/powerpoint/2010/main" val="378553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Stationarity</a:t>
            </a:r>
            <a:r>
              <a:rPr lang="en-US" dirty="0" smtClean="0"/>
              <a:t> of Residuals</a:t>
            </a:r>
            <a:endParaRPr lang="en-US" dirty="0"/>
          </a:p>
        </p:txBody>
      </p:sp>
      <p:pic>
        <p:nvPicPr>
          <p:cNvPr id="4" name="Picture 3" descr="Rolling_Mean_And_Std_Dev_Resid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7400"/>
            <a:ext cx="9144000" cy="2877254"/>
          </a:xfrm>
          <a:prstGeom prst="rect">
            <a:avLst/>
          </a:prstGeom>
        </p:spPr>
      </p:pic>
      <p:sp>
        <p:nvSpPr>
          <p:cNvPr id="5" name="TextBox 4"/>
          <p:cNvSpPr txBox="1"/>
          <p:nvPr/>
        </p:nvSpPr>
        <p:spPr>
          <a:xfrm>
            <a:off x="6102857" y="5191494"/>
            <a:ext cx="2817448" cy="1384995"/>
          </a:xfrm>
          <a:prstGeom prst="rect">
            <a:avLst/>
          </a:prstGeom>
          <a:noFill/>
        </p:spPr>
        <p:txBody>
          <a:bodyPr wrap="none" rtlCol="0">
            <a:spAutoFit/>
          </a:bodyPr>
          <a:lstStyle/>
          <a:p>
            <a:pPr fontAlgn="base" latinLnBrk="1"/>
            <a:r>
              <a:rPr lang="en-US" sz="1200" u="sng" dirty="0" smtClean="0"/>
              <a:t>Dickey-Fuller Test Results</a:t>
            </a:r>
            <a:r>
              <a:rPr lang="en-US" sz="1200" dirty="0" smtClean="0"/>
              <a:t/>
            </a:r>
            <a:br>
              <a:rPr lang="en-US" sz="1200" dirty="0" smtClean="0"/>
            </a:br>
            <a:r>
              <a:rPr lang="en-US" sz="1200" dirty="0"/>
              <a:t>Test Statistic                  -4.188552 </a:t>
            </a:r>
          </a:p>
          <a:p>
            <a:pPr fontAlgn="base" latinLnBrk="1"/>
            <a:r>
              <a:rPr lang="en-US" sz="1200" dirty="0"/>
              <a:t>p-value                          0.000689 </a:t>
            </a:r>
          </a:p>
          <a:p>
            <a:pPr fontAlgn="base" latinLnBrk="1"/>
            <a:r>
              <a:rPr lang="en-US" sz="1200" dirty="0" smtClean="0"/>
              <a:t>Critical </a:t>
            </a:r>
            <a:r>
              <a:rPr lang="en-US" sz="1200" dirty="0"/>
              <a:t>Value (1%)             -3.473830 </a:t>
            </a:r>
          </a:p>
          <a:p>
            <a:pPr fontAlgn="base" latinLnBrk="1"/>
            <a:r>
              <a:rPr lang="en-US" sz="1200" dirty="0"/>
              <a:t>Critical Value (5%)             -2.880623 </a:t>
            </a:r>
          </a:p>
          <a:p>
            <a:pPr fontAlgn="base" latinLnBrk="1"/>
            <a:r>
              <a:rPr lang="en-US" sz="1200" dirty="0"/>
              <a:t>Critical Value (10%)            -2.576945 </a:t>
            </a:r>
          </a:p>
          <a:p>
            <a:endParaRPr lang="en-US" sz="1200" dirty="0"/>
          </a:p>
        </p:txBody>
      </p:sp>
    </p:spTree>
    <p:extLst>
      <p:ext uri="{BB962C8B-B14F-4D97-AF65-F5344CB8AC3E}">
        <p14:creationId xmlns:p14="http://schemas.microsoft.com/office/powerpoint/2010/main" val="109875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Values </a:t>
            </a:r>
            <a:r>
              <a:rPr lang="en-US" dirty="0" err="1" smtClean="0"/>
              <a:t>vs</a:t>
            </a:r>
            <a:r>
              <a:rPr lang="en-US" dirty="0" smtClean="0"/>
              <a:t> Actual Sales</a:t>
            </a:r>
            <a:endParaRPr lang="en-US" dirty="0"/>
          </a:p>
        </p:txBody>
      </p:sp>
      <p:pic>
        <p:nvPicPr>
          <p:cNvPr id="4" name="Picture 3" descr="ARIMA_Mod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04" y="2103276"/>
            <a:ext cx="8344938" cy="3903939"/>
          </a:xfrm>
          <a:prstGeom prst="rect">
            <a:avLst/>
          </a:prstGeom>
        </p:spPr>
      </p:pic>
      <p:sp>
        <p:nvSpPr>
          <p:cNvPr id="6" name="TextBox 5"/>
          <p:cNvSpPr txBox="1"/>
          <p:nvPr/>
        </p:nvSpPr>
        <p:spPr>
          <a:xfrm>
            <a:off x="742615" y="6248126"/>
            <a:ext cx="6508377" cy="461665"/>
          </a:xfrm>
          <a:prstGeom prst="rect">
            <a:avLst/>
          </a:prstGeom>
          <a:noFill/>
        </p:spPr>
        <p:txBody>
          <a:bodyPr wrap="square" rtlCol="0">
            <a:spAutoFit/>
          </a:bodyPr>
          <a:lstStyle/>
          <a:p>
            <a:r>
              <a:rPr lang="en-US" sz="1200" dirty="0" smtClean="0"/>
              <a:t>After the ARIMA model is calculated, we add back the seasonality and trend to create our forecast (in red).</a:t>
            </a:r>
            <a:endParaRPr lang="en-US" sz="1200" dirty="0"/>
          </a:p>
        </p:txBody>
      </p:sp>
    </p:spTree>
    <p:extLst>
      <p:ext uri="{BB962C8B-B14F-4D97-AF65-F5344CB8AC3E}">
        <p14:creationId xmlns:p14="http://schemas.microsoft.com/office/powerpoint/2010/main" val="181498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Close-up of Predicted Values </a:t>
            </a:r>
            <a:r>
              <a:rPr lang="en-US" dirty="0" err="1" smtClean="0"/>
              <a:t>vs</a:t>
            </a:r>
            <a:r>
              <a:rPr lang="en-US" dirty="0" smtClean="0"/>
              <a:t> Actual Sales</a:t>
            </a:r>
            <a:endParaRPr lang="en-US" dirty="0"/>
          </a:p>
        </p:txBody>
      </p:sp>
      <p:pic>
        <p:nvPicPr>
          <p:cNvPr id="4" name="Picture 3" descr="ARIMA_Model_Forecast_CloseU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2582"/>
            <a:ext cx="8034447" cy="4275038"/>
          </a:xfrm>
          <a:prstGeom prst="rect">
            <a:avLst/>
          </a:prstGeom>
        </p:spPr>
      </p:pic>
      <p:sp>
        <p:nvSpPr>
          <p:cNvPr id="5" name="TextBox 4"/>
          <p:cNvSpPr txBox="1"/>
          <p:nvPr/>
        </p:nvSpPr>
        <p:spPr>
          <a:xfrm>
            <a:off x="570830" y="6267620"/>
            <a:ext cx="7863199" cy="461665"/>
          </a:xfrm>
          <a:prstGeom prst="rect">
            <a:avLst/>
          </a:prstGeom>
          <a:noFill/>
        </p:spPr>
        <p:txBody>
          <a:bodyPr wrap="square" rtlCol="0">
            <a:spAutoFit/>
          </a:bodyPr>
          <a:lstStyle/>
          <a:p>
            <a:r>
              <a:rPr lang="en-US" sz="1200" dirty="0" smtClean="0"/>
              <a:t>Root mean squared error: 3503.468</a:t>
            </a:r>
          </a:p>
          <a:p>
            <a:r>
              <a:rPr lang="en-US" sz="1200" dirty="0" smtClean="0"/>
              <a:t>(Our predictions will, on average be approx. 3503 tickets away from the predicted values.) </a:t>
            </a:r>
            <a:endParaRPr lang="en-US" sz="1200" dirty="0"/>
          </a:p>
        </p:txBody>
      </p:sp>
    </p:spTree>
    <p:extLst>
      <p:ext uri="{BB962C8B-B14F-4D97-AF65-F5344CB8AC3E}">
        <p14:creationId xmlns:p14="http://schemas.microsoft.com/office/powerpoint/2010/main" val="404419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Analyzing the sales from 2016 and from the past 3 years, we can build a model of behavior of sales at the TKTS booths from a year to year basis and can detect severe anomalies when they happen.</a:t>
            </a:r>
          </a:p>
          <a:p>
            <a:r>
              <a:rPr lang="en-US" dirty="0"/>
              <a:t>We know that sales at the booth follow a </a:t>
            </a:r>
            <a:r>
              <a:rPr lang="en-US" dirty="0" smtClean="0"/>
              <a:t>seasonal </a:t>
            </a:r>
            <a:r>
              <a:rPr lang="en-US" dirty="0"/>
              <a:t>trend every year and that sales spike around holidays, such as Valentines Day, Easter, and Thanksgiving.  </a:t>
            </a:r>
          </a:p>
          <a:p>
            <a:r>
              <a:rPr lang="en-US" dirty="0"/>
              <a:t>Sales at the booth are at their highest during the summer and at the month of December.</a:t>
            </a:r>
          </a:p>
          <a:p>
            <a:r>
              <a:rPr lang="en-US" dirty="0"/>
              <a:t>We can see that the general trend up or down between years is about 3,000 tickets, at least based our data.  We can further generalize this trend if we go back several more years.</a:t>
            </a:r>
          </a:p>
          <a:p>
            <a:r>
              <a:rPr lang="en-US" dirty="0"/>
              <a:t>Our root mean squared error on our model states that we will be off on our predictions an average of about 3,500 tickets.  But since our sales can go from 13,000 to 39,000, this is a fairly accurate model.</a:t>
            </a:r>
          </a:p>
          <a:p>
            <a:endParaRPr lang="en-US" dirty="0"/>
          </a:p>
        </p:txBody>
      </p:sp>
    </p:spTree>
    <p:extLst>
      <p:ext uri="{BB962C8B-B14F-4D97-AF65-F5344CB8AC3E}">
        <p14:creationId xmlns:p14="http://schemas.microsoft.com/office/powerpoint/2010/main" val="262779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Parameters</a:t>
            </a:r>
            <a:endParaRPr lang="en-US" dirty="0"/>
          </a:p>
        </p:txBody>
      </p:sp>
      <p:sp>
        <p:nvSpPr>
          <p:cNvPr id="3" name="Content Placeholder 2"/>
          <p:cNvSpPr>
            <a:spLocks noGrp="1"/>
          </p:cNvSpPr>
          <p:nvPr>
            <p:ph idx="1"/>
          </p:nvPr>
        </p:nvSpPr>
        <p:spPr/>
        <p:txBody>
          <a:bodyPr/>
          <a:lstStyle/>
          <a:p>
            <a:pPr lvl="0"/>
            <a:r>
              <a:rPr lang="en-US" dirty="0"/>
              <a:t>Study dates:  1/1/2016 to 12/31/2016</a:t>
            </a:r>
          </a:p>
          <a:p>
            <a:pPr lvl="0"/>
            <a:r>
              <a:rPr lang="en-US" dirty="0"/>
              <a:t>Historical data: 1/1/2013 to 12/31/2015</a:t>
            </a:r>
          </a:p>
          <a:p>
            <a:pPr lvl="0"/>
            <a:r>
              <a:rPr lang="en-US" dirty="0" smtClean="0"/>
              <a:t>Units of sale: number of tickets sold per week.</a:t>
            </a:r>
            <a:endParaRPr lang="en-US" dirty="0"/>
          </a:p>
          <a:p>
            <a:endParaRPr lang="en-US" dirty="0"/>
          </a:p>
        </p:txBody>
      </p:sp>
    </p:spTree>
    <p:extLst>
      <p:ext uri="{BB962C8B-B14F-4D97-AF65-F5344CB8AC3E}">
        <p14:creationId xmlns:p14="http://schemas.microsoft.com/office/powerpoint/2010/main" val="187704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Objectives</a:t>
            </a:r>
            <a:endParaRPr lang="en-US" dirty="0"/>
          </a:p>
        </p:txBody>
      </p:sp>
      <p:sp>
        <p:nvSpPr>
          <p:cNvPr id="3" name="Content Placeholder 2"/>
          <p:cNvSpPr>
            <a:spLocks noGrp="1"/>
          </p:cNvSpPr>
          <p:nvPr>
            <p:ph idx="1"/>
          </p:nvPr>
        </p:nvSpPr>
        <p:spPr/>
        <p:txBody>
          <a:bodyPr/>
          <a:lstStyle/>
          <a:p>
            <a:r>
              <a:rPr lang="en-US" dirty="0" smtClean="0"/>
              <a:t>Examine data for insights into the behavior of sales at the booths.</a:t>
            </a:r>
          </a:p>
          <a:p>
            <a:r>
              <a:rPr lang="en-US" dirty="0" smtClean="0"/>
              <a:t>Assemble a model of sales at the booth </a:t>
            </a:r>
          </a:p>
          <a:p>
            <a:r>
              <a:rPr lang="en-US" dirty="0" smtClean="0"/>
              <a:t>Use the model to forecast sales and use actual sales numbers to determine the accuracy of the forecast.</a:t>
            </a:r>
          </a:p>
        </p:txBody>
      </p:sp>
    </p:spTree>
    <p:extLst>
      <p:ext uri="{BB962C8B-B14F-4D97-AF65-F5344CB8AC3E}">
        <p14:creationId xmlns:p14="http://schemas.microsoft.com/office/powerpoint/2010/main" val="163188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TKTS Sales 2016</a:t>
            </a:r>
            <a:endParaRPr lang="en-US" dirty="0"/>
          </a:p>
        </p:txBody>
      </p:sp>
      <p:pic>
        <p:nvPicPr>
          <p:cNvPr id="4" name="Content Placeholder 3" descr="TKTS_Sales_2016.png"/>
          <p:cNvPicPr>
            <a:picLocks noGrp="1" noChangeAspect="1"/>
          </p:cNvPicPr>
          <p:nvPr>
            <p:ph idx="1"/>
          </p:nvPr>
        </p:nvPicPr>
        <p:blipFill rotWithShape="1">
          <a:blip r:embed="rId2">
            <a:extLst>
              <a:ext uri="{28A0092B-C50C-407E-A947-70E740481C1C}">
                <a14:useLocalDpi xmlns:a14="http://schemas.microsoft.com/office/drawing/2010/main" val="0"/>
              </a:ext>
            </a:extLst>
          </a:blip>
          <a:srcRect l="6545"/>
          <a:stretch/>
        </p:blipFill>
        <p:spPr>
          <a:xfrm>
            <a:off x="2736083" y="2477242"/>
            <a:ext cx="6304189" cy="3793495"/>
          </a:xfrm>
        </p:spPr>
      </p:pic>
      <p:sp>
        <p:nvSpPr>
          <p:cNvPr id="5" name="TextBox 4"/>
          <p:cNvSpPr txBox="1"/>
          <p:nvPr/>
        </p:nvSpPr>
        <p:spPr>
          <a:xfrm>
            <a:off x="150881" y="2477242"/>
            <a:ext cx="2250637" cy="3785651"/>
          </a:xfrm>
          <a:prstGeom prst="rect">
            <a:avLst/>
          </a:prstGeom>
          <a:noFill/>
        </p:spPr>
        <p:txBody>
          <a:bodyPr wrap="square" rtlCol="0">
            <a:spAutoFit/>
          </a:bodyPr>
          <a:lstStyle/>
          <a:p>
            <a:pPr marL="285750" indent="-285750">
              <a:buFont typeface="Arial"/>
              <a:buChar char="•"/>
            </a:pPr>
            <a:r>
              <a:rPr lang="en-US" sz="1200" dirty="0" smtClean="0"/>
              <a:t>Peak sales </a:t>
            </a:r>
            <a:r>
              <a:rPr lang="mr-IN" sz="1200" dirty="0" smtClean="0"/>
              <a:t>–</a:t>
            </a:r>
            <a:r>
              <a:rPr lang="en-US" sz="1200" dirty="0" smtClean="0"/>
              <a:t> summer</a:t>
            </a:r>
          </a:p>
          <a:p>
            <a:pPr marL="285750" indent="-285750">
              <a:buFont typeface="Arial"/>
              <a:buChar char="•"/>
            </a:pPr>
            <a:r>
              <a:rPr lang="en-US" sz="1200" dirty="0" smtClean="0"/>
              <a:t>Lowest sales </a:t>
            </a:r>
            <a:r>
              <a:rPr lang="mr-IN" sz="1200" dirty="0" smtClean="0"/>
              <a:t>–</a:t>
            </a:r>
            <a:r>
              <a:rPr lang="en-US" sz="1200" dirty="0" smtClean="0"/>
              <a:t> January</a:t>
            </a:r>
          </a:p>
          <a:p>
            <a:pPr marL="285750" indent="-285750">
              <a:buFont typeface="Arial"/>
              <a:buChar char="•"/>
            </a:pPr>
            <a:r>
              <a:rPr lang="en-US" sz="1200" dirty="0" smtClean="0"/>
              <a:t>“Death drops” </a:t>
            </a:r>
            <a:r>
              <a:rPr lang="mr-IN" sz="1200" dirty="0" smtClean="0"/>
              <a:t>–</a:t>
            </a:r>
            <a:r>
              <a:rPr lang="en-US" sz="1200" dirty="0" smtClean="0"/>
              <a:t> Early January and Early September</a:t>
            </a:r>
          </a:p>
          <a:p>
            <a:pPr marL="285750" indent="-285750">
              <a:buFont typeface="Arial"/>
              <a:buChar char="•"/>
            </a:pPr>
            <a:r>
              <a:rPr lang="en-US" sz="1200" dirty="0" smtClean="0"/>
              <a:t>Sales spike during certain holidays:</a:t>
            </a:r>
          </a:p>
          <a:p>
            <a:pPr marL="742950" lvl="1" indent="-285750">
              <a:buFont typeface="Arial"/>
              <a:buChar char="•"/>
            </a:pPr>
            <a:r>
              <a:rPr lang="en-US" sz="1200" dirty="0" smtClean="0"/>
              <a:t>Valentine’s Day</a:t>
            </a:r>
          </a:p>
          <a:p>
            <a:pPr marL="742950" lvl="1" indent="-285750">
              <a:buFont typeface="Arial"/>
              <a:buChar char="•"/>
            </a:pPr>
            <a:r>
              <a:rPr lang="en-US" sz="1200" dirty="0" smtClean="0"/>
              <a:t>Easter (Apr 16)</a:t>
            </a:r>
          </a:p>
          <a:p>
            <a:pPr marL="742950" lvl="1" indent="-285750">
              <a:buFont typeface="Arial"/>
              <a:buChar char="•"/>
            </a:pPr>
            <a:r>
              <a:rPr lang="en-US" sz="1200" dirty="0" smtClean="0"/>
              <a:t>Memorial Day</a:t>
            </a:r>
          </a:p>
          <a:p>
            <a:pPr marL="742950" lvl="1" indent="-285750">
              <a:buFont typeface="Arial"/>
              <a:buChar char="•"/>
            </a:pPr>
            <a:r>
              <a:rPr lang="en-US" sz="1200" dirty="0" smtClean="0"/>
              <a:t>Fourth of July</a:t>
            </a:r>
          </a:p>
          <a:p>
            <a:pPr marL="742950" lvl="1" indent="-285750">
              <a:buFont typeface="Arial"/>
              <a:buChar char="•"/>
            </a:pPr>
            <a:r>
              <a:rPr lang="en-US" sz="1200" dirty="0" smtClean="0"/>
              <a:t>Thanksgiving</a:t>
            </a:r>
          </a:p>
          <a:p>
            <a:pPr marL="742950" lvl="1" indent="-285750">
              <a:buFont typeface="Arial"/>
              <a:buChar char="•"/>
            </a:pPr>
            <a:r>
              <a:rPr lang="en-US" sz="1200" dirty="0" smtClean="0"/>
              <a:t>Christmas/New Years</a:t>
            </a:r>
          </a:p>
          <a:p>
            <a:pPr marL="285750" indent="-285750">
              <a:buFont typeface="Arial"/>
              <a:buChar char="•"/>
            </a:pPr>
            <a:r>
              <a:rPr lang="en-US" sz="1200" dirty="0" smtClean="0"/>
              <a:t>Broadway shows make up the great majority of ticket sales.  Ratio remains constant through the year until Nov-Dec. (Radio City?)</a:t>
            </a:r>
            <a:endParaRPr lang="en-US" sz="1200" dirty="0"/>
          </a:p>
        </p:txBody>
      </p:sp>
    </p:spTree>
    <p:extLst>
      <p:ext uri="{BB962C8B-B14F-4D97-AF65-F5344CB8AC3E}">
        <p14:creationId xmlns:p14="http://schemas.microsoft.com/office/powerpoint/2010/main" val="122402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By Booth - 2016</a:t>
            </a:r>
            <a:endParaRPr lang="en-US" dirty="0"/>
          </a:p>
        </p:txBody>
      </p:sp>
      <p:pic>
        <p:nvPicPr>
          <p:cNvPr id="4" name="Content Placeholder 3" descr="TKTS_Sales_By_Boo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007" b="-7007"/>
          <a:stretch/>
        </p:blipFill>
        <p:spPr/>
      </p:pic>
      <p:sp>
        <p:nvSpPr>
          <p:cNvPr id="6" name="TextBox 5"/>
          <p:cNvSpPr txBox="1"/>
          <p:nvPr/>
        </p:nvSpPr>
        <p:spPr>
          <a:xfrm>
            <a:off x="7254849" y="2879637"/>
            <a:ext cx="1735128" cy="1754327"/>
          </a:xfrm>
          <a:prstGeom prst="rect">
            <a:avLst/>
          </a:prstGeom>
          <a:noFill/>
        </p:spPr>
        <p:txBody>
          <a:bodyPr wrap="square" rtlCol="0">
            <a:spAutoFit/>
          </a:bodyPr>
          <a:lstStyle/>
          <a:p>
            <a:pPr marL="171450" indent="-171450">
              <a:buFont typeface="Arial"/>
              <a:buChar char="•"/>
            </a:pPr>
            <a:r>
              <a:rPr lang="en-US" sz="1200" dirty="0" smtClean="0"/>
              <a:t>Lincoln Center opened late July</a:t>
            </a:r>
          </a:p>
          <a:p>
            <a:pPr marL="171450" indent="-171450">
              <a:buFont typeface="Arial"/>
              <a:buChar char="•"/>
            </a:pPr>
            <a:r>
              <a:rPr lang="en-US" sz="1200" dirty="0" smtClean="0"/>
              <a:t>For the most part the booths sell at the same ratio and rise and dip the same way in all 4 booths.</a:t>
            </a:r>
          </a:p>
          <a:p>
            <a:pPr marL="171450" indent="-171450">
              <a:buFont typeface="Arial"/>
              <a:buChar char="•"/>
            </a:pPr>
            <a:endParaRPr lang="en-US" sz="1200" dirty="0"/>
          </a:p>
        </p:txBody>
      </p:sp>
    </p:spTree>
    <p:extLst>
      <p:ext uri="{BB962C8B-B14F-4D97-AF65-F5344CB8AC3E}">
        <p14:creationId xmlns:p14="http://schemas.microsoft.com/office/powerpoint/2010/main" val="254892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Comparison By Year</a:t>
            </a:r>
            <a:endParaRPr lang="en-US" dirty="0"/>
          </a:p>
        </p:txBody>
      </p:sp>
      <p:pic>
        <p:nvPicPr>
          <p:cNvPr id="6" name="Content Placeholder 5" descr="Sales_Comparison_Previous_YearsB.png"/>
          <p:cNvPicPr>
            <a:picLocks noGrp="1" noChangeAspect="1"/>
          </p:cNvPicPr>
          <p:nvPr>
            <p:ph idx="1"/>
          </p:nvPr>
        </p:nvPicPr>
        <p:blipFill>
          <a:blip r:embed="rId2">
            <a:extLst>
              <a:ext uri="{28A0092B-C50C-407E-A947-70E740481C1C}">
                <a14:useLocalDpi xmlns:a14="http://schemas.microsoft.com/office/drawing/2010/main" val="0"/>
              </a:ext>
            </a:extLst>
          </a:blip>
          <a:srcRect l="-478" r="-478"/>
          <a:stretch>
            <a:fillRect/>
          </a:stretch>
        </p:blipFill>
        <p:spPr>
          <a:xfrm>
            <a:off x="457199" y="2209801"/>
            <a:ext cx="8180722" cy="2807558"/>
          </a:xfrm>
        </p:spPr>
      </p:pic>
    </p:spTree>
    <p:extLst>
      <p:ext uri="{BB962C8B-B14F-4D97-AF65-F5344CB8AC3E}">
        <p14:creationId xmlns:p14="http://schemas.microsoft.com/office/powerpoint/2010/main" val="28367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TKTS </a:t>
            </a:r>
            <a:r>
              <a:rPr lang="en-US" dirty="0" err="1" smtClean="0"/>
              <a:t>vs</a:t>
            </a:r>
            <a:r>
              <a:rPr lang="en-US" dirty="0" smtClean="0"/>
              <a:t> Broadway</a:t>
            </a:r>
            <a:endParaRPr lang="en-US" dirty="0"/>
          </a:p>
        </p:txBody>
      </p:sp>
      <p:pic>
        <p:nvPicPr>
          <p:cNvPr id="4" name="Content Placeholder 3" descr="TKTS_Compared_To_Total_Broadway.png"/>
          <p:cNvPicPr>
            <a:picLocks noGrp="1" noChangeAspect="1"/>
          </p:cNvPicPr>
          <p:nvPr>
            <p:ph idx="1"/>
          </p:nvPr>
        </p:nvPicPr>
        <p:blipFill>
          <a:blip r:embed="rId2">
            <a:extLst>
              <a:ext uri="{28A0092B-C50C-407E-A947-70E740481C1C}">
                <a14:useLocalDpi xmlns:a14="http://schemas.microsoft.com/office/drawing/2010/main" val="0"/>
              </a:ext>
            </a:extLst>
          </a:blip>
          <a:srcRect l="-1512" r="-1512"/>
          <a:stretch>
            <a:fillRect/>
          </a:stretch>
        </p:blipFill>
        <p:spPr>
          <a:xfrm>
            <a:off x="276614" y="2048842"/>
            <a:ext cx="6688962" cy="1795975"/>
          </a:xfrm>
        </p:spPr>
      </p:pic>
      <p:pic>
        <p:nvPicPr>
          <p:cNvPr id="5" name="Picture 4" descr="TKTS_Compared_To_Total_Broadway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79" y="3787538"/>
            <a:ext cx="6500447" cy="1619890"/>
          </a:xfrm>
          <a:prstGeom prst="rect">
            <a:avLst/>
          </a:prstGeom>
        </p:spPr>
      </p:pic>
      <p:pic>
        <p:nvPicPr>
          <p:cNvPr id="6" name="Picture 5" descr="TKTS_Compared_To_Total_Broadway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92" y="5202203"/>
            <a:ext cx="6345008" cy="1681454"/>
          </a:xfrm>
          <a:prstGeom prst="rect">
            <a:avLst/>
          </a:prstGeom>
        </p:spPr>
      </p:pic>
    </p:spTree>
    <p:extLst>
      <p:ext uri="{BB962C8B-B14F-4D97-AF65-F5344CB8AC3E}">
        <p14:creationId xmlns:p14="http://schemas.microsoft.com/office/powerpoint/2010/main" val="339001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Broadway Shows Running </a:t>
            </a:r>
            <a:r>
              <a:rPr lang="en-US" dirty="0" err="1" smtClean="0"/>
              <a:t>vs</a:t>
            </a:r>
            <a:r>
              <a:rPr lang="en-US" dirty="0" smtClean="0"/>
              <a:t> Sales</a:t>
            </a:r>
            <a:endParaRPr lang="en-US" dirty="0"/>
          </a:p>
        </p:txBody>
      </p:sp>
      <p:pic>
        <p:nvPicPr>
          <p:cNvPr id="4" name="Content Placeholder 3" descr="TKTS_Compared_To_Num_Shows_Running.png"/>
          <p:cNvPicPr>
            <a:picLocks noGrp="1" noChangeAspect="1"/>
          </p:cNvPicPr>
          <p:nvPr>
            <p:ph idx="1"/>
          </p:nvPr>
        </p:nvPicPr>
        <p:blipFill>
          <a:blip r:embed="rId2">
            <a:extLst>
              <a:ext uri="{28A0092B-C50C-407E-A947-70E740481C1C}">
                <a14:useLocalDpi xmlns:a14="http://schemas.microsoft.com/office/drawing/2010/main" val="0"/>
              </a:ext>
            </a:extLst>
          </a:blip>
          <a:srcRect l="-1775" r="-1775"/>
          <a:stretch>
            <a:fillRect/>
          </a:stretch>
        </p:blipFill>
        <p:spPr>
          <a:xfrm>
            <a:off x="0" y="2208919"/>
            <a:ext cx="7806986" cy="2085550"/>
          </a:xfrm>
        </p:spPr>
      </p:pic>
      <p:pic>
        <p:nvPicPr>
          <p:cNvPr id="5" name="Picture 4" descr="TKTS_Compared_To_Num_Shows_Running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60" y="4280432"/>
            <a:ext cx="7384252" cy="2088563"/>
          </a:xfrm>
          <a:prstGeom prst="rect">
            <a:avLst/>
          </a:prstGeom>
        </p:spPr>
      </p:pic>
    </p:spTree>
    <p:extLst>
      <p:ext uri="{BB962C8B-B14F-4D97-AF65-F5344CB8AC3E}">
        <p14:creationId xmlns:p14="http://schemas.microsoft.com/office/powerpoint/2010/main" val="65046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Model to Forecast Sales</a:t>
            </a:r>
            <a:endParaRPr lang="en-US" dirty="0"/>
          </a:p>
        </p:txBody>
      </p:sp>
      <p:sp>
        <p:nvSpPr>
          <p:cNvPr id="3" name="Content Placeholder 2"/>
          <p:cNvSpPr>
            <a:spLocks noGrp="1"/>
          </p:cNvSpPr>
          <p:nvPr>
            <p:ph idx="1"/>
          </p:nvPr>
        </p:nvSpPr>
        <p:spPr/>
        <p:txBody>
          <a:bodyPr/>
          <a:lstStyle/>
          <a:p>
            <a:r>
              <a:rPr lang="en-US" dirty="0" smtClean="0"/>
              <a:t>Our data is known as a time-series, a set of values that fluctuate over time.</a:t>
            </a:r>
          </a:p>
          <a:p>
            <a:r>
              <a:rPr lang="en-US" dirty="0" smtClean="0"/>
              <a:t>To model this data, we will create an ARIMA model (Autoregressive Integrated Moving Average)</a:t>
            </a:r>
          </a:p>
          <a:p>
            <a:r>
              <a:rPr lang="en-US" dirty="0" smtClean="0"/>
              <a:t>Our model can then be used to generate a forecast for future years.</a:t>
            </a:r>
            <a:endParaRPr lang="en-US" dirty="0"/>
          </a:p>
        </p:txBody>
      </p:sp>
    </p:spTree>
    <p:extLst>
      <p:ext uri="{BB962C8B-B14F-4D97-AF65-F5344CB8AC3E}">
        <p14:creationId xmlns:p14="http://schemas.microsoft.com/office/powerpoint/2010/main" val="1018373220"/>
      </p:ext>
    </p:extLst>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7189</TotalTime>
  <Words>631</Words>
  <Application>Microsoft Macintosh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Plaza</vt:lpstr>
      <vt:lpstr>TKTS Booth Sales Analysis And Forecasting</vt:lpstr>
      <vt:lpstr>Study Parameters</vt:lpstr>
      <vt:lpstr>Study Objectives</vt:lpstr>
      <vt:lpstr>TKTS Sales 2016</vt:lpstr>
      <vt:lpstr>Sales By Booth - 2016</vt:lpstr>
      <vt:lpstr>Sales Comparison By Year</vt:lpstr>
      <vt:lpstr>TKTS vs Broadway</vt:lpstr>
      <vt:lpstr>Number of Broadway Shows Running vs Sales</vt:lpstr>
      <vt:lpstr>Creating a Model to Forecast Sales</vt:lpstr>
      <vt:lpstr>Historical Data Set</vt:lpstr>
      <vt:lpstr>Is the Time-Series Stationary?</vt:lpstr>
      <vt:lpstr>Time Series Decomposition</vt:lpstr>
      <vt:lpstr>Stationarity of Residuals</vt:lpstr>
      <vt:lpstr>Predicted Values vs Actual Sales</vt:lpstr>
      <vt:lpstr>Close-up of Predicted Values vs Actual Sales</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TKTS Booth Sales Analysis And Forecasting</dc:title>
  <dc:creator>Jonathan Calindas</dc:creator>
  <cp:lastModifiedBy>Jonathan Calindas</cp:lastModifiedBy>
  <cp:revision>12</cp:revision>
  <dcterms:created xsi:type="dcterms:W3CDTF">2017-05-05T01:31:55Z</dcterms:created>
  <dcterms:modified xsi:type="dcterms:W3CDTF">2017-05-10T01:21:26Z</dcterms:modified>
</cp:coreProperties>
</file>