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8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Dewitte" initials="LD" lastIdx="7" clrIdx="0">
    <p:extLst>
      <p:ext uri="{19B8F6BF-5375-455C-9EA6-DF929625EA0E}">
        <p15:presenceInfo xmlns:p15="http://schemas.microsoft.com/office/powerpoint/2012/main" userId="be251c7e72bd5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E0"/>
    <a:srgbClr val="000000"/>
    <a:srgbClr val="014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3" autoAdjust="0"/>
    <p:restoredTop sz="67996" autoAdjust="0"/>
  </p:normalViewPr>
  <p:slideViewPr>
    <p:cSldViewPr>
      <p:cViewPr varScale="1">
        <p:scale>
          <a:sx n="58" d="100"/>
          <a:sy n="58" d="100"/>
        </p:scale>
        <p:origin x="196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1A2C-EF3D-42FA-9AD2-1B09AE446B3B}" type="datetimeFigureOut">
              <a:rPr lang="fr-BE" smtClean="0"/>
              <a:t>25-03-19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77B3-21D5-4D96-AD46-B452E009682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45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Consigne de position globale</a:t>
            </a:r>
          </a:p>
          <a:p>
            <a:r>
              <a:rPr lang="fr-BE" dirty="0"/>
              <a:t>Doublement décomposée : en distance et angle, puis consigne effective recalculée à chaque échantillonnage </a:t>
            </a:r>
            <a:r>
              <a:rPr lang="fr-BE" dirty="0">
                <a:sym typeface="Wingdings" panose="05000000000000000000" pitchFamily="2" charset="2"/>
              </a:rPr>
              <a:t> contrôle continu</a:t>
            </a:r>
          </a:p>
          <a:p>
            <a:endParaRPr lang="fr-BE" dirty="0"/>
          </a:p>
          <a:p>
            <a:r>
              <a:rPr lang="fr-BE" dirty="0"/>
              <a:t>Erreurs prises en compte </a:t>
            </a:r>
            <a:r>
              <a:rPr lang="fr-BE" dirty="0">
                <a:sym typeface="Wingdings" panose="05000000000000000000" pitchFamily="2" charset="2"/>
              </a:rPr>
              <a:t> comportement proche de la consigne</a:t>
            </a:r>
          </a:p>
          <a:p>
            <a:r>
              <a:rPr lang="fr-BE" dirty="0">
                <a:sym typeface="Wingdings" panose="05000000000000000000" pitchFamily="2" charset="2"/>
              </a:rPr>
              <a:t>                                              </a:t>
            </a:r>
            <a:r>
              <a:rPr lang="fr-BE" dirty="0"/>
              <a:t>comparaison odométrie/théorique, entrent dans le bloc d’asservissement d’où ressortent les commandes de tension</a:t>
            </a:r>
          </a:p>
          <a:p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Coefficients déterminés par essais-erreurs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Ici, régulation PD suffisante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177B3-21D5-4D96-AD46-B452E009682C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081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Odométrie : module calculant les position et orientation approximatives du robot, accessibles lorsque nécessaires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Décomposition en déplacements angulaires et rectilignes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Encodeurs optiques : capteurs mesurant le nombre exact de tours faits par les arbres moteurs (précision de 1/1920 tours)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Transformer les tics droit et gauche renvoyés en infos de déplacement et de variation d'angle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Coefficients : circonférence/tics ~= 0,08pi/1920, déplacements et rotation effectués par le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177B3-21D5-4D96-AD46-B452E009682C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89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ym typeface="Wingdings" panose="05000000000000000000" pitchFamily="2" charset="2"/>
              </a:rPr>
              <a:t>Décomposition en distance &amp; angle : connaissance des positions cible et actuelle (odométrie)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177B3-21D5-4D96-AD46-B452E009682C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77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Évolutives : accélération constante, vitesse constante puis décélération constante (déplacements rectiligne et angulaire)</a:t>
            </a:r>
          </a:p>
          <a:p>
            <a:r>
              <a:rPr lang="fr-BE" dirty="0"/>
              <a:t>Consigne </a:t>
            </a:r>
            <a:r>
              <a:rPr lang="fr-BE" dirty="0">
                <a:sym typeface="Wingdings" panose="05000000000000000000" pitchFamily="2" charset="2"/>
              </a:rPr>
              <a:t> où le robot devrait être</a:t>
            </a:r>
          </a:p>
          <a:p>
            <a:endParaRPr lang="fr-BE" dirty="0"/>
          </a:p>
          <a:p>
            <a:r>
              <a:rPr lang="fr-BE" dirty="0"/>
              <a:t>Régulation d’abord de l’angle puis du déplacement rectiligne (+ simple)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177B3-21D5-4D96-AD46-B452E009682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238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7F1D4-BD70-401E-8926-D0025B7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C0BF-25F3-4550-819A-71DF663EAFE5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5EF29-0D2E-4218-849E-0088F5B0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58A22-8C9F-4262-8D65-15B776E9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B270-B6A5-4470-8278-FCB1F2C286E9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3822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1246EC8-8FD2-4A22-B853-3849234F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41EB7-3E68-49AE-9E0D-D231C4660B7F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F939487-A80A-40CA-BD7D-769D9CE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4511E0F-CB80-4FD1-914F-ECF32C63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D38CA-9BEB-48F1-A423-89D68EB7CFE6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1362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8F2A-1392-4F51-B4F3-C154F380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D0DA4-647D-4EF0-A0EB-0F936AA3AEEC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F6C1D-702C-4B1F-86CF-BCA531F5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6A59C-86E5-4E4B-BF36-0A975D8B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3A0E8-9B29-46D7-BD8E-AD27AA73B3AE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73085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55386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99592" y="2084852"/>
            <a:ext cx="7715200" cy="452543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21905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AEE51-8437-4C81-BC13-34C0C38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1FD6F-046A-491C-AE8B-1B272F8F3CF4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B0205-0BC2-4425-B75A-1502E8A0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2B9F5-323A-4EB4-8677-779922A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A15A4-3050-4538-81A0-C9C7BD0DB948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3995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5DF05-224F-46D3-9A25-25373EDB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5586-217E-4248-B24B-FD9400988E96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B2D2E-01B6-4F9D-B206-CA76A10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91EFA-07FC-44B0-B9BF-5F7D9BFB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4F18C-4E52-43D0-BDB3-D81A9475848F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3513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4425132"/>
            <a:ext cx="7772400" cy="822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5616" y="292494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EB1D8-8083-41F7-AE53-B808FF1D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3B56C-0B91-43CD-9147-494863FEEED9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6A6F7-D27D-4C3A-9B58-AB1A7C0E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8EE63-80AB-4D5D-A6FD-F6B2FC2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AF9BB-AA29-462E-B955-19B34546A6CB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891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31640" y="1600200"/>
            <a:ext cx="3164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7B2C8B3-3844-46CB-94E7-64A7E09A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B9DC2-61D4-4B0F-A4C2-D203E7373E59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A1FECD4-E558-4BE4-B164-EE58052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BDCA222-49E4-4767-AA30-C5AE0D3F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F00CB-7A66-463A-8BDD-0864B81695E1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444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B084C69-F063-44BB-B62C-3B4BDF6A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91811-A0FE-4629-BA92-0AD01E59D09F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3DBCA63D-53BD-4511-9638-31210FC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EA1A6500-F7C2-41A6-AE0A-CDB5C574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C4E7-3885-42C0-BA24-B9F2BC9CE754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9803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F4711FD7-BD2D-4399-B387-45AC7665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07BFB-05C3-444E-953B-8E92C85153E7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7A134F0A-77E8-4BCF-8734-3CAC02DE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CAF969CA-65C5-4C6A-B560-964DD5C3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397E2-664D-4810-8BD9-9A47DDA0A772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86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959531E5-EE0A-46C9-AACD-FCCC78DB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382A3-F23A-4154-8779-AE467EBC57A3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081D800B-E94B-4A06-9AF1-73433D7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0B22063-D8FD-4126-A4F3-58352A2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5A84-006F-4B7A-997B-3029847B68EB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7910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38324"/>
            <a:ext cx="2277889" cy="9584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88640"/>
            <a:ext cx="5111750" cy="59375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87624" y="1412776"/>
            <a:ext cx="2277889" cy="471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6074148E-45F6-4351-9E04-AD24CAB5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A594E-C0EE-4CD9-8A96-CB17EAB8CDD1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51542A0-FC79-4075-80FC-72DEC9E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0BA5B74-1EAC-4248-893E-5584440B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962FE-EE22-4E13-9F47-0E250D09C1CB}" type="slidenum">
              <a:rPr lang="fr-BE" altLang="fr-FR"/>
              <a:pPr/>
              <a:t>‹#›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699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>
            <a:extLst>
              <a:ext uri="{FF2B5EF4-FFF2-40B4-BE49-F238E27FC236}">
                <a16:creationId xmlns:a16="http://schemas.microsoft.com/office/drawing/2014/main" id="{0378AF02-D3FD-4EA1-9E51-727FA2327D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8" b="30403"/>
          <a:stretch>
            <a:fillRect/>
          </a:stretch>
        </p:blipFill>
        <p:spPr bwMode="auto">
          <a:xfrm>
            <a:off x="7380288" y="4949825"/>
            <a:ext cx="176371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>
            <a:extLst>
              <a:ext uri="{FF2B5EF4-FFF2-40B4-BE49-F238E27FC236}">
                <a16:creationId xmlns:a16="http://schemas.microsoft.com/office/drawing/2014/main" id="{FCA135E6-78B2-4C95-9DA8-F2FE94B436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1812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Page d’ouverture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6AC8A-0D8C-4EC2-B40A-FC1CF51D9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ECB140-795E-4C32-ACDD-7A4C9F69F729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B133-B075-4783-AAD1-D364293E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58661-72D6-4BDF-B3B8-792F7BB10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1B0EDDA-192B-428B-A899-BEEA0F814309}" type="slidenum">
              <a:rPr lang="fr-BE" altLang="fr-FR"/>
              <a:pPr/>
              <a:t>‹#›</a:t>
            </a:fld>
            <a:endParaRPr lang="fr-BE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714A8-F334-465D-8338-418C9D469FC2}"/>
              </a:ext>
            </a:extLst>
          </p:cNvPr>
          <p:cNvSpPr/>
          <p:nvPr userDrawn="1"/>
        </p:nvSpPr>
        <p:spPr>
          <a:xfrm>
            <a:off x="1619250" y="646113"/>
            <a:ext cx="6121400" cy="5565775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pic>
        <p:nvPicPr>
          <p:cNvPr id="1032" name="Picture 11" descr="http://www.ulb.ac.be/preview1/dre/com/docs/ULB-ligne-droite.jpg">
            <a:extLst>
              <a:ext uri="{FF2B5EF4-FFF2-40B4-BE49-F238E27FC236}">
                <a16:creationId xmlns:a16="http://schemas.microsoft.com/office/drawing/2014/main" id="{1B612286-875F-453D-8C4B-670BD3778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51943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8">
            <a:extLst>
              <a:ext uri="{FF2B5EF4-FFF2-40B4-BE49-F238E27FC236}">
                <a16:creationId xmlns:a16="http://schemas.microsoft.com/office/drawing/2014/main" id="{1F714C91-2B6B-45CB-8ED6-145C67991CE2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778625"/>
            <a:ext cx="91503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8">
            <a:extLst>
              <a:ext uri="{FF2B5EF4-FFF2-40B4-BE49-F238E27FC236}">
                <a16:creationId xmlns:a16="http://schemas.microsoft.com/office/drawing/2014/main" id="{C382D870-AE61-44C8-AC6C-88288E450AA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8" b="30403"/>
          <a:stretch>
            <a:fillRect/>
          </a:stretch>
        </p:blipFill>
        <p:spPr bwMode="auto">
          <a:xfrm>
            <a:off x="7380288" y="4949825"/>
            <a:ext cx="176371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ce réservé du titre 1">
            <a:extLst>
              <a:ext uri="{FF2B5EF4-FFF2-40B4-BE49-F238E27FC236}">
                <a16:creationId xmlns:a16="http://schemas.microsoft.com/office/drawing/2014/main" id="{954CBF7D-D373-4710-9E09-8308B32020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03350" y="274638"/>
            <a:ext cx="7283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Page de contenu</a:t>
            </a:r>
            <a:endParaRPr lang="fr-BE" altLang="fr-FR"/>
          </a:p>
        </p:txBody>
      </p:sp>
      <p:sp>
        <p:nvSpPr>
          <p:cNvPr id="2052" name="Espace réservé du texte 2">
            <a:extLst>
              <a:ext uri="{FF2B5EF4-FFF2-40B4-BE49-F238E27FC236}">
                <a16:creationId xmlns:a16="http://schemas.microsoft.com/office/drawing/2014/main" id="{F1819C6B-8245-4424-90E8-B38F7EF6C1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8E45E-9861-4920-886A-6E6DA9E8F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838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27D1F283-5FBD-4A27-96ED-661E314150A7}" type="datetimeFigureOut">
              <a:rPr lang="fr-BE"/>
              <a:pPr>
                <a:defRPr/>
              </a:pPr>
              <a:t>25-03-19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41BF7-DADC-47FF-B14B-EC8FAF870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C5143D-D9E6-4978-A5CA-ACF15891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2F749CB-8FDE-4625-A9B4-0C7C31964399}" type="slidenum">
              <a:rPr lang="fr-BE" altLang="fr-FR"/>
              <a:pPr/>
              <a:t>‹#›</a:t>
            </a:fld>
            <a:endParaRPr lang="fr-BE" altLang="fr-FR"/>
          </a:p>
        </p:txBody>
      </p:sp>
      <p:pic>
        <p:nvPicPr>
          <p:cNvPr id="2056" name="Image 6">
            <a:extLst>
              <a:ext uri="{FF2B5EF4-FFF2-40B4-BE49-F238E27FC236}">
                <a16:creationId xmlns:a16="http://schemas.microsoft.com/office/drawing/2014/main" id="{B841E69C-3F8B-4AB8-B954-396349BF1E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213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7">
            <a:extLst>
              <a:ext uri="{FF2B5EF4-FFF2-40B4-BE49-F238E27FC236}">
                <a16:creationId xmlns:a16="http://schemas.microsoft.com/office/drawing/2014/main" id="{B112CB59-A664-4E38-B903-88A7E6CC019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445125"/>
            <a:ext cx="1317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C848E5EF-6003-4122-A54E-36A91B3A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278063"/>
            <a:ext cx="7772400" cy="1468437"/>
          </a:xfrm>
        </p:spPr>
        <p:txBody>
          <a:bodyPr/>
          <a:lstStyle/>
          <a:p>
            <a:pPr algn="l" eaLnBrk="1" hangingPunct="1"/>
            <a:r>
              <a:rPr lang="fr-BE" altLang="fr-FR">
                <a:solidFill>
                  <a:srgbClr val="014A94"/>
                </a:solidFill>
                <a:latin typeface="MetaBold-Roman" pitchFamily="34" charset="0"/>
              </a:rPr>
              <a:t>Page d’ouverture</a:t>
            </a:r>
          </a:p>
        </p:txBody>
      </p:sp>
      <p:sp>
        <p:nvSpPr>
          <p:cNvPr id="5123" name="Sous-titre 2">
            <a:extLst>
              <a:ext uri="{FF2B5EF4-FFF2-40B4-BE49-F238E27FC236}">
                <a16:creationId xmlns:a16="http://schemas.microsoft.com/office/drawing/2014/main" id="{001A3666-0CC2-4900-8675-30A2CA6CE8B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971550" y="3789363"/>
            <a:ext cx="64008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fr-BE" altLang="fr-FR" sz="2000">
              <a:solidFill>
                <a:srgbClr val="A2B9E0"/>
              </a:solidFill>
              <a:latin typeface="Meta-LightLF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CC8A635-4CAB-43AE-A738-F2CC0CE0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6100763"/>
            <a:ext cx="233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BE9696C-9626-4BE3-B1D3-2BB662FCC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608" y="206109"/>
            <a:ext cx="3166120" cy="603498"/>
          </a:xfrm>
        </p:spPr>
        <p:txBody>
          <a:bodyPr/>
          <a:lstStyle/>
          <a:p>
            <a:pPr algn="l"/>
            <a:r>
              <a:rPr lang="fr-BE" altLang="fr-FR" sz="3200" dirty="0"/>
              <a:t>Régulation PD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8BE3C1-BC02-496F-8EA3-EC9112B9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440488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20A7F0-3C20-4A0B-A61C-5BAF686F5BB9}"/>
              </a:ext>
            </a:extLst>
          </p:cNvPr>
          <p:cNvSpPr txBox="1"/>
          <p:nvPr/>
        </p:nvSpPr>
        <p:spPr>
          <a:xfrm>
            <a:off x="467544" y="64394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N° du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66D6D-ADE7-45EB-AF24-C29BC125E478}"/>
              </a:ext>
            </a:extLst>
          </p:cNvPr>
          <p:cNvSpPr/>
          <p:nvPr/>
        </p:nvSpPr>
        <p:spPr>
          <a:xfrm>
            <a:off x="4759908" y="163276"/>
            <a:ext cx="4312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BE" b="1" dirty="0"/>
              <a:t>Consigne globale décomposée et évolutive</a:t>
            </a:r>
          </a:p>
          <a:p>
            <a:pPr algn="r"/>
            <a:r>
              <a:rPr lang="fr-BE" b="1" dirty="0"/>
              <a:t>Considération des erreurs consigne - réalité</a:t>
            </a:r>
          </a:p>
        </p:txBody>
      </p:sp>
      <p:pic>
        <p:nvPicPr>
          <p:cNvPr id="20" name="Image 1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B61D295-5146-4ACC-B582-E45ACB74A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916832"/>
            <a:ext cx="8422704" cy="255233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C863CF0-9A22-427D-8A1A-EFC9E481B6BE}"/>
              </a:ext>
            </a:extLst>
          </p:cNvPr>
          <p:cNvSpPr txBox="1"/>
          <p:nvPr/>
        </p:nvSpPr>
        <p:spPr>
          <a:xfrm>
            <a:off x="3553573" y="441452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Boucle d’asservissement</a:t>
            </a:r>
          </a:p>
        </p:txBody>
      </p:sp>
    </p:spTree>
    <p:extLst>
      <p:ext uri="{BB962C8B-B14F-4D97-AF65-F5344CB8AC3E}">
        <p14:creationId xmlns:p14="http://schemas.microsoft.com/office/powerpoint/2010/main" val="368744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BE9696C-9626-4BE3-B1D3-2BB662FCC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853" y="350692"/>
            <a:ext cx="3166120" cy="603498"/>
          </a:xfrm>
        </p:spPr>
        <p:txBody>
          <a:bodyPr/>
          <a:lstStyle/>
          <a:p>
            <a:pPr algn="l"/>
            <a:r>
              <a:rPr lang="fr-BE" altLang="fr-FR" sz="3200" dirty="0"/>
              <a:t>Odométrie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8BE3C1-BC02-496F-8EA3-EC9112B9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440488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20A7F0-3C20-4A0B-A61C-5BAF686F5BB9}"/>
              </a:ext>
            </a:extLst>
          </p:cNvPr>
          <p:cNvSpPr txBox="1"/>
          <p:nvPr/>
        </p:nvSpPr>
        <p:spPr>
          <a:xfrm>
            <a:off x="467544" y="64394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N° du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66D6D-ADE7-45EB-AF24-C29BC125E478}"/>
              </a:ext>
            </a:extLst>
          </p:cNvPr>
          <p:cNvSpPr/>
          <p:nvPr/>
        </p:nvSpPr>
        <p:spPr>
          <a:xfrm>
            <a:off x="4122625" y="329275"/>
            <a:ext cx="5021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dirty="0"/>
              <a:t>Position, orientation approximatives en temps réel</a:t>
            </a:r>
          </a:p>
          <a:p>
            <a:pPr algn="r"/>
            <a:r>
              <a:rPr lang="fr-FR" b="1" dirty="0"/>
              <a:t>A</a:t>
            </a:r>
            <a:r>
              <a:rPr lang="fr-FR" sz="1800" b="1" dirty="0"/>
              <a:t>pproximation par segment de droite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BBC677-B4BB-4C0B-831C-DCB8E3CCD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"/>
          <a:stretch/>
        </p:blipFill>
        <p:spPr>
          <a:xfrm>
            <a:off x="421602" y="1658149"/>
            <a:ext cx="3854232" cy="4643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F42CE1-4C74-4B78-B103-996E8BFF2087}"/>
              </a:ext>
            </a:extLst>
          </p:cNvPr>
          <p:cNvSpPr/>
          <p:nvPr/>
        </p:nvSpPr>
        <p:spPr>
          <a:xfrm>
            <a:off x="3779912" y="1414889"/>
            <a:ext cx="6096000" cy="44473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Récupération &amp; traitement des infos encodeurs</a:t>
            </a:r>
          </a:p>
          <a:p>
            <a:endParaRPr lang="fr-FR" sz="1000" b="1" dirty="0"/>
          </a:p>
          <a:p>
            <a:r>
              <a:rPr lang="fr-FR" sz="2000" dirty="0"/>
              <a:t>Sur un intervalle de temps ∆t </a:t>
            </a:r>
            <a:r>
              <a:rPr lang="fr-FR" sz="1600" dirty="0"/>
              <a:t>:</a:t>
            </a:r>
          </a:p>
          <a:p>
            <a:endParaRPr lang="fr-FR" dirty="0"/>
          </a:p>
          <a:p>
            <a:r>
              <a:rPr lang="fr-FR" dirty="0"/>
              <a:t>                                 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Conversion en coordonnées cartésiennes</a:t>
            </a:r>
            <a:endParaRPr lang="fr-FR" sz="2000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Stockage de l’information</a:t>
            </a:r>
            <a:endParaRPr lang="fr-FR" sz="2000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               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8E52C7-1D93-4E02-8E1B-101A7352BE0B}"/>
              </a:ext>
            </a:extLst>
          </p:cNvPr>
          <p:cNvSpPr txBox="1"/>
          <p:nvPr/>
        </p:nvSpPr>
        <p:spPr>
          <a:xfrm>
            <a:off x="4102860" y="2544965"/>
            <a:ext cx="197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∆l</a:t>
            </a:r>
            <a:r>
              <a:rPr lang="fr-FR" sz="1200" dirty="0"/>
              <a:t>D</a:t>
            </a:r>
            <a:r>
              <a:rPr lang="fr-FR" dirty="0"/>
              <a:t> = C</a:t>
            </a:r>
            <a:r>
              <a:rPr lang="fr-FR" sz="1200" dirty="0"/>
              <a:t>D </a:t>
            </a:r>
            <a:r>
              <a:rPr lang="fr-FR" dirty="0"/>
              <a:t>. ∆</a:t>
            </a:r>
            <a:r>
              <a:rPr lang="fr-FR" dirty="0" err="1"/>
              <a:t>tic</a:t>
            </a:r>
            <a:r>
              <a:rPr lang="fr-FR" sz="1200" dirty="0" err="1"/>
              <a:t>D</a:t>
            </a:r>
            <a:endParaRPr lang="fr-FR" sz="1200" dirty="0"/>
          </a:p>
          <a:p>
            <a:r>
              <a:rPr lang="fr-FR" dirty="0"/>
              <a:t>∆l</a:t>
            </a:r>
            <a:r>
              <a:rPr lang="fr-FR" sz="1200" dirty="0"/>
              <a:t>G</a:t>
            </a:r>
            <a:r>
              <a:rPr lang="fr-FR" dirty="0"/>
              <a:t> = C</a:t>
            </a:r>
            <a:r>
              <a:rPr lang="fr-FR" sz="1200" dirty="0"/>
              <a:t>G </a:t>
            </a:r>
            <a:r>
              <a:rPr lang="fr-FR" dirty="0"/>
              <a:t>. ∆</a:t>
            </a:r>
            <a:r>
              <a:rPr lang="fr-FR" dirty="0" err="1"/>
              <a:t>tic</a:t>
            </a:r>
            <a:r>
              <a:rPr lang="fr-FR" sz="1200" dirty="0" err="1"/>
              <a:t>G</a:t>
            </a:r>
            <a:endParaRPr lang="fr-FR" sz="1200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F39939-CE64-45BA-8946-1D50421D7924}"/>
              </a:ext>
            </a:extLst>
          </p:cNvPr>
          <p:cNvSpPr txBox="1"/>
          <p:nvPr/>
        </p:nvSpPr>
        <p:spPr>
          <a:xfrm>
            <a:off x="6127074" y="2538067"/>
            <a:ext cx="247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∆l</a:t>
            </a:r>
            <a:r>
              <a:rPr lang="fr-FR" sz="1600" dirty="0"/>
              <a:t> </a:t>
            </a:r>
            <a:r>
              <a:rPr lang="fr-FR" dirty="0"/>
              <a:t>= (∆l</a:t>
            </a:r>
            <a:r>
              <a:rPr lang="fr-FR" sz="1200" dirty="0"/>
              <a:t>D</a:t>
            </a:r>
            <a:r>
              <a:rPr lang="fr-FR" dirty="0"/>
              <a:t>+∆l</a:t>
            </a:r>
            <a:r>
              <a:rPr lang="fr-FR" sz="1200" dirty="0"/>
              <a:t>G</a:t>
            </a:r>
            <a:r>
              <a:rPr lang="fr-FR" dirty="0"/>
              <a:t>)/2</a:t>
            </a:r>
          </a:p>
          <a:p>
            <a:r>
              <a:rPr lang="fr-FR" dirty="0"/>
              <a:t>∆θ = arctan[(∆l</a:t>
            </a:r>
            <a:r>
              <a:rPr lang="fr-FR" sz="1200" dirty="0"/>
              <a:t>D</a:t>
            </a:r>
            <a:r>
              <a:rPr lang="fr-FR" dirty="0"/>
              <a:t>–∆l</a:t>
            </a:r>
            <a:r>
              <a:rPr lang="fr-FR" sz="1200" dirty="0"/>
              <a:t>G</a:t>
            </a:r>
            <a:r>
              <a:rPr lang="fr-FR" dirty="0"/>
              <a:t>)/L]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F7F75-8E6D-47E0-A8D2-8F25E58CD0F8}"/>
              </a:ext>
            </a:extLst>
          </p:cNvPr>
          <p:cNvSpPr txBox="1"/>
          <p:nvPr/>
        </p:nvSpPr>
        <p:spPr>
          <a:xfrm>
            <a:off x="4193372" y="3606867"/>
            <a:ext cx="193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∆x =∆l.cos(θ</a:t>
            </a:r>
            <a:r>
              <a:rPr lang="fr-FR" sz="1400" dirty="0"/>
              <a:t>t-1</a:t>
            </a:r>
            <a:r>
              <a:rPr lang="fr-FR" dirty="0"/>
              <a:t>)</a:t>
            </a:r>
          </a:p>
          <a:p>
            <a:r>
              <a:rPr lang="fr-FR" dirty="0"/>
              <a:t>∆y =∆l.sin(θ</a:t>
            </a:r>
            <a:r>
              <a:rPr lang="fr-FR" sz="1400" dirty="0"/>
              <a:t>t-1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F4ECBC-D548-4361-AA6B-29EE141152C5}"/>
              </a:ext>
            </a:extLst>
          </p:cNvPr>
          <p:cNvSpPr txBox="1"/>
          <p:nvPr/>
        </p:nvSpPr>
        <p:spPr>
          <a:xfrm>
            <a:off x="4166771" y="4731217"/>
            <a:ext cx="196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</a:t>
            </a:r>
            <a:r>
              <a:rPr lang="fr-FR" sz="1200" dirty="0" err="1"/>
              <a:t>t</a:t>
            </a:r>
            <a:r>
              <a:rPr lang="fr-FR" dirty="0"/>
              <a:t> = x</a:t>
            </a:r>
            <a:r>
              <a:rPr lang="fr-FR" sz="1200" dirty="0"/>
              <a:t>t-1 </a:t>
            </a:r>
            <a:r>
              <a:rPr lang="fr-FR" dirty="0"/>
              <a:t>+ ∆x</a:t>
            </a:r>
          </a:p>
          <a:p>
            <a:r>
              <a:rPr lang="fr-FR" dirty="0" err="1"/>
              <a:t>y</a:t>
            </a:r>
            <a:r>
              <a:rPr lang="fr-FR" sz="1200" dirty="0" err="1"/>
              <a:t>t</a:t>
            </a:r>
            <a:r>
              <a:rPr lang="fr-FR" dirty="0"/>
              <a:t> = y</a:t>
            </a:r>
            <a:r>
              <a:rPr lang="fr-FR" sz="1200" dirty="0"/>
              <a:t>t-1 </a:t>
            </a:r>
            <a:r>
              <a:rPr lang="fr-FR" dirty="0"/>
              <a:t>+ ∆y</a:t>
            </a:r>
          </a:p>
          <a:p>
            <a:r>
              <a:rPr lang="fr-FR" dirty="0" err="1"/>
              <a:t>θ</a:t>
            </a:r>
            <a:r>
              <a:rPr lang="fr-FR" sz="1200" dirty="0" err="1"/>
              <a:t>t</a:t>
            </a:r>
            <a:r>
              <a:rPr lang="fr-FR" dirty="0"/>
              <a:t> = θ</a:t>
            </a:r>
            <a:r>
              <a:rPr lang="fr-FR" sz="1200" dirty="0"/>
              <a:t>t-1 </a:t>
            </a:r>
            <a:r>
              <a:rPr lang="fr-FR" dirty="0"/>
              <a:t>+ ∆θ</a:t>
            </a:r>
          </a:p>
          <a:p>
            <a:endParaRPr lang="fr-FR" dirty="0"/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878BD8AD-7D66-48CC-80D9-3237F6E1CDBD}"/>
              </a:ext>
            </a:extLst>
          </p:cNvPr>
          <p:cNvSpPr/>
          <p:nvPr/>
        </p:nvSpPr>
        <p:spPr>
          <a:xfrm>
            <a:off x="4015529" y="2613444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EBBB03E5-0E58-487B-B28E-191AED8CC926}"/>
              </a:ext>
            </a:extLst>
          </p:cNvPr>
          <p:cNvSpPr/>
          <p:nvPr/>
        </p:nvSpPr>
        <p:spPr>
          <a:xfrm>
            <a:off x="6074783" y="2613443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01E06E42-6930-429E-B3D6-3549887D1DC5}"/>
              </a:ext>
            </a:extLst>
          </p:cNvPr>
          <p:cNvSpPr/>
          <p:nvPr/>
        </p:nvSpPr>
        <p:spPr>
          <a:xfrm>
            <a:off x="4036899" y="3662317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AAFCFCF7-C249-4152-9164-20A4482F0EB6}"/>
              </a:ext>
            </a:extLst>
          </p:cNvPr>
          <p:cNvSpPr/>
          <p:nvPr/>
        </p:nvSpPr>
        <p:spPr>
          <a:xfrm>
            <a:off x="4078042" y="4805864"/>
            <a:ext cx="108669" cy="81637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2861BC-0467-4782-A116-F94A14251941}"/>
              </a:ext>
            </a:extLst>
          </p:cNvPr>
          <p:cNvSpPr/>
          <p:nvPr/>
        </p:nvSpPr>
        <p:spPr>
          <a:xfrm>
            <a:off x="6827912" y="4892010"/>
            <a:ext cx="1024000" cy="6699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052C97-B760-4512-9A59-1DED144DEB72}"/>
              </a:ext>
            </a:extLst>
          </p:cNvPr>
          <p:cNvSpPr txBox="1"/>
          <p:nvPr/>
        </p:nvSpPr>
        <p:spPr>
          <a:xfrm>
            <a:off x="6820044" y="5014099"/>
            <a:ext cx="10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(</a:t>
            </a:r>
            <a:r>
              <a:rPr lang="fr-FR" b="1" dirty="0" err="1"/>
              <a:t>x</a:t>
            </a:r>
            <a:r>
              <a:rPr lang="fr-FR" sz="1200" b="1" dirty="0" err="1"/>
              <a:t>t</a:t>
            </a:r>
            <a:r>
              <a:rPr lang="fr-FR" b="1" dirty="0"/>
              <a:t>, </a:t>
            </a:r>
            <a:r>
              <a:rPr lang="fr-FR" b="1" dirty="0" err="1"/>
              <a:t>y</a:t>
            </a:r>
            <a:r>
              <a:rPr lang="fr-FR" sz="1200" b="1" dirty="0" err="1"/>
              <a:t>t</a:t>
            </a:r>
            <a:r>
              <a:rPr lang="fr-FR" b="1" dirty="0"/>
              <a:t>, </a:t>
            </a:r>
            <a:r>
              <a:rPr lang="fr-FR" b="1" dirty="0" err="1"/>
              <a:t>θ</a:t>
            </a:r>
            <a:r>
              <a:rPr lang="fr-FR" sz="1200" b="1" dirty="0" err="1"/>
              <a:t>t</a:t>
            </a:r>
            <a:r>
              <a:rPr lang="fr-FR" b="1" dirty="0"/>
              <a:t>)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6FB2AD6-0F57-4ABA-8BD1-FA30A6CB18E9}"/>
              </a:ext>
            </a:extLst>
          </p:cNvPr>
          <p:cNvSpPr/>
          <p:nvPr/>
        </p:nvSpPr>
        <p:spPr>
          <a:xfrm>
            <a:off x="5694373" y="5051188"/>
            <a:ext cx="778570" cy="310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BE9696C-9626-4BE3-B1D3-2BB662FCC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824" y="116632"/>
            <a:ext cx="3166120" cy="603498"/>
          </a:xfrm>
        </p:spPr>
        <p:txBody>
          <a:bodyPr/>
          <a:lstStyle/>
          <a:p>
            <a:pPr algn="l"/>
            <a:r>
              <a:rPr lang="fr-BE" altLang="fr-FR" sz="3200" dirty="0"/>
              <a:t>Régulation PD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8BE3C1-BC02-496F-8EA3-EC9112B9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440488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20A7F0-3C20-4A0B-A61C-5BAF686F5BB9}"/>
              </a:ext>
            </a:extLst>
          </p:cNvPr>
          <p:cNvSpPr txBox="1"/>
          <p:nvPr/>
        </p:nvSpPr>
        <p:spPr>
          <a:xfrm>
            <a:off x="467544" y="64394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N° du slide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FEDA2F-F046-4133-AA32-E8B4AEF58B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4040"/>
          <a:stretch/>
        </p:blipFill>
        <p:spPr>
          <a:xfrm>
            <a:off x="611560" y="1432762"/>
            <a:ext cx="3431896" cy="3992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DF0EE3-EB1D-4C65-852B-FE9E726428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3" r="30298" b="54902"/>
          <a:stretch/>
        </p:blipFill>
        <p:spPr>
          <a:xfrm>
            <a:off x="4020083" y="1916832"/>
            <a:ext cx="4958582" cy="9560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36584E-B726-4347-890C-F5623333E5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t="46149" b="23485"/>
          <a:stretch/>
        </p:blipFill>
        <p:spPr>
          <a:xfrm>
            <a:off x="4019606" y="3072355"/>
            <a:ext cx="4782526" cy="10801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4BB60C-11A5-43E5-9679-B185F69FEA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9" r="36780" b="6219"/>
          <a:stretch/>
        </p:blipFill>
        <p:spPr>
          <a:xfrm>
            <a:off x="4043456" y="4217895"/>
            <a:ext cx="4356213" cy="4603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7C8095-4B73-4036-8DE6-A0F0359078BE}"/>
              </a:ext>
            </a:extLst>
          </p:cNvPr>
          <p:cNvSpPr txBox="1"/>
          <p:nvPr/>
        </p:nvSpPr>
        <p:spPr>
          <a:xfrm>
            <a:off x="4298145" y="23371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b="1" dirty="0"/>
              <a:t>Décomposition en distance et angle</a:t>
            </a:r>
          </a:p>
        </p:txBody>
      </p:sp>
    </p:spTree>
    <p:extLst>
      <p:ext uri="{BB962C8B-B14F-4D97-AF65-F5344CB8AC3E}">
        <p14:creationId xmlns:p14="http://schemas.microsoft.com/office/powerpoint/2010/main" val="26927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BE9696C-9626-4BE3-B1D3-2BB662FCC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116632"/>
            <a:ext cx="3166120" cy="603498"/>
          </a:xfrm>
        </p:spPr>
        <p:txBody>
          <a:bodyPr/>
          <a:lstStyle/>
          <a:p>
            <a:pPr algn="l"/>
            <a:r>
              <a:rPr lang="fr-BE" altLang="fr-FR" sz="3200" dirty="0"/>
              <a:t>Régulation PD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8BE3C1-BC02-496F-8EA3-EC9112B9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440488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20A7F0-3C20-4A0B-A61C-5BAF686F5BB9}"/>
              </a:ext>
            </a:extLst>
          </p:cNvPr>
          <p:cNvSpPr txBox="1"/>
          <p:nvPr/>
        </p:nvSpPr>
        <p:spPr>
          <a:xfrm>
            <a:off x="467544" y="64394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N° du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66D6D-ADE7-45EB-AF24-C29BC125E478}"/>
              </a:ext>
            </a:extLst>
          </p:cNvPr>
          <p:cNvSpPr/>
          <p:nvPr/>
        </p:nvSpPr>
        <p:spPr>
          <a:xfrm>
            <a:off x="7164288" y="233715"/>
            <a:ext cx="16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BE" b="1" dirty="0"/>
              <a:t>Profil de vitesse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F76605-3361-4C39-8776-31A32878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8" y="1124744"/>
            <a:ext cx="5491424" cy="30963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7B2F0F-7357-45FF-8599-98246ED152C5}"/>
              </a:ext>
            </a:extLst>
          </p:cNvPr>
          <p:cNvSpPr txBox="1"/>
          <p:nvPr/>
        </p:nvSpPr>
        <p:spPr>
          <a:xfrm>
            <a:off x="4733168" y="4437112"/>
            <a:ext cx="394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BE" sz="2400" b="1" dirty="0"/>
              <a:t>Déplacement angulaire</a:t>
            </a:r>
          </a:p>
          <a:p>
            <a:pPr marL="342900" indent="-342900">
              <a:buAutoNum type="arabicParenR"/>
            </a:pPr>
            <a:r>
              <a:rPr lang="fr-BE" sz="2400" b="1" dirty="0"/>
              <a:t>Déplacement rectiligne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4AA268-B3CE-4095-8EA4-3CE188D82D84}"/>
              </a:ext>
            </a:extLst>
          </p:cNvPr>
          <p:cNvSpPr txBox="1"/>
          <p:nvPr/>
        </p:nvSpPr>
        <p:spPr>
          <a:xfrm>
            <a:off x="1043608" y="4581128"/>
            <a:ext cx="371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/>
              <a:t>Simplification de la boucle</a:t>
            </a:r>
          </a:p>
        </p:txBody>
      </p:sp>
    </p:spTree>
    <p:extLst>
      <p:ext uri="{BB962C8B-B14F-4D97-AF65-F5344CB8AC3E}">
        <p14:creationId xmlns:p14="http://schemas.microsoft.com/office/powerpoint/2010/main" val="14760467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358</Words>
  <Application>Microsoft Office PowerPoint</Application>
  <PresentationFormat>On-screen Show (4:3)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MetaBold-Roman</vt:lpstr>
      <vt:lpstr>Meta-LightLF</vt:lpstr>
      <vt:lpstr>1_Thème Office</vt:lpstr>
      <vt:lpstr>Conception personnalisée</vt:lpstr>
      <vt:lpstr>Page d’ouverture</vt:lpstr>
      <vt:lpstr>Régulation PD</vt:lpstr>
      <vt:lpstr>Odométrie</vt:lpstr>
      <vt:lpstr>Régulation PD</vt:lpstr>
      <vt:lpstr>Régulation 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Maxime Renard</cp:lastModifiedBy>
  <cp:revision>59</cp:revision>
  <cp:lastPrinted>2013-06-17T09:51:43Z</cp:lastPrinted>
  <dcterms:created xsi:type="dcterms:W3CDTF">2012-12-20T09:37:16Z</dcterms:created>
  <dcterms:modified xsi:type="dcterms:W3CDTF">2019-03-25T08:54:45Z</dcterms:modified>
</cp:coreProperties>
</file>