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56" r:id="rId4"/>
    <p:sldId id="265" r:id="rId5"/>
    <p:sldId id="266" r:id="rId6"/>
    <p:sldId id="264" r:id="rId7"/>
    <p:sldId id="257" r:id="rId8"/>
    <p:sldId id="260" r:id="rId9"/>
    <p:sldId id="261" r:id="rId10"/>
    <p:sldId id="270" r:id="rId11"/>
    <p:sldId id="271" r:id="rId12"/>
    <p:sldId id="267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8C658-CA28-41BA-9DE0-AE9CD434C525}" type="datetimeFigureOut">
              <a:rPr lang="fr-BE" smtClean="0"/>
              <a:t>19-12-18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3213-4C9F-42F7-B966-AAAB6C89ECB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755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498D2-AA4D-42D4-A849-CA0CA231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977A9-4209-4476-9267-D02D3146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47CC85-FFD9-44F4-85AC-F9979671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0EB1-850D-4F0B-AC0D-C18A8BCD4E89}" type="datetime1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F42C2-C2DE-4687-B86E-E09A928A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138277-45ED-4FF8-A0F2-A9D05D3F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E86A0-7C3E-43DC-A6DF-74D2D09D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DE6896-F7C8-48B5-BAD5-40556EBF0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D9C8E-4998-49CD-945F-CEE879F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CC45-460C-40E1-A09F-8596F436D646}" type="datetime1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80AB0-1E3F-4B8A-BCA5-10556B35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9B192-E6FB-401A-86E5-83144C70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6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2EA500-7CEF-4C2A-83ED-3D096101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ADAB40-1313-44F2-A540-F7ADEA01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F8A82-C7D6-4610-942E-F860E9DA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38A6-09C9-4648-9CED-78F0D5AB45F9}" type="datetime1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9139A-E161-46C9-9523-75E18EDB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54ABB-538E-4B75-9DDA-DF89DDAF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723F9-0C72-4E78-B065-438B33A5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3B3D9-F585-4B80-A509-47C7B4AD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4AEE9-9545-46CC-9761-FAF180C9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794-3874-4F4C-A4EE-8340122A3F73}" type="datetime1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D3047-82D2-436A-A058-B755FC3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CB5D5-6882-4C1E-BACB-54D26B5A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4EC83-D003-4B57-A1CE-A9ED0C5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964D8C-7332-4C52-AE19-2E40065D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AA36A-C9C2-4F64-A205-5F5BB123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65A8-C9FE-43E4-928A-143A046B1C1A}" type="datetime1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8A4F2-0686-45C3-B486-62B92C1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99FE7-6F2D-4AC4-BD78-0F2341F9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3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40C91-564C-4349-8D20-827F8BBF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57CA1-C4F6-4682-A06C-C93BEA5AF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C3881C-EE56-40C3-9E45-957B8F67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6E894-0550-4A63-BD65-136F0447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9605-2A1C-489A-961B-D7B8E58F4CC3}" type="datetime1">
              <a:rPr lang="fr-FR" smtClean="0"/>
              <a:t>19/12/2018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535CAF-92FC-4F3B-815C-82D0238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15EA02-9009-46F9-825E-591DA54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36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DA90-A7D9-4CF0-BC6C-5929E49F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5579ED-F7A7-4447-BA57-C8247EE2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69387-FEB7-46F5-A869-AD1AFAE1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1B176E-8FEE-414C-AB61-DD436D4C3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0FDB1C-FE6E-458A-9C7C-DE71CCEEC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3FFAE3-2DD3-4B6B-9AAE-D852DD39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278-E0AB-4349-AA74-20F1D7602EA3}" type="datetime1">
              <a:rPr lang="fr-FR" smtClean="0"/>
              <a:t>19/12/2018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0E8B67-1B1D-45B3-84BC-EEB4A94F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0AE199-7830-454F-9B5F-29B85146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1F614-D60A-4EC8-8D66-82BE137B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A81B91-718C-4F3D-AE2C-A24360BD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5EFF-B394-44BF-AA53-B8882D978186}" type="datetime1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ACDFD8-553C-4872-A943-5844B090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8B925-53FA-4B5E-9C29-529F17B0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7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D4FAB-D7AC-426C-BBBF-4A77A3B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55F3-D788-4208-969F-B0E0EEE0CD66}" type="datetime1">
              <a:rPr lang="fr-FR" smtClean="0"/>
              <a:t>19/12/2018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9125B0-334A-4F49-856D-7CB6C08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3BB50-4511-4391-B4A7-F9430A64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C1E8D-32EC-4E03-8AE3-2ACE0BBF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D97406-6B9C-4507-A92D-BDA51A63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FF3082-CB3F-4895-81DF-17E2EE63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13A914-2A05-49E4-A293-C8EB021A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C31D-1712-4C32-A081-C7D69381892A}" type="datetime1">
              <a:rPr lang="fr-FR" smtClean="0"/>
              <a:t>19/12/2018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8D4DD-1C91-4314-AD59-A50197E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0CB5D-19F7-404B-A68B-66FA82EB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0D800-765D-47FF-AEFE-DC83E8E2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481B6B-4AEF-471A-995D-3436CFDC1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7F2295-9CB3-4B8A-AE31-EA733A69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72DE4-2C03-4D20-9755-414F25F4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4D33-9832-4733-976C-93E59E2D2F78}" type="datetime1">
              <a:rPr lang="fr-FR" smtClean="0"/>
              <a:t>19/12/2018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8C51B4-03F1-4DB1-9B1A-91C9105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23604B-378D-4F79-9422-C42D8311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69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A1FB09-DE14-48DF-BE98-CB7F5B86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BC420-80DF-4B7F-83D9-B9CC05E4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32D1D-011B-4506-A13C-4204F5CCE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2FF7-9FBD-48F8-A1B0-ABD096451492}" type="datetime1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F202F-AC25-4D32-A96A-2CB24FA1B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B2A0D-113A-46D5-8D38-DEC7E26D1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E2B2-509E-41C8-9800-026058A7D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6DEBA-B42F-4089-BC26-5E5A688A92BD}"/>
              </a:ext>
            </a:extLst>
          </p:cNvPr>
          <p:cNvSpPr txBox="1">
            <a:spLocks/>
          </p:cNvSpPr>
          <p:nvPr/>
        </p:nvSpPr>
        <p:spPr>
          <a:xfrm>
            <a:off x="1679944" y="1451430"/>
            <a:ext cx="8988056" cy="7527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b="1" u="sng" dirty="0"/>
              <a:t>TRAN-H201 - Projet multidisciplinaire II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037F1F-F7E3-4240-BDB6-1A09E897D21B}"/>
              </a:ext>
            </a:extLst>
          </p:cNvPr>
          <p:cNvSpPr txBox="1">
            <a:spLocks/>
          </p:cNvSpPr>
          <p:nvPr/>
        </p:nvSpPr>
        <p:spPr>
          <a:xfrm>
            <a:off x="412607" y="2394857"/>
            <a:ext cx="10255393" cy="125290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ctr">
              <a:buNone/>
            </a:pPr>
            <a:r>
              <a:rPr lang="fr-BE" sz="11800" b="1" u="sng" dirty="0"/>
              <a:t>Conception d’un robot magasinier</a:t>
            </a:r>
          </a:p>
          <a:p>
            <a:endParaRPr lang="fr-BE" sz="12800" b="1" dirty="0"/>
          </a:p>
          <a:p>
            <a:pPr marL="0" indent="0" algn="just">
              <a:buNone/>
            </a:pPr>
            <a:endParaRPr lang="fr-BE" sz="8000" dirty="0"/>
          </a:p>
          <a:p>
            <a:pPr marL="0" indent="0" algn="just">
              <a:buNone/>
            </a:pPr>
            <a:r>
              <a:rPr lang="fr-BE" sz="8000" dirty="0"/>
              <a:t>Loïc Dewitte</a:t>
            </a:r>
          </a:p>
          <a:p>
            <a:pPr marL="0" indent="0" algn="just">
              <a:buNone/>
            </a:pPr>
            <a:r>
              <a:rPr lang="fr-BE" sz="8000" dirty="0"/>
              <a:t>Maxime Renard</a:t>
            </a:r>
          </a:p>
          <a:p>
            <a:pPr marL="0" indent="0" algn="just">
              <a:buNone/>
            </a:pPr>
            <a:r>
              <a:rPr lang="fr-BE" sz="8000" dirty="0"/>
              <a:t>Théo Saclier</a:t>
            </a:r>
          </a:p>
          <a:p>
            <a:pPr marL="0" indent="0" algn="just">
              <a:buNone/>
            </a:pPr>
            <a:r>
              <a:rPr lang="fr-BE" sz="8000" dirty="0"/>
              <a:t>Firas Samaan</a:t>
            </a:r>
          </a:p>
          <a:p>
            <a:pPr marL="0" indent="0" algn="just">
              <a:buNone/>
            </a:pPr>
            <a:r>
              <a:rPr lang="fr-BE" sz="8000" dirty="0"/>
              <a:t>Tristan Smeesters</a:t>
            </a:r>
          </a:p>
          <a:p>
            <a:pPr marL="0" indent="0" algn="just">
              <a:buNone/>
            </a:pPr>
            <a:r>
              <a:rPr lang="fr-BE" sz="8000" dirty="0"/>
              <a:t>Julien van Delft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E104AF-BB1F-4735-90AC-89286E78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51467A7-84EF-48C1-A0AA-C62D53915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D1ADE-3E2F-4D4E-9F91-1B32D573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1</a:t>
            </a:fld>
            <a:endParaRPr lang="fr-FR" sz="1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622C9E-70EA-4EE7-B20C-BDA403D47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09" y="3429000"/>
            <a:ext cx="4179582" cy="23510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DF5A61-A56C-4C09-AAE4-62931D534D4C}"/>
              </a:ext>
            </a:extLst>
          </p:cNvPr>
          <p:cNvSpPr txBox="1"/>
          <p:nvPr/>
        </p:nvSpPr>
        <p:spPr>
          <a:xfrm>
            <a:off x="4006209" y="6024061"/>
            <a:ext cx="5318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Robot Amazon, https://www.koreus.com/video/15000-robots-kiva-amazon.html</a:t>
            </a:r>
          </a:p>
        </p:txBody>
      </p:sp>
    </p:spTree>
    <p:extLst>
      <p:ext uri="{BB962C8B-B14F-4D97-AF65-F5344CB8AC3E}">
        <p14:creationId xmlns:p14="http://schemas.microsoft.com/office/powerpoint/2010/main" val="37006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E2F8D83-6EC0-4C5E-A362-257E6450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C6CE51-6550-44F4-953E-51C5F09FE932}"/>
              </a:ext>
            </a:extLst>
          </p:cNvPr>
          <p:cNvSpPr/>
          <p:nvPr/>
        </p:nvSpPr>
        <p:spPr>
          <a:xfrm>
            <a:off x="3178213" y="776905"/>
            <a:ext cx="5225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u="sng" dirty="0"/>
              <a:t>Conclusion</a:t>
            </a:r>
            <a:endParaRPr lang="fr-BE" sz="48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BDA6F-0C82-4345-BC81-156BB62FA996}"/>
              </a:ext>
            </a:extLst>
          </p:cNvPr>
          <p:cNvSpPr/>
          <p:nvPr/>
        </p:nvSpPr>
        <p:spPr>
          <a:xfrm>
            <a:off x="2944536" y="2967335"/>
            <a:ext cx="6233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/>
              <a:t>Impression de pièces (pince, fixations)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/>
              <a:t>Assemblage des composants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/>
              <a:t>Test du prototype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5B6327-2F57-4CDF-A94D-3F38441B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2AE2B2-509E-41C8-9800-026058A7DC19}" type="slidenum">
              <a:rPr lang="fr-FR" sz="1800" b="1" smtClean="0"/>
              <a:t>10</a:t>
            </a:fld>
            <a:endParaRPr lang="fr-FR" sz="18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064FB-7280-40F8-B20C-F609C833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624554-CA76-48C3-A78C-21200E2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11</a:t>
            </a:fld>
            <a:endParaRPr lang="fr-FR" sz="1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E8519F-4A3F-4EC5-AC1A-D222B3B0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32D9F-B19A-4EAD-9E19-9DDB8A88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/>
              <a:t>Pince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51910CE-B812-432A-BC57-B5810C9E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94" y="1412408"/>
            <a:ext cx="3096510" cy="4874772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62E9FDC-7868-4AD6-8A0B-B92478B794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21918B-A17F-4325-8007-6EFFC6A65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66" y="1412408"/>
            <a:ext cx="3917840" cy="445882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A9D02-70F7-4786-AE29-C6178464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12</a:t>
            </a:fld>
            <a:endParaRPr lang="fr-FR" sz="18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977BC0-EDE9-4BDA-821C-5EA2DD51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E7242-7CF7-4C97-A2A3-51A04C4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8" y="1143783"/>
            <a:ext cx="10515600" cy="71328"/>
          </a:xfrm>
        </p:spPr>
        <p:txBody>
          <a:bodyPr>
            <a:normAutofit fontScale="90000"/>
          </a:bodyPr>
          <a:lstStyle/>
          <a:p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0721BB-998A-427D-A732-5AEF48AB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30507"/>
            <a:ext cx="4681823" cy="3595126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360814-5EDC-4756-AB64-65C14F50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1" y="2030507"/>
            <a:ext cx="4495801" cy="404146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A471FE-F0FC-45F2-B925-0A270107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13</a:t>
            </a:fld>
            <a:endParaRPr lang="fr-FR" sz="18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4CCBC1-9D0A-44CF-BC70-B431D21FC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505529-9F03-477C-AFC4-24C796324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7D831E-A770-4789-AD77-2F328389C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5003533" cy="365414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7DCFDC-6C44-4B8F-9117-4C4927BCD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70" y="2177258"/>
            <a:ext cx="4862604" cy="36541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EA7A96-1D7E-4930-B123-3BC6FD04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14</a:t>
            </a:fld>
            <a:endParaRPr lang="fr-FR" sz="1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92692B-00FE-41AA-AE9A-FA1F039FE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D97B24EC-4B84-473E-82EA-DC3C3980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EB3C643-B73B-4702-98D8-64C03C704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4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F97251-3B0C-4183-A806-500E4E8C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15</a:t>
            </a:fld>
            <a:endParaRPr lang="fr-FR" sz="1800" b="1" dirty="0"/>
          </a:p>
        </p:txBody>
      </p:sp>
      <p:pic>
        <p:nvPicPr>
          <p:cNvPr id="3" name="Image 10">
            <a:extLst>
              <a:ext uri="{FF2B5EF4-FFF2-40B4-BE49-F238E27FC236}">
                <a16:creationId xmlns:a16="http://schemas.microsoft.com/office/drawing/2014/main" id="{005E27AB-E6A5-4F8A-B521-EBA26F80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" y="1"/>
            <a:ext cx="11909611" cy="64670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AC5498-5E06-4B21-9DFA-07448581C2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1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D501-FFFA-418C-9621-89C65F54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123"/>
            <a:ext cx="10515600" cy="580565"/>
          </a:xfrm>
        </p:spPr>
        <p:txBody>
          <a:bodyPr>
            <a:noAutofit/>
          </a:bodyPr>
          <a:lstStyle/>
          <a:p>
            <a:pPr algn="ctr"/>
            <a:r>
              <a:rPr lang="fr-BE" sz="4800" b="1" u="sng" dirty="0"/>
              <a:t>Remerciements solidworks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123F5-E46C-4E09-8211-9C6C620B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383"/>
            <a:ext cx="10515600" cy="3844580"/>
          </a:xfrm>
        </p:spPr>
        <p:txBody>
          <a:bodyPr/>
          <a:lstStyle/>
          <a:p>
            <a:r>
              <a:rPr lang="fr-BE" sz="2000" dirty="0"/>
              <a:t>Arduino Uno R3, </a:t>
            </a:r>
            <a:r>
              <a:rPr lang="fr-BE" sz="2000" b="1" dirty="0"/>
              <a:t>Andrew Whitham , </a:t>
            </a:r>
            <a:r>
              <a:rPr lang="fr-BE" sz="2000" dirty="0"/>
              <a:t>https://grabcad.com/andrew_whitham-1</a:t>
            </a:r>
            <a:endParaRPr lang="en-US" sz="2000" dirty="0"/>
          </a:p>
          <a:p>
            <a:r>
              <a:rPr lang="en-US" sz="2000" dirty="0"/>
              <a:t>TCRT5000 Module Line Tracking Photoelectric Sensor Comparator, </a:t>
            </a:r>
            <a:r>
              <a:rPr lang="en-US" sz="2000" b="1" dirty="0"/>
              <a:t>Kristan Marlow, </a:t>
            </a:r>
            <a:r>
              <a:rPr lang="en-US" sz="2000" dirty="0"/>
              <a:t>https://grabcad.com/library/tcrt5000-module-line-tracking-photoelectric-sensor-comparator</a:t>
            </a:r>
          </a:p>
          <a:p>
            <a:r>
              <a:rPr lang="fr-BE" sz="2000" dirty="0"/>
              <a:t>SHARP IR Sensor - GP2Y0A21YK, </a:t>
            </a:r>
            <a:r>
              <a:rPr lang="fr-BE" sz="2000" b="1" dirty="0"/>
              <a:t>Nathaniel Michaels, </a:t>
            </a:r>
            <a:r>
              <a:rPr lang="fr-BE" sz="2000" dirty="0"/>
              <a:t>https://grabcad.com/library/sharp-ir-sensor-gp2y0a21yk-1</a:t>
            </a:r>
          </a:p>
          <a:p>
            <a:r>
              <a:rPr lang="fr-BE" sz="2000" dirty="0"/>
              <a:t>Tuto pince : SolidWorks Tutorial # 306: Gripper, </a:t>
            </a:r>
            <a:r>
              <a:rPr lang="fr-BE" sz="2000" b="1" dirty="0"/>
              <a:t>SolidWorks Tutorial, </a:t>
            </a:r>
            <a:r>
              <a:rPr lang="fr-BE" sz="2000" dirty="0"/>
              <a:t>https://www.youtube.com/watch?v=Z4vRkZ8kcTU</a:t>
            </a:r>
          </a:p>
          <a:p>
            <a:endParaRPr lang="fr-BE" sz="2000" dirty="0"/>
          </a:p>
          <a:p>
            <a:endParaRPr lang="en-US" sz="2000" dirty="0"/>
          </a:p>
          <a:p>
            <a:endParaRPr lang="fr-BE" sz="2000" dirty="0"/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F8A78C-8723-4221-BDC9-694B8E46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2AE2B2-509E-41C8-9800-026058A7DC19}" type="slidenum">
              <a:rPr lang="fr-FR" sz="1800" b="1" smtClean="0"/>
              <a:t>16</a:t>
            </a:fld>
            <a:endParaRPr lang="fr-FR" sz="18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2DB423-7DBA-4BCC-8939-3B27CC797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A3073E-0847-42BD-B91F-B8331E69C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861A4BB-27C0-439E-9CFA-D15A0A3E8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DCA2EB14-8E4F-412D-B963-2D09DB6AAB9F}"/>
              </a:ext>
            </a:extLst>
          </p:cNvPr>
          <p:cNvSpPr txBox="1">
            <a:spLocks/>
          </p:cNvSpPr>
          <p:nvPr/>
        </p:nvSpPr>
        <p:spPr>
          <a:xfrm>
            <a:off x="885371" y="2479922"/>
            <a:ext cx="9782629" cy="2777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sz="1600" dirty="0"/>
          </a:p>
          <a:p>
            <a:pPr marL="285750" indent="-285750"/>
            <a:endParaRPr lang="fr-BE" sz="1600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2434B419-846E-4FCC-A5FB-D5E4CB8E50D4}"/>
              </a:ext>
            </a:extLst>
          </p:cNvPr>
          <p:cNvSpPr txBox="1">
            <a:spLocks/>
          </p:cNvSpPr>
          <p:nvPr/>
        </p:nvSpPr>
        <p:spPr>
          <a:xfrm>
            <a:off x="6550558" y="1850490"/>
            <a:ext cx="4117442" cy="4272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000" b="1" u="sng" dirty="0"/>
              <a:t>Phase 1 : Détection</a:t>
            </a:r>
            <a:endParaRPr lang="fr-BE" sz="2000" b="1" dirty="0"/>
          </a:p>
          <a:p>
            <a:pPr marL="285750" indent="-285750"/>
            <a:r>
              <a:rPr lang="fr-BE" sz="1600" b="1" dirty="0"/>
              <a:t>Premier parcours prédéfini</a:t>
            </a:r>
          </a:p>
          <a:p>
            <a:pPr marL="285750" indent="-285750"/>
            <a:r>
              <a:rPr lang="fr-BE" sz="1600" b="1" dirty="0"/>
              <a:t>Scan lent des cylindres</a:t>
            </a:r>
          </a:p>
          <a:p>
            <a:pPr marL="285750" indent="-285750"/>
            <a:r>
              <a:rPr lang="fr-BE" sz="1600" b="1" dirty="0"/>
              <a:t>Mise en mémoire des cylindres à prendre</a:t>
            </a:r>
          </a:p>
          <a:p>
            <a:pPr marL="0" indent="0">
              <a:buNone/>
            </a:pPr>
            <a:endParaRPr lang="fr-BE" sz="1600" b="1" dirty="0"/>
          </a:p>
          <a:p>
            <a:pPr marL="0" indent="0">
              <a:buNone/>
            </a:pPr>
            <a:endParaRPr lang="fr-BE" sz="1600" b="1" dirty="0"/>
          </a:p>
          <a:p>
            <a:pPr marL="0" indent="0">
              <a:buNone/>
            </a:pPr>
            <a:endParaRPr lang="fr-BE" sz="1600" b="1" dirty="0"/>
          </a:p>
          <a:p>
            <a:pPr marL="0" indent="0">
              <a:buNone/>
            </a:pPr>
            <a:r>
              <a:rPr lang="fr-BE" sz="2000" b="1" u="sng" dirty="0"/>
              <a:t>Phase 2 : Transport</a:t>
            </a:r>
          </a:p>
          <a:p>
            <a:pPr marL="285750" indent="-285750"/>
            <a:r>
              <a:rPr lang="fr-BE" sz="1600" b="1" dirty="0"/>
              <a:t>Prise des cylindres un à un</a:t>
            </a:r>
          </a:p>
          <a:p>
            <a:r>
              <a:rPr lang="fr-BE" sz="1600" b="1" dirty="0"/>
              <a:t>Transport en fonction des tailles</a:t>
            </a:r>
          </a:p>
          <a:p>
            <a:pPr marL="285750" indent="-285750"/>
            <a:endParaRPr lang="fr-BE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6F3DF2-E262-4933-AEF3-37BFC4FCEA68}"/>
              </a:ext>
            </a:extLst>
          </p:cNvPr>
          <p:cNvSpPr txBox="1"/>
          <p:nvPr/>
        </p:nvSpPr>
        <p:spPr>
          <a:xfrm>
            <a:off x="1870745" y="629174"/>
            <a:ext cx="7407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800" b="1" u="sng" dirty="0"/>
              <a:t>Stratégie</a:t>
            </a:r>
            <a:endParaRPr lang="fr-BE" sz="4800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C0E94E4-AFF1-4136-9E63-884684412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850490"/>
            <a:ext cx="4009938" cy="20183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51CE6F-2150-4C4F-80B8-F19194BB9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4105013"/>
            <a:ext cx="4009938" cy="201837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78221A-3804-43F6-A368-D4D2C59E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2</a:t>
            </a:fld>
            <a:endParaRPr lang="fr-FR" sz="18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86363BD-EFAD-4666-9094-57A753E6C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427839" y="151707"/>
            <a:ext cx="10049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dirty="0"/>
              <a:t>Véhicule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E0ED53-7437-4012-9FDB-F491F6F8B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26" y="1581050"/>
            <a:ext cx="5193189" cy="4438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9D7C71-4496-492D-9C83-2DB6F79E924C}"/>
              </a:ext>
            </a:extLst>
          </p:cNvPr>
          <p:cNvSpPr txBox="1"/>
          <p:nvPr/>
        </p:nvSpPr>
        <p:spPr>
          <a:xfrm>
            <a:off x="990600" y="1581050"/>
            <a:ext cx="5972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Châssis circulaire à deux étages : véhicule plus petit </a:t>
            </a:r>
            <a:r>
              <a:rPr lang="en-GB" sz="2400" dirty="0">
                <a:sym typeface="Wingdings" panose="05000000000000000000" pitchFamily="2" charset="2"/>
              </a:rPr>
              <a:t> manoeuvres facilitées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Deux roues motrices et deux ball casters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Pince redressable située à l’avant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Capteurs infrarouges verticaux pointant perpendiculairement au sens des roues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90FB025-B352-45DA-B6DA-7CA13DC5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3</a:t>
            </a:fld>
            <a:endParaRPr lang="fr-FR" sz="1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D07685-B7A4-49A3-9D6E-A17AC6E70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1615440" y="151707"/>
            <a:ext cx="886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/>
              <a:t>Agencement des composants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523F2F-ED8D-4AC5-AA29-366C7ECA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83" y="731916"/>
            <a:ext cx="7867650" cy="604149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4B364E-F257-4D08-B779-324ABA26E14F}"/>
              </a:ext>
            </a:extLst>
          </p:cNvPr>
          <p:cNvCxnSpPr>
            <a:cxnSpLocks/>
          </p:cNvCxnSpPr>
          <p:nvPr/>
        </p:nvCxnSpPr>
        <p:spPr>
          <a:xfrm flipV="1">
            <a:off x="7077075" y="1359386"/>
            <a:ext cx="1771650" cy="43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7AE57CC-474B-49E2-849E-7E148AA100FB}"/>
              </a:ext>
            </a:extLst>
          </p:cNvPr>
          <p:cNvCxnSpPr>
            <a:cxnSpLocks/>
          </p:cNvCxnSpPr>
          <p:nvPr/>
        </p:nvCxnSpPr>
        <p:spPr>
          <a:xfrm flipH="1" flipV="1">
            <a:off x="2343150" y="1576909"/>
            <a:ext cx="1047751" cy="31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8150C48-076B-4558-BCC4-C04C99DBCA0D}"/>
              </a:ext>
            </a:extLst>
          </p:cNvPr>
          <p:cNvCxnSpPr>
            <a:cxnSpLocks/>
          </p:cNvCxnSpPr>
          <p:nvPr/>
        </p:nvCxnSpPr>
        <p:spPr>
          <a:xfrm flipH="1">
            <a:off x="5418236" y="4591050"/>
            <a:ext cx="18156" cy="1181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A295BFE-FD87-4154-9A17-07613828B518}"/>
              </a:ext>
            </a:extLst>
          </p:cNvPr>
          <p:cNvCxnSpPr>
            <a:cxnSpLocks/>
          </p:cNvCxnSpPr>
          <p:nvPr/>
        </p:nvCxnSpPr>
        <p:spPr>
          <a:xfrm flipH="1">
            <a:off x="1615440" y="3095625"/>
            <a:ext cx="2270761" cy="333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5EA2B1E-F6C5-49AA-AC73-4F43C505AB56}"/>
              </a:ext>
            </a:extLst>
          </p:cNvPr>
          <p:cNvCxnSpPr>
            <a:cxnSpLocks/>
          </p:cNvCxnSpPr>
          <p:nvPr/>
        </p:nvCxnSpPr>
        <p:spPr>
          <a:xfrm>
            <a:off x="6587727" y="4333875"/>
            <a:ext cx="1419225" cy="1019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631FDFB-992A-4114-A6F6-5CEE097CECB2}"/>
              </a:ext>
            </a:extLst>
          </p:cNvPr>
          <p:cNvCxnSpPr>
            <a:cxnSpLocks/>
          </p:cNvCxnSpPr>
          <p:nvPr/>
        </p:nvCxnSpPr>
        <p:spPr>
          <a:xfrm>
            <a:off x="5745956" y="2552700"/>
            <a:ext cx="3102769" cy="123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594815E-3780-4CA9-8810-94C4648304EC}"/>
              </a:ext>
            </a:extLst>
          </p:cNvPr>
          <p:cNvCxnSpPr>
            <a:cxnSpLocks/>
          </p:cNvCxnSpPr>
          <p:nvPr/>
        </p:nvCxnSpPr>
        <p:spPr>
          <a:xfrm flipH="1">
            <a:off x="1457325" y="4095750"/>
            <a:ext cx="1771651" cy="53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94AFC2D-FB62-4085-BB76-26846D156B7A}"/>
              </a:ext>
            </a:extLst>
          </p:cNvPr>
          <p:cNvCxnSpPr/>
          <p:nvPr/>
        </p:nvCxnSpPr>
        <p:spPr>
          <a:xfrm>
            <a:off x="5953125" y="5086350"/>
            <a:ext cx="634602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A8FDA46-6FA5-4A17-9D77-EA1A0180BE4B}"/>
              </a:ext>
            </a:extLst>
          </p:cNvPr>
          <p:cNvCxnSpPr>
            <a:cxnSpLocks/>
          </p:cNvCxnSpPr>
          <p:nvPr/>
        </p:nvCxnSpPr>
        <p:spPr>
          <a:xfrm flipH="1">
            <a:off x="1985366" y="4843462"/>
            <a:ext cx="1405534" cy="583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BA8F97B7-B9C9-4A38-B5AC-80E54D4D36AC}"/>
              </a:ext>
            </a:extLst>
          </p:cNvPr>
          <p:cNvSpPr txBox="1"/>
          <p:nvPr/>
        </p:nvSpPr>
        <p:spPr>
          <a:xfrm>
            <a:off x="8839200" y="1144646"/>
            <a:ext cx="220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Arduino Uno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E6F1EA2-7CEE-4855-9512-83C8C06354A5}"/>
              </a:ext>
            </a:extLst>
          </p:cNvPr>
          <p:cNvSpPr txBox="1"/>
          <p:nvPr/>
        </p:nvSpPr>
        <p:spPr>
          <a:xfrm>
            <a:off x="8848725" y="2509878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H-Bridge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D4E5AEE-D998-46BB-91B9-1E1EDEB64DEB}"/>
              </a:ext>
            </a:extLst>
          </p:cNvPr>
          <p:cNvSpPr txBox="1"/>
          <p:nvPr/>
        </p:nvSpPr>
        <p:spPr>
          <a:xfrm>
            <a:off x="7997427" y="5242255"/>
            <a:ext cx="248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Capteur infrarouge (1)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042FFA0-3574-4892-B49B-1D27E7A8784A}"/>
              </a:ext>
            </a:extLst>
          </p:cNvPr>
          <p:cNvSpPr txBox="1"/>
          <p:nvPr/>
        </p:nvSpPr>
        <p:spPr>
          <a:xfrm>
            <a:off x="6537721" y="5578916"/>
            <a:ext cx="141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Capteur de bord (1)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5C3BDC8-83FE-4A48-941D-2AB2F661F9A6}"/>
              </a:ext>
            </a:extLst>
          </p:cNvPr>
          <p:cNvSpPr txBox="1"/>
          <p:nvPr/>
        </p:nvSpPr>
        <p:spPr>
          <a:xfrm>
            <a:off x="679132" y="1366945"/>
            <a:ext cx="177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Batterie Lipo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129994-DCFB-4C6F-B4C6-C1C20B92CA89}"/>
              </a:ext>
            </a:extLst>
          </p:cNvPr>
          <p:cNvSpPr txBox="1"/>
          <p:nvPr/>
        </p:nvSpPr>
        <p:spPr>
          <a:xfrm>
            <a:off x="333375" y="3262312"/>
            <a:ext cx="128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Breadbord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5A18FB9-4DF1-408A-ACE7-C91D2D5C55A7}"/>
              </a:ext>
            </a:extLst>
          </p:cNvPr>
          <p:cNvSpPr txBox="1"/>
          <p:nvPr/>
        </p:nvSpPr>
        <p:spPr>
          <a:xfrm>
            <a:off x="355996" y="4459789"/>
            <a:ext cx="172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Capteur infrarouge (2)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84AF14C-594F-4BFD-AA81-7A09E9DFDBF0}"/>
              </a:ext>
            </a:extLst>
          </p:cNvPr>
          <p:cNvSpPr txBox="1"/>
          <p:nvPr/>
        </p:nvSpPr>
        <p:spPr>
          <a:xfrm>
            <a:off x="815876" y="5353050"/>
            <a:ext cx="140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Capteur de bord (2)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3774ECE-A4DD-4AD0-8987-63D8A6AF859C}"/>
              </a:ext>
            </a:extLst>
          </p:cNvPr>
          <p:cNvSpPr txBox="1"/>
          <p:nvPr/>
        </p:nvSpPr>
        <p:spPr>
          <a:xfrm>
            <a:off x="4610100" y="5772150"/>
            <a:ext cx="192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Moteur système élévateur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73FB6AA-5461-47D3-A227-1EBB36DC40A5}"/>
              </a:ext>
            </a:extLst>
          </p:cNvPr>
          <p:cNvCxnSpPr>
            <a:cxnSpLocks/>
          </p:cNvCxnSpPr>
          <p:nvPr/>
        </p:nvCxnSpPr>
        <p:spPr>
          <a:xfrm flipH="1" flipV="1">
            <a:off x="1290637" y="2649048"/>
            <a:ext cx="2595564" cy="88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B2A784CF-F4BB-465E-98F5-4A12B5F8A338}"/>
              </a:ext>
            </a:extLst>
          </p:cNvPr>
          <p:cNvSpPr txBox="1"/>
          <p:nvPr/>
        </p:nvSpPr>
        <p:spPr>
          <a:xfrm>
            <a:off x="194072" y="2318323"/>
            <a:ext cx="1263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Moteur roue (2)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8BE650A-21B4-45F1-B6D3-BB2ADC356C59}"/>
              </a:ext>
            </a:extLst>
          </p:cNvPr>
          <p:cNvCxnSpPr/>
          <p:nvPr/>
        </p:nvCxnSpPr>
        <p:spPr>
          <a:xfrm>
            <a:off x="6587727" y="3446978"/>
            <a:ext cx="2708673" cy="410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846B70A-AABE-4C55-BA41-5CF7351E1E23}"/>
              </a:ext>
            </a:extLst>
          </p:cNvPr>
          <p:cNvSpPr txBox="1"/>
          <p:nvPr/>
        </p:nvSpPr>
        <p:spPr>
          <a:xfrm>
            <a:off x="9296400" y="3675055"/>
            <a:ext cx="197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Moteur roue (1)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031879-6166-4DCC-B426-45F70DE4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4</a:t>
            </a:fld>
            <a:endParaRPr lang="fr-FR" sz="1800" b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02DA5C4-1605-4ACC-B336-FE68DE54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1615440" y="151707"/>
            <a:ext cx="813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dirty="0"/>
              <a:t>Pince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2A4E2E-688D-4C18-B2ED-4C067DFE3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4" y="982704"/>
            <a:ext cx="3543482" cy="42864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E35AE7-EED6-4C38-9E4C-782D95CE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13" y="463430"/>
            <a:ext cx="3753043" cy="46738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BB19C7-52A1-44A0-9C80-7106F472739D}"/>
              </a:ext>
            </a:extLst>
          </p:cNvPr>
          <p:cNvSpPr txBox="1"/>
          <p:nvPr/>
        </p:nvSpPr>
        <p:spPr>
          <a:xfrm>
            <a:off x="7219950" y="5269174"/>
            <a:ext cx="375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Pince redressée à 90° lorsqu’elle ne transporte pas de flacon.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64B4D2-F68D-4D8B-A262-8BB4BA399D15}"/>
              </a:ext>
            </a:extLst>
          </p:cNvPr>
          <p:cNvSpPr txBox="1"/>
          <p:nvPr/>
        </p:nvSpPr>
        <p:spPr>
          <a:xfrm>
            <a:off x="1019084" y="5269174"/>
            <a:ext cx="399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Pince prête à saisir un flacon.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A0AD21-CC21-4D4F-A852-31EE7283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5</a:t>
            </a:fld>
            <a:endParaRPr lang="fr-FR" sz="18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0A1916F-E0C0-4BC8-B5B1-3BB3A2188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5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2944537" y="151707"/>
            <a:ext cx="763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ODOMETRIE : approximation par segment de droite</a:t>
            </a:r>
          </a:p>
        </p:txBody>
      </p:sp>
      <p:pic>
        <p:nvPicPr>
          <p:cNvPr id="8" name="Image 7" descr="Une image contenant ciel&#10;&#10;Description générée automatiquement">
            <a:extLst>
              <a:ext uri="{FF2B5EF4-FFF2-40B4-BE49-F238E27FC236}">
                <a16:creationId xmlns:a16="http://schemas.microsoft.com/office/drawing/2014/main" id="{162F6397-A7BF-457C-936C-4885C8035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3643" r="4781" b="1462"/>
          <a:stretch/>
        </p:blipFill>
        <p:spPr>
          <a:xfrm>
            <a:off x="182879" y="1399429"/>
            <a:ext cx="4389120" cy="4826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C24336-9C6E-4582-BD29-E52FA7F541AC}"/>
              </a:ext>
            </a:extLst>
          </p:cNvPr>
          <p:cNvSpPr/>
          <p:nvPr/>
        </p:nvSpPr>
        <p:spPr>
          <a:xfrm>
            <a:off x="5553988" y="1383252"/>
            <a:ext cx="6096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Récupération &amp; traitement des infos codeuses</a:t>
            </a:r>
          </a:p>
          <a:p>
            <a:endParaRPr lang="fr-FR" b="1" dirty="0"/>
          </a:p>
          <a:p>
            <a:r>
              <a:rPr lang="fr-FR" sz="2000" dirty="0"/>
              <a:t>Sur un intervalle de temps ∆t </a:t>
            </a:r>
            <a:r>
              <a:rPr lang="fr-FR" sz="1600" dirty="0"/>
              <a:t>:</a:t>
            </a:r>
          </a:p>
          <a:p>
            <a:endParaRPr lang="fr-FR" dirty="0"/>
          </a:p>
          <a:p>
            <a:r>
              <a:rPr lang="fr-FR" dirty="0"/>
              <a:t>                                       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Conversion en coordonnées cartésiennes</a:t>
            </a:r>
            <a:endParaRPr lang="fr-FR" sz="2000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Stockage de l’information</a:t>
            </a:r>
            <a:endParaRPr lang="fr-FR" sz="2000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                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3DD4BC-5AFD-435C-861D-FB9B203518CF}"/>
              </a:ext>
            </a:extLst>
          </p:cNvPr>
          <p:cNvSpPr txBox="1"/>
          <p:nvPr/>
        </p:nvSpPr>
        <p:spPr>
          <a:xfrm>
            <a:off x="5864751" y="2577803"/>
            <a:ext cx="197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∆l</a:t>
            </a:r>
            <a:r>
              <a:rPr lang="fr-FR" sz="1400" dirty="0"/>
              <a:t>D</a:t>
            </a:r>
            <a:r>
              <a:rPr lang="fr-FR" dirty="0"/>
              <a:t> = coeffD.XticD</a:t>
            </a:r>
          </a:p>
          <a:p>
            <a:r>
              <a:rPr lang="fr-FR" dirty="0"/>
              <a:t>∆l</a:t>
            </a:r>
            <a:r>
              <a:rPr lang="fr-FR" sz="1400" dirty="0"/>
              <a:t>G</a:t>
            </a:r>
            <a:r>
              <a:rPr lang="fr-FR" dirty="0"/>
              <a:t> = coeffG.XticG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038791-DF29-4813-907B-20F1714475D6}"/>
              </a:ext>
            </a:extLst>
          </p:cNvPr>
          <p:cNvSpPr txBox="1"/>
          <p:nvPr/>
        </p:nvSpPr>
        <p:spPr>
          <a:xfrm>
            <a:off x="8242853" y="2558958"/>
            <a:ext cx="376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∆l</a:t>
            </a:r>
            <a:r>
              <a:rPr lang="fr-FR" sz="1400" dirty="0"/>
              <a:t>moy</a:t>
            </a:r>
            <a:r>
              <a:rPr lang="fr-FR" sz="1600" dirty="0"/>
              <a:t> </a:t>
            </a:r>
            <a:r>
              <a:rPr lang="fr-FR" dirty="0"/>
              <a:t>= (∆l</a:t>
            </a:r>
            <a:r>
              <a:rPr lang="fr-FR" sz="1400" dirty="0"/>
              <a:t>D</a:t>
            </a:r>
            <a:r>
              <a:rPr lang="fr-FR" dirty="0"/>
              <a:t>+∆l</a:t>
            </a:r>
            <a:r>
              <a:rPr lang="fr-FR" sz="1400" dirty="0"/>
              <a:t>G</a:t>
            </a:r>
            <a:r>
              <a:rPr lang="fr-FR" dirty="0"/>
              <a:t>)/2</a:t>
            </a:r>
          </a:p>
          <a:p>
            <a:r>
              <a:rPr lang="fr-FR" dirty="0"/>
              <a:t>∆θ= arctan[(∆l</a:t>
            </a:r>
            <a:r>
              <a:rPr lang="fr-FR" sz="1400" dirty="0"/>
              <a:t>D</a:t>
            </a:r>
            <a:r>
              <a:rPr lang="fr-FR" dirty="0"/>
              <a:t>–∆l</a:t>
            </a:r>
            <a:r>
              <a:rPr lang="fr-FR" sz="1400" dirty="0"/>
              <a:t>G</a:t>
            </a:r>
            <a:r>
              <a:rPr lang="fr-FR" dirty="0"/>
              <a:t>)/L] ≈ (∆l</a:t>
            </a:r>
            <a:r>
              <a:rPr lang="fr-FR" sz="1400" dirty="0"/>
              <a:t>D</a:t>
            </a:r>
            <a:r>
              <a:rPr lang="fr-FR" dirty="0"/>
              <a:t>–∆l</a:t>
            </a:r>
            <a:r>
              <a:rPr lang="fr-FR" sz="1400" dirty="0"/>
              <a:t>G</a:t>
            </a:r>
            <a:r>
              <a:rPr lang="fr-FR" dirty="0"/>
              <a:t>)/L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EBF3CA-E178-4259-B604-2520A3DF2CE7}"/>
              </a:ext>
            </a:extLst>
          </p:cNvPr>
          <p:cNvSpPr txBox="1"/>
          <p:nvPr/>
        </p:nvSpPr>
        <p:spPr>
          <a:xfrm>
            <a:off x="5904507" y="3680225"/>
            <a:ext cx="193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∆x =∆l.cos(θ</a:t>
            </a:r>
            <a:r>
              <a:rPr lang="fr-FR" sz="1400" dirty="0"/>
              <a:t>t</a:t>
            </a:r>
            <a:r>
              <a:rPr lang="fr-FR" dirty="0"/>
              <a:t>)</a:t>
            </a:r>
          </a:p>
          <a:p>
            <a:r>
              <a:rPr lang="fr-FR" dirty="0"/>
              <a:t>∆y =∆l.sin(θ</a:t>
            </a:r>
            <a:r>
              <a:rPr lang="fr-FR" sz="1400" dirty="0"/>
              <a:t>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FC2D4CD-D5AC-4719-9901-B10E42127A5B}"/>
              </a:ext>
            </a:extLst>
          </p:cNvPr>
          <p:cNvSpPr txBox="1"/>
          <p:nvPr/>
        </p:nvSpPr>
        <p:spPr>
          <a:xfrm>
            <a:off x="5904507" y="4827056"/>
            <a:ext cx="196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x(t+1) = x(t)+∆x</a:t>
            </a:r>
          </a:p>
          <a:p>
            <a:r>
              <a:rPr lang="fr-FR" dirty="0"/>
              <a:t>y(t+1) = y(t)+∆y</a:t>
            </a:r>
          </a:p>
          <a:p>
            <a:r>
              <a:rPr lang="fr-FR" dirty="0"/>
              <a:t>θ(t+1) = θ(t)+∆θ</a:t>
            </a:r>
          </a:p>
          <a:p>
            <a:endParaRPr lang="fr-FR" dirty="0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AB6E939E-999C-4D0E-9BCC-9C43759189F3}"/>
              </a:ext>
            </a:extLst>
          </p:cNvPr>
          <p:cNvSpPr/>
          <p:nvPr/>
        </p:nvSpPr>
        <p:spPr>
          <a:xfrm>
            <a:off x="5799815" y="2654510"/>
            <a:ext cx="129872" cy="5406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8ECFAF04-346F-4A80-AC21-4829CB26DD22}"/>
              </a:ext>
            </a:extLst>
          </p:cNvPr>
          <p:cNvSpPr/>
          <p:nvPr/>
        </p:nvSpPr>
        <p:spPr>
          <a:xfrm>
            <a:off x="8147437" y="2651020"/>
            <a:ext cx="129872" cy="5406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1F718381-C375-4FB7-AED6-098FAE373DAC}"/>
              </a:ext>
            </a:extLst>
          </p:cNvPr>
          <p:cNvSpPr/>
          <p:nvPr/>
        </p:nvSpPr>
        <p:spPr>
          <a:xfrm>
            <a:off x="5828307" y="3735529"/>
            <a:ext cx="129872" cy="5406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58B429B8-4BDE-4660-8CD9-5B44FFE6DA4A}"/>
              </a:ext>
            </a:extLst>
          </p:cNvPr>
          <p:cNvSpPr/>
          <p:nvPr/>
        </p:nvSpPr>
        <p:spPr>
          <a:xfrm>
            <a:off x="5850172" y="4874100"/>
            <a:ext cx="108669" cy="81637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17AE6B-EC5C-49FB-9B9F-8B7F992F4DAC}"/>
              </a:ext>
            </a:extLst>
          </p:cNvPr>
          <p:cNvSpPr/>
          <p:nvPr/>
        </p:nvSpPr>
        <p:spPr>
          <a:xfrm>
            <a:off x="8850468" y="4956004"/>
            <a:ext cx="2347622" cy="72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42A31C-1FEA-4465-AF83-76A441093BA8}"/>
              </a:ext>
            </a:extLst>
          </p:cNvPr>
          <p:cNvSpPr txBox="1"/>
          <p:nvPr/>
        </p:nvSpPr>
        <p:spPr>
          <a:xfrm>
            <a:off x="8850468" y="5097623"/>
            <a:ext cx="234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(x(t+1), y(t+1), θ(t+1))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16EBCDE-E1B4-4024-8E60-D23496543101}"/>
              </a:ext>
            </a:extLst>
          </p:cNvPr>
          <p:cNvSpPr/>
          <p:nvPr/>
        </p:nvSpPr>
        <p:spPr>
          <a:xfrm>
            <a:off x="7823088" y="5156140"/>
            <a:ext cx="778570" cy="310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7068CE-E3C5-4C2B-8E4E-417987EC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658" y="6382319"/>
            <a:ext cx="2743200" cy="365125"/>
          </a:xfrm>
        </p:spPr>
        <p:txBody>
          <a:bodyPr/>
          <a:lstStyle/>
          <a:p>
            <a:fld id="{E52AE2B2-509E-41C8-9800-026058A7DC19}" type="slidenum">
              <a:rPr lang="fr-FR" sz="1800" b="1" smtClean="0"/>
              <a:t>6</a:t>
            </a:fld>
            <a:endParaRPr lang="fr-FR" sz="1800" b="1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3D81513-4A90-48A0-80D8-311837EC7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2843868" y="136354"/>
            <a:ext cx="588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REGULATION PID : position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1AB1D6-1E5F-40A6-AEF8-E63A67CCC19C}"/>
              </a:ext>
            </a:extLst>
          </p:cNvPr>
          <p:cNvSpPr txBox="1"/>
          <p:nvPr/>
        </p:nvSpPr>
        <p:spPr>
          <a:xfrm>
            <a:off x="5012507" y="1009667"/>
            <a:ext cx="6890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Décomposition de la consigne cible (xcible, ycible) :</a:t>
            </a:r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8BD9358-3E67-47CC-A9EB-63DC5716C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4040"/>
          <a:stretch/>
        </p:blipFill>
        <p:spPr>
          <a:xfrm>
            <a:off x="177579" y="1524756"/>
            <a:ext cx="4481885" cy="521397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8BC87DE-DBA4-404D-91ED-4235ED6E6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26" y="1882980"/>
            <a:ext cx="6890595" cy="355711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9F6D3C-36A9-468B-849E-208E4DDE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266" y="6313405"/>
            <a:ext cx="2743200" cy="365125"/>
          </a:xfrm>
        </p:spPr>
        <p:txBody>
          <a:bodyPr/>
          <a:lstStyle/>
          <a:p>
            <a:fld id="{E52AE2B2-509E-41C8-9800-026058A7DC19}" type="slidenum">
              <a:rPr lang="fr-FR" sz="1800" b="1" smtClean="0"/>
              <a:t>7</a:t>
            </a:fld>
            <a:endParaRPr lang="fr-FR" sz="18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345664-9FD6-4CF3-9239-1A56AF923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2676939" y="119270"/>
            <a:ext cx="659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REGULATION PID : position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82B9EA-111D-4C37-8EF2-37283659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6" y="1747521"/>
            <a:ext cx="11868908" cy="359663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2309E4-A9DD-4A18-B47D-BAE0AC81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2AE2B2-509E-41C8-9800-026058A7DC19}" type="slidenum">
              <a:rPr lang="fr-FR" sz="1800" b="1" smtClean="0"/>
              <a:t>8</a:t>
            </a:fld>
            <a:endParaRPr lang="fr-FR" sz="1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28C49A-7765-4091-B35A-7D50032FC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9AEA99-75D8-4B24-A74D-D88B2C3F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46600" r="739" b="38228"/>
          <a:stretch/>
        </p:blipFill>
        <p:spPr>
          <a:xfrm flipV="1">
            <a:off x="0" y="6792154"/>
            <a:ext cx="12192000" cy="177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F2AC87-57D3-434F-BE2D-1BB95A062406}"/>
              </a:ext>
            </a:extLst>
          </p:cNvPr>
          <p:cNvSpPr txBox="1"/>
          <p:nvPr/>
        </p:nvSpPr>
        <p:spPr>
          <a:xfrm>
            <a:off x="3330429" y="119270"/>
            <a:ext cx="697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CONSIGNE EVOLUTIVE : position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724E7-0868-425C-B961-B664B13092FB}"/>
              </a:ext>
            </a:extLst>
          </p:cNvPr>
          <p:cNvSpPr txBox="1"/>
          <p:nvPr/>
        </p:nvSpPr>
        <p:spPr>
          <a:xfrm>
            <a:off x="812800" y="1493519"/>
            <a:ext cx="51409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Soit le robot atteint sa vitesse de croisière :</a:t>
            </a:r>
          </a:p>
          <a:p>
            <a:endParaRPr lang="fr-FR" b="1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       </a:t>
            </a:r>
            <a:r>
              <a:rPr lang="fr-FR" dirty="0">
                <a:sym typeface="Wingdings" panose="05000000000000000000" pitchFamily="2" charset="2"/>
              </a:rPr>
              <a:t>Profil de vitesse trapézoïdale</a:t>
            </a:r>
            <a:endParaRPr lang="fr-FR" b="1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D3F0F9-7E97-4355-8ACE-1FB48C4B2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868244"/>
            <a:ext cx="4848902" cy="27340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BB0931-12B6-44D8-8E57-0AC399C24B0B}"/>
              </a:ext>
            </a:extLst>
          </p:cNvPr>
          <p:cNvSpPr txBox="1"/>
          <p:nvPr/>
        </p:nvSpPr>
        <p:spPr>
          <a:xfrm>
            <a:off x="6096000" y="1538959"/>
            <a:ext cx="51409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Soit le robot n’atteint pas sa vitesse de croisière :</a:t>
            </a:r>
          </a:p>
          <a:p>
            <a:endParaRPr lang="fr-FR" b="1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       </a:t>
            </a:r>
            <a:r>
              <a:rPr lang="fr-FR" dirty="0">
                <a:sym typeface="Wingdings" panose="05000000000000000000" pitchFamily="2" charset="2"/>
              </a:rPr>
              <a:t>Profil de vitesse triangulaire</a:t>
            </a:r>
            <a:endParaRPr lang="fr-FR" b="1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1943B4-5B15-4889-8EF1-B9F8836EA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1" b="15015"/>
          <a:stretch/>
        </p:blipFill>
        <p:spPr>
          <a:xfrm>
            <a:off x="6388058" y="2868243"/>
            <a:ext cx="1628182" cy="23235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E14E03-4A62-494F-A4A8-63EA751D8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7" r="-1" b="15015"/>
          <a:stretch/>
        </p:blipFill>
        <p:spPr>
          <a:xfrm>
            <a:off x="8016240" y="2868243"/>
            <a:ext cx="1813163" cy="23235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252841-E284-4362-BE4C-FDB9AEE19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1" t="-10349"/>
          <a:stretch/>
        </p:blipFill>
        <p:spPr>
          <a:xfrm>
            <a:off x="7507856" y="4987671"/>
            <a:ext cx="1813163" cy="2354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D3AC2-F8DA-4817-910A-E623CDD29366}"/>
              </a:ext>
            </a:extLst>
          </p:cNvPr>
          <p:cNvSpPr/>
          <p:nvPr/>
        </p:nvSpPr>
        <p:spPr>
          <a:xfrm>
            <a:off x="1921079" y="5223128"/>
            <a:ext cx="2659310" cy="14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8043A8-1490-4DF4-BB54-4F7034F6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E2B2-509E-41C8-9800-026058A7DC19}" type="slidenum">
              <a:rPr lang="fr-FR" sz="1800" b="1" smtClean="0"/>
              <a:t>9</a:t>
            </a:fld>
            <a:endParaRPr lang="fr-FR" sz="1800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9CFBAA0-87CA-4041-9664-0084441E0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178002"/>
            <a:ext cx="2398199" cy="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31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493</Words>
  <Application>Microsoft Office PowerPoint</Application>
  <PresentationFormat>Grand écran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Pince</vt:lpstr>
      <vt:lpstr>Présentation PowerPoint</vt:lpstr>
      <vt:lpstr>Présentation PowerPoint</vt:lpstr>
      <vt:lpstr>Présentation PowerPoint</vt:lpstr>
      <vt:lpstr>Remerciements solidworks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Saclier</dc:creator>
  <cp:lastModifiedBy>VAN DELFT  Julien</cp:lastModifiedBy>
  <cp:revision>57</cp:revision>
  <dcterms:created xsi:type="dcterms:W3CDTF">2018-12-17T19:17:40Z</dcterms:created>
  <dcterms:modified xsi:type="dcterms:W3CDTF">2018-12-19T09:06:28Z</dcterms:modified>
</cp:coreProperties>
</file>