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156379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8290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64904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17"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8"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13336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33270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38470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334925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470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102821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7576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221772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535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1/19/2024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155119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3.pn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4.png"/><Relationship Id="rId3"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5.png"/><Relationship Id="rId3"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hyperlink" Target="https://ijcrt.org/track.php?r_id=249319" TargetMode="External"/><Relationship Id="rId3"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6.jpg"/><Relationship Id="rId3"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7.jpeg"/><Relationship Id="rId3"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2.png"/><Relationship Id="rId3"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aphicFrame>
        <p:nvGraphicFramePr>
          <p:cNvPr id="14" name="Table"/>
          <p:cNvGraphicFramePr>
            <a:graphicFrameLocks noGrp="1"/>
          </p:cNvGraphicFramePr>
          <p:nvPr>
            <p:ph type="tbl"/>
            <p:extLst>
              <p:ext uri="{D42A27DB-BD31-4B8C-83A1-F6EECF244321}"/>
            </p:extLst>
          </p:nvPr>
        </p:nvGraphicFramePr>
        <p:xfrm>
          <a:off x="630904" y="3274141"/>
          <a:ext cx="5418666" cy="2311400"/>
        </p:xfrm>
        <a:graphic>
          <a:graphicData uri="http://schemas.openxmlformats.org/drawingml/2006/table">
            <a:tbl>
              <a:tblPr bandRow="1">
                <a:noFill/>
              </a:tblPr>
              <a:tblGrid>
                <a:gridCol w="2084990"/>
                <a:gridCol w="3333661"/>
              </a:tblGrid>
              <a:tr h="370831">
                <a:tc>
                  <a:txBody>
                    <a:bodyPr/>
                    <a:lstStyle/>
                    <a:p>
                      <a:pPr marL="0" indent="0" algn="ctr" eaLnBrk="1" latinLnBrk="0" hangingPunct="1">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等线" pitchFamily="0" charset="0"/>
                          <a:cs typeface="Calibri" pitchFamily="0" charset="0"/>
                        </a:rPr>
                        <a:t>Roll Number</a:t>
                      </a:r>
                      <a:endParaRPr lang="zh-CN" altLang="en-US" sz="2400" b="1"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等线" pitchFamily="0" charset="0"/>
                          <a:cs typeface="Calibri" pitchFamily="0" charset="0"/>
                        </a:rPr>
                        <a:t>Student Name</a:t>
                      </a:r>
                      <a:endParaRPr lang="zh-CN" altLang="en-US" sz="2400" b="1"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r h="370831">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20201COD0029</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Y.SIVASAI REDDY</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r h="370831">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20201COD0051</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S.ANNAMAIAH</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r h="370831">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r h="370831">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r h="370831">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c>
                  <a:txBody>
                    <a:bodyPr/>
                    <a:lstStyle/>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a:txBody>
                  <a:tcPr marL="0" marT="0" marR="0" marB="0" vert="horz" anchor="ctr">
                    <a:lnL>
                      <a:noFill/>
                    </a:lnL>
                    <a:lnR>
                      <a:noFill/>
                    </a:lnR>
                    <a:lnT>
                      <a:noFill/>
                    </a:lnT>
                    <a:lnB>
                      <a:noFill/>
                    </a:lnB>
                  </a:tcPr>
                </a:tc>
              </a:tr>
            </a:tbl>
          </a:graphicData>
        </a:graphic>
      </p:graphicFrame>
      <p:sp>
        <p:nvSpPr>
          <p:cNvPr id="15" name="矩形"/>
          <p:cNvSpPr>
            <a:spLocks/>
          </p:cNvSpPr>
          <p:nvPr/>
        </p:nvSpPr>
        <p:spPr>
          <a:xfrm rot="0">
            <a:off x="6454794" y="3274140"/>
            <a:ext cx="5514292" cy="2433485"/>
          </a:xfrm>
          <a:prstGeom prst="rect"/>
          <a:noFill/>
          <a:ln w="12700"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ct val="20000"/>
              </a:spcBef>
              <a:spcAft>
                <a:spcPts val="0"/>
              </a:spcAft>
              <a:buNone/>
            </a:pPr>
            <a:r>
              <a:rPr lang="en-US" altLang="zh-CN" sz="2000" b="1" i="0" u="none" strike="noStrike" kern="1200" cap="none" spc="0" baseline="0">
                <a:solidFill>
                  <a:schemeClr val="tx1"/>
                </a:solidFill>
                <a:latin typeface="Verdana" pitchFamily="34" charset="0"/>
                <a:ea typeface="Verdana" pitchFamily="34" charset="0"/>
                <a:cs typeface="Verdana" pitchFamily="34" charset="0"/>
              </a:rPr>
              <a:t>Under the Supervision of,</a:t>
            </a:r>
            <a:endParaRPr lang="en-US" altLang="zh-CN" sz="2000" b="1" i="0" u="none" strike="noStrike" kern="1200" cap="none" spc="0" baseline="0">
              <a:solidFill>
                <a:schemeClr val="tx1"/>
              </a:solidFill>
              <a:latin typeface="Verdana" pitchFamily="34" charset="0"/>
              <a:ea typeface="Verdana" pitchFamily="34" charset="0"/>
              <a:cs typeface="Verdana" pitchFamily="34" charset="0"/>
            </a:endParaRPr>
          </a:p>
          <a:p>
            <a:pPr marL="0" indent="0" algn="ctr" eaLnBrk="1" latinLnBrk="0" hangingPunct="1">
              <a:lnSpc>
                <a:spcPct val="100000"/>
              </a:lnSpc>
              <a:spcBef>
                <a:spcPct val="20000"/>
              </a:spcBef>
              <a:spcAft>
                <a:spcPts val="0"/>
              </a:spcAft>
              <a:buNone/>
            </a:pPr>
            <a:endParaRPr lang="en-US" altLang="zh-CN" sz="2000" b="1" i="0" u="none" strike="noStrike" kern="1200" cap="none" spc="0" baseline="0">
              <a:solidFill>
                <a:schemeClr val="tx1"/>
              </a:solidFill>
              <a:latin typeface="Verdana" pitchFamily="34" charset="0"/>
              <a:ea typeface="Verdana" pitchFamily="34" charset="0"/>
              <a:cs typeface="Verdana" pitchFamily="34" charset="0"/>
            </a:endParaRPr>
          </a:p>
          <a:p>
            <a:pPr marL="0" indent="0" algn="l" eaLnBrk="1" latinLnBrk="0" hangingPunct="1">
              <a:lnSpc>
                <a:spcPct val="100000"/>
              </a:lnSpc>
              <a:spcBef>
                <a:spcPct val="20000"/>
              </a:spcBef>
              <a:spcAft>
                <a:spcPts val="0"/>
              </a:spcAft>
              <a:buNone/>
            </a:pPr>
            <a:r>
              <a:rPr lang="en-US" altLang="zh-CN" sz="1700" b="1" i="0" u="none" strike="noStrike" kern="1200" cap="none" spc="0" baseline="0">
                <a:solidFill>
                  <a:schemeClr val="tx1"/>
                </a:solidFill>
                <a:latin typeface="Verdana" pitchFamily="34" charset="0"/>
                <a:ea typeface="Verdana" pitchFamily="34" charset="0"/>
                <a:cs typeface="Verdana" pitchFamily="34" charset="0"/>
              </a:rPr>
              <a:t>Mr. PAJANY M</a:t>
            </a:r>
            <a:endParaRPr lang="en-US" altLang="zh-CN" sz="1700" b="1" i="0" u="none" strike="noStrike" kern="1200" cap="none" spc="0" baseline="0">
              <a:solidFill>
                <a:schemeClr val="tx1"/>
              </a:solidFill>
              <a:latin typeface="Verdana" pitchFamily="34" charset="0"/>
              <a:ea typeface="Verdana" pitchFamily="34" charset="0"/>
              <a:cs typeface="Verdana" pitchFamily="34" charset="0"/>
            </a:endParaRPr>
          </a:p>
          <a:p>
            <a:pPr marL="0" indent="0" algn="l" eaLnBrk="1" latinLnBrk="0" hangingPunct="1">
              <a:lnSpc>
                <a:spcPct val="100000"/>
              </a:lnSpc>
              <a:spcBef>
                <a:spcPct val="20000"/>
              </a:spcBef>
              <a:spcAft>
                <a:spcPts val="0"/>
              </a:spcAft>
              <a:buNone/>
            </a:pPr>
            <a:r>
              <a:rPr lang="en-US" altLang="zh-CN" sz="1700" b="1" i="0" u="none" strike="noStrike" kern="1200" cap="none" spc="0" baseline="0">
                <a:solidFill>
                  <a:schemeClr val="tx1"/>
                </a:solidFill>
                <a:latin typeface="Verdana" pitchFamily="34" charset="0"/>
                <a:ea typeface="Verdana" pitchFamily="34" charset="0"/>
                <a:cs typeface="Verdana" pitchFamily="34" charset="0"/>
              </a:rPr>
              <a:t>Assistant Professor</a:t>
            </a:r>
            <a:endParaRPr lang="en-US" altLang="zh-CN" sz="1700" b="1" i="0" u="none" strike="noStrike" kern="1200" cap="none" spc="0" baseline="0">
              <a:solidFill>
                <a:schemeClr val="tx1"/>
              </a:solidFill>
              <a:latin typeface="Verdana" pitchFamily="34" charset="0"/>
              <a:ea typeface="Verdana" pitchFamily="34" charset="0"/>
              <a:cs typeface="Verdana" pitchFamily="34" charset="0"/>
            </a:endParaRPr>
          </a:p>
          <a:p>
            <a:pPr marL="0" indent="0" algn="l" eaLnBrk="1" latinLnBrk="0" hangingPunct="1">
              <a:lnSpc>
                <a:spcPct val="100000"/>
              </a:lnSpc>
              <a:spcBef>
                <a:spcPct val="20000"/>
              </a:spcBef>
              <a:spcAft>
                <a:spcPts val="0"/>
              </a:spcAft>
              <a:buNone/>
            </a:pPr>
            <a:r>
              <a:rPr lang="en-US" altLang="zh-CN" sz="1700" b="1" i="0" u="none" strike="noStrike" kern="1200" cap="none" spc="0" baseline="0">
                <a:solidFill>
                  <a:schemeClr val="tx1"/>
                </a:solidFill>
                <a:latin typeface="Verdana" pitchFamily="34" charset="0"/>
                <a:ea typeface="Verdana" pitchFamily="34" charset="0"/>
                <a:cs typeface="Verdana" pitchFamily="34" charset="0"/>
              </a:rPr>
              <a:t>School of Computer Science Engineering </a:t>
            </a:r>
            <a:endParaRPr lang="en-US" altLang="zh-CN" sz="1700" b="1" i="0" u="none" strike="noStrike" kern="1200" cap="none" spc="0" baseline="0">
              <a:solidFill>
                <a:schemeClr val="tx1"/>
              </a:solidFill>
              <a:latin typeface="Verdana" pitchFamily="34" charset="0"/>
              <a:ea typeface="Verdana" pitchFamily="34" charset="0"/>
              <a:cs typeface="Verdana" pitchFamily="34" charset="0"/>
            </a:endParaRPr>
          </a:p>
          <a:p>
            <a:pPr marL="0" indent="0" algn="l" eaLnBrk="1" latinLnBrk="0" hangingPunct="1">
              <a:lnSpc>
                <a:spcPct val="100000"/>
              </a:lnSpc>
              <a:spcBef>
                <a:spcPct val="20000"/>
              </a:spcBef>
              <a:spcAft>
                <a:spcPts val="0"/>
              </a:spcAft>
              <a:buNone/>
            </a:pPr>
            <a:r>
              <a:rPr lang="en-US" altLang="zh-CN" sz="1700" b="1" i="0" u="none" strike="noStrike" kern="1200" cap="none" spc="0" baseline="0">
                <a:solidFill>
                  <a:schemeClr val="tx1"/>
                </a:solidFill>
                <a:latin typeface="Verdana" pitchFamily="34" charset="0"/>
                <a:ea typeface="Verdana" pitchFamily="34" charset="0"/>
                <a:cs typeface="Verdana" pitchFamily="34" charset="0"/>
              </a:rPr>
              <a:t>Presidency University</a:t>
            </a:r>
            <a:endParaRPr lang="en-US" altLang="zh-CN" sz="1700" b="1" i="0" u="none" strike="noStrike" kern="1200" cap="none" spc="0" baseline="0">
              <a:solidFill>
                <a:schemeClr val="tx1"/>
              </a:solidFill>
              <a:latin typeface="Verdana" pitchFamily="34" charset="0"/>
              <a:ea typeface="Verdana" pitchFamily="34" charset="0"/>
              <a:cs typeface="Verdana" pitchFamily="34" charset="0"/>
            </a:endParaRPr>
          </a:p>
          <a:p>
            <a:pPr marL="0" indent="0" algn="l" eaLnBrk="1" latinLnBrk="0" hangingPunct="1">
              <a:lnSpc>
                <a:spcPct val="100000"/>
              </a:lnSpc>
              <a:spcBef>
                <a:spcPct val="20000"/>
              </a:spcBef>
              <a:spcAft>
                <a:spcPts val="0"/>
              </a:spcAft>
              <a:buNone/>
            </a:pPr>
            <a:endParaRPr lang="zh-CN" altLang="en-US" sz="2000" b="1" i="0" u="none" strike="noStrike" kern="1200" cap="none" spc="0" baseline="0">
              <a:solidFill>
                <a:srgbClr val="333F4F"/>
              </a:solidFill>
              <a:latin typeface="Verdana" pitchFamily="34" charset="0"/>
              <a:ea typeface="Verdana" pitchFamily="34" charset="0"/>
              <a:cs typeface="Verdana" pitchFamily="34" charset="0"/>
            </a:endParaRPr>
          </a:p>
        </p:txBody>
      </p:sp>
      <p:sp>
        <p:nvSpPr>
          <p:cNvPr id="16" name="矩形"/>
          <p:cNvSpPr>
            <a:spLocks/>
          </p:cNvSpPr>
          <p:nvPr/>
        </p:nvSpPr>
        <p:spPr>
          <a:xfrm rot="0">
            <a:off x="790469" y="334088"/>
            <a:ext cx="10700946" cy="1030686"/>
          </a:xfrm>
          <a:prstGeom prst="rect"/>
          <a:noFill/>
          <a:ln w="12700"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ct val="20000"/>
              </a:spcBef>
              <a:spcAft>
                <a:spcPts val="0"/>
              </a:spcAft>
              <a:buNone/>
            </a:pPr>
            <a:r>
              <a:rPr lang="en-US" altLang="zh-CN" sz="2800" b="1" i="0" u="none" strike="noStrike" kern="1200" cap="none" spc="0" baseline="0">
                <a:solidFill>
                  <a:schemeClr val="tx1"/>
                </a:solidFill>
                <a:latin typeface="Verdana" pitchFamily="34" charset="0"/>
                <a:ea typeface="Verdana" pitchFamily="34" charset="0"/>
                <a:cs typeface="Verdana" pitchFamily="34" charset="0"/>
              </a:rPr>
              <a:t>PIP104 PROFESSIONAL PRACTICE-II</a:t>
            </a:r>
            <a:endParaRPr lang="en-US" altLang="zh-CN" sz="2800" b="1" i="0" u="none" strike="noStrike" kern="1200" cap="none" spc="0" baseline="0">
              <a:solidFill>
                <a:schemeClr val="tx1"/>
              </a:solidFill>
              <a:latin typeface="Verdana" pitchFamily="34" charset="0"/>
              <a:ea typeface="Verdana" pitchFamily="34" charset="0"/>
              <a:cs typeface="Verdana" pitchFamily="34" charset="0"/>
            </a:endParaRPr>
          </a:p>
          <a:p>
            <a:pPr marL="0" indent="0" algn="ctr" eaLnBrk="1" latinLnBrk="0" hangingPunct="1">
              <a:lnSpc>
                <a:spcPct val="100000"/>
              </a:lnSpc>
              <a:spcBef>
                <a:spcPct val="20000"/>
              </a:spcBef>
              <a:spcAft>
                <a:spcPts val="0"/>
              </a:spcAft>
              <a:buNone/>
            </a:pPr>
            <a:r>
              <a:rPr lang="en-US" altLang="zh-CN" sz="2800" b="1" i="0" u="none" strike="noStrike" kern="1200" cap="none" spc="0" baseline="0">
                <a:solidFill>
                  <a:schemeClr val="tx1"/>
                </a:solidFill>
                <a:latin typeface="Verdana" pitchFamily="34" charset="0"/>
                <a:ea typeface="Verdana" pitchFamily="34" charset="0"/>
                <a:cs typeface="Verdana" pitchFamily="34" charset="0"/>
              </a:rPr>
              <a:t>VIVA-VOCE</a:t>
            </a:r>
            <a:endParaRPr lang="zh-CN" altLang="en-US" sz="2800" b="1" i="0" u="none" strike="noStrike" kern="1200" cap="none" spc="0" baseline="0">
              <a:solidFill>
                <a:schemeClr val="tx1"/>
              </a:solidFill>
              <a:latin typeface="Verdana" pitchFamily="34" charset="0"/>
              <a:ea typeface="Verdana" pitchFamily="34" charset="0"/>
              <a:cs typeface="Verdana" pitchFamily="34" charset="0"/>
            </a:endParaRPr>
          </a:p>
        </p:txBody>
      </p:sp>
      <p:sp>
        <p:nvSpPr>
          <p:cNvPr id="62" name="文本框"/>
          <p:cNvSpPr>
            <a:spLocks noGrp="1"/>
          </p:cNvSpPr>
          <p:nvPr>
            <p:ph type="ctrTitle"/>
          </p:nvPr>
        </p:nvSpPr>
        <p:spPr>
          <a:xfrm rot="0">
            <a:off x="916786" y="2131167"/>
            <a:ext cx="10367842" cy="146877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b="1">
                <a:solidFill>
                  <a:srgbClr val="333333"/>
                </a:solidFill>
              </a:rPr>
              <a:t>CHAT BOT USING MACHINE LEARNING </a:t>
            </a:r>
            <a:endParaRPr lang="zh-CN" altLang="en-US" b="1">
              <a:solidFill>
                <a:srgbClr val="333333"/>
              </a:solidFill>
            </a:endParaRPr>
          </a:p>
        </p:txBody>
      </p:sp>
      <p:sp>
        <p:nvSpPr>
          <p:cNvPr id="13" name="文本框"/>
          <p:cNvSpPr>
            <a:spLocks noGrp="1"/>
          </p:cNvSpPr>
          <p:nvPr>
            <p:ph type="subTitle" idx="1"/>
          </p:nvPr>
        </p:nvSpPr>
        <p:spPr>
          <a:xfrm rot="0">
            <a:off x="1828772" y="3887940"/>
            <a:ext cx="8539070" cy="1753172"/>
          </a:xfrm>
          <a:prstGeom prst="rect"/>
          <a:noFill/>
          <a:ln w="12700" cmpd="sng" cap="flat">
            <a:noFill/>
            <a:prstDash val="solid"/>
            <a:miter/>
          </a:ln>
        </p:spPr>
        <p:txBody>
          <a:bodyPr vert="horz" wrap="square" lIns="91440" tIns="45720" rIns="91440" bIns="45720" anchor="t" anchorCtr="0">
            <a:prstTxWarp prst="textNoShape"/>
          </a:bodyPr>
          <a:lstStyle/>
          <a:p>
            <a:pPr marL="0" indent="0" algn="l"/>
            <a:r>
              <a:rPr lang="en-US" altLang="zh-CN" sz="2400" b="1"/>
              <a:t>Batch Number:</a:t>
            </a:r>
            <a:endParaRPr lang="en-US" altLang="zh-CN" sz="2400" b="1"/>
          </a:p>
          <a:p>
            <a:pPr marL="0" indent="0" algn="l"/>
            <a:endParaRPr lang="zh-CN" altLang="en-US" sz="2400"/>
          </a:p>
        </p:txBody>
      </p:sp>
    </p:spTree>
    <p:extLst>
      <p:ext uri="{BB962C8B-B14F-4D97-AF65-F5344CB8AC3E}">
        <p14:creationId xmlns:p14="http://schemas.microsoft.com/office/powerpoint/2010/main" val="18016380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5419" y="60324"/>
            <a:ext cx="10515600" cy="52849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Calibri Light" pitchFamily="0" charset="0"/>
                <a:ea typeface="等线 Light" pitchFamily="0" charset="0"/>
                <a:cs typeface="Lucida Sans" pitchFamily="0" charset="0"/>
              </a:rPr>
              <a:t>System Design &amp; Implementation</a:t>
            </a:r>
            <a:endParaRPr lang="zh-CN" altLang="en-US" sz="40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39" name="文本框"/>
          <p:cNvSpPr>
            <a:spLocks noGrp="1"/>
          </p:cNvSpPr>
          <p:nvPr>
            <p:ph type="body" idx="1"/>
          </p:nvPr>
        </p:nvSpPr>
        <p:spPr>
          <a:xfrm rot="0">
            <a:off x="193964" y="647989"/>
            <a:ext cx="10515600" cy="524712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Class Diagram :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A static diagram is the class diagram. It depicts an application's static view. The class diagram is used not only to build the executable code of a software application but also to visualize, describe, and record various features of a system.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40" name="图片"/>
          <p:cNvPicPr>
            <a:picLocks noChangeAspect="1"/>
          </p:cNvPicPr>
          <p:nvPr/>
        </p:nvPicPr>
        <p:blipFill>
          <a:blip r:embed="rId2" cstate="print"/>
          <a:stretch>
            <a:fillRect/>
          </a:stretch>
        </p:blipFill>
        <p:spPr>
          <a:xfrm rot="0">
            <a:off x="2804840" y="2861203"/>
            <a:ext cx="5016758" cy="1911448"/>
          </a:xfrm>
          <a:prstGeom prst="rect"/>
          <a:noFill/>
          <a:ln w="12700" cmpd="sng" cap="flat">
            <a:noFill/>
            <a:prstDash val="solid"/>
            <a:miter/>
          </a:ln>
        </p:spPr>
      </p:pic>
    </p:spTree>
    <p:extLst>
      <p:ext uri="{BB962C8B-B14F-4D97-AF65-F5344CB8AC3E}">
        <p14:creationId xmlns:p14="http://schemas.microsoft.com/office/powerpoint/2010/main" val="170474305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55419" y="60324"/>
            <a:ext cx="10515600" cy="52849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Calibri Light" pitchFamily="0" charset="0"/>
                <a:ea typeface="等线 Light" pitchFamily="0" charset="0"/>
                <a:cs typeface="Lucida Sans" pitchFamily="0" charset="0"/>
              </a:rPr>
              <a:t>System Design &amp; Implementation</a:t>
            </a:r>
            <a:endParaRPr lang="zh-CN" altLang="en-US" sz="40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2" name="文本框"/>
          <p:cNvSpPr>
            <a:spLocks noGrp="1"/>
          </p:cNvSpPr>
          <p:nvPr>
            <p:ph type="body" idx="1"/>
          </p:nvPr>
        </p:nvSpPr>
        <p:spPr>
          <a:xfrm rot="0">
            <a:off x="193964" y="647989"/>
            <a:ext cx="10515600" cy="524712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Create message: In the sequence diagram, a new object is instantiated using a Create message. There are times when creating an object is necessary for a certain message call.</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43" name="图片"/>
          <p:cNvPicPr>
            <a:picLocks noChangeAspect="1"/>
          </p:cNvPicPr>
          <p:nvPr/>
        </p:nvPicPr>
        <p:blipFill>
          <a:blip r:embed="rId2" cstate="print"/>
          <a:stretch>
            <a:fillRect/>
          </a:stretch>
        </p:blipFill>
        <p:spPr>
          <a:xfrm rot="0">
            <a:off x="2132006" y="2464329"/>
            <a:ext cx="5835949" cy="2675705"/>
          </a:xfrm>
          <a:prstGeom prst="rect"/>
          <a:noFill/>
          <a:ln w="12700" cmpd="sng" cap="flat">
            <a:noFill/>
            <a:prstDash val="solid"/>
            <a:miter/>
          </a:ln>
        </p:spPr>
      </p:pic>
    </p:spTree>
    <p:extLst>
      <p:ext uri="{BB962C8B-B14F-4D97-AF65-F5344CB8AC3E}">
        <p14:creationId xmlns:p14="http://schemas.microsoft.com/office/powerpoint/2010/main" val="14972186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0" y="-306821"/>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Timeline of Project</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5" name="文本框"/>
          <p:cNvSpPr>
            <a:spLocks noGrp="1"/>
          </p:cNvSpPr>
          <p:nvPr>
            <p:ph type="body" idx="1"/>
          </p:nvPr>
        </p:nvSpPr>
        <p:spPr>
          <a:xfrm rot="0">
            <a:off x="159327" y="696480"/>
            <a:ext cx="11485418" cy="520555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GANTT CHART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endParaRPr lang="zh-CN" altLang="en-US" sz="2800" b="1" i="0" u="none" strike="noStrike" kern="1200" cap="none" spc="0" baseline="0">
              <a:solidFill>
                <a:schemeClr val="tx1"/>
              </a:solidFill>
              <a:latin typeface="Calibri" pitchFamily="0" charset="0"/>
              <a:ea typeface="等线" pitchFamily="0" charset="0"/>
              <a:cs typeface="Lucida Sans" pitchFamily="0" charset="0"/>
            </a:endParaRPr>
          </a:p>
        </p:txBody>
      </p:sp>
      <p:pic>
        <p:nvPicPr>
          <p:cNvPr id="46" name="图片"/>
          <p:cNvPicPr>
            <a:picLocks noChangeAspect="1"/>
          </p:cNvPicPr>
          <p:nvPr/>
        </p:nvPicPr>
        <p:blipFill>
          <a:blip r:embed="rId2" cstate="print"/>
          <a:stretch>
            <a:fillRect/>
          </a:stretch>
        </p:blipFill>
        <p:spPr>
          <a:xfrm rot="0">
            <a:off x="1834142" y="1239032"/>
            <a:ext cx="5531134" cy="3568495"/>
          </a:xfrm>
          <a:prstGeom prst="rect"/>
          <a:noFill/>
          <a:ln w="12700" cmpd="sng" cap="flat">
            <a:noFill/>
            <a:prstDash val="solid"/>
            <a:miter/>
          </a:ln>
        </p:spPr>
      </p:pic>
    </p:spTree>
    <p:extLst>
      <p:ext uri="{BB962C8B-B14F-4D97-AF65-F5344CB8AC3E}">
        <p14:creationId xmlns:p14="http://schemas.microsoft.com/office/powerpoint/2010/main" val="171754245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0" y="-244475"/>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Outcomes / Results Obtained</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8" name="文本框"/>
          <p:cNvSpPr>
            <a:spLocks noGrp="1"/>
          </p:cNvSpPr>
          <p:nvPr>
            <p:ph type="body" idx="1"/>
          </p:nvPr>
        </p:nvSpPr>
        <p:spPr>
          <a:xfrm rot="0">
            <a:off x="62344" y="671944"/>
            <a:ext cx="11291455" cy="550501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1.Real-Time Responsiveness Enhancement: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Outcome:Implementation</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of real-time responsiveness strategies results in a substantial reduction in query resolution times, ensuring timely and efficient support for users.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2 Advanced Natural Language Processing (NLP) Integration: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❖Outcome: Successful integration of advanced NLP techniques leads to a significant improvement in the system's ability to accurately comprehend and respond to diverse user queries, enhancing overall user satisfaction.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3.Optimization of Human-AI Collaboration: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Outcome:Investigation</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and implementation of collaboration optimization methods result in a harmonious blend of human expertise and AI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capabilities,leading</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to more effective and user- friendly query resolution</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88402651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0" y="-244475"/>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Outcomes / Results Obtained</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0" name="文本框"/>
          <p:cNvSpPr>
            <a:spLocks noGrp="1"/>
          </p:cNvSpPr>
          <p:nvPr>
            <p:ph type="body" idx="1"/>
          </p:nvPr>
        </p:nvSpPr>
        <p:spPr>
          <a:xfrm rot="0">
            <a:off x="62344" y="671944"/>
            <a:ext cx="11291455" cy="550501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4.Continuous Learning Mechanisms Implementation</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 ❖Outcome Development and implementation of continuous learning mechanisms empower the customer support system to adapt dynamically to changing customer queries and expectations, ensuring long-term relevance.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5.Enhanced User Satisfaction: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❖Outcome: The cumulative impact of real-time responsiveness, improved language understanding, optimized collaboration, and continuous learning mechanisms results in heightened user satisfaction, 18 fostering a positive user experience</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5434398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110835" y="-258329"/>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Conclusion</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2" name="文本框"/>
          <p:cNvSpPr>
            <a:spLocks noGrp="1"/>
          </p:cNvSpPr>
          <p:nvPr>
            <p:ph type="body" idx="1"/>
          </p:nvPr>
        </p:nvSpPr>
        <p:spPr>
          <a:xfrm rot="0">
            <a:off x="55417" y="762000"/>
            <a:ext cx="11298382" cy="541496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A chatbot is a growing trend that improves customer satisfaction at a minimal cost, thereby increasing business efficacy. Developing a basic chatbot is not as difficult as creating a complicated one, although developers still need to take high-level human language purpose into account as well as reliability, scalability, and adaptability concerns. In summary, chatbots are a rapidly evolving ecosystem, and as time goes on, new capabilities are introduced to the current platform. It offers a productive and successful means of communication. Our project provides information about movies who are searching for the details in different websites.</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6258567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96981" y="-417657"/>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References</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body" idx="1"/>
          </p:nvPr>
        </p:nvSpPr>
        <p:spPr>
          <a:xfrm rot="0">
            <a:off x="83126" y="551008"/>
            <a:ext cx="11672455" cy="521941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[1]. Naive bayes algorithm, https://www.analyticsvidhya.com/blog/2017/09/naive-bayes- explain</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 [2]. Ramya Ravi,” Intelligent Chatbot for Easy web analytics design”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[3]. Salomon Jacobus du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Preez</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Manoj Lall and Saurabh Sinha, An Intelligent Web-Based Voice Chat Bot, in EUROCON 2009, EUROCON '09. IEEE, 2009, p. 386.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[4]. Bhavika R.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Ranoliya</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 Nidhi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Raghuwanshi</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and Sanjay Singh,” Chatbot for University Related FAQs”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[5]. Salto Martínez Rodrigo, Jacques García Fausto Abraham, Development and Implementation of a Chat Bot in a Social Network, in Ninth International Conference on Information Technology - New Generations, 2012.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[6].Karthick S1 , R John Victor2 , Manikandan S3 , Bhargavi Goswami4,” Professional Chat Application based on Natural Language Processing”</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76744879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0" y="-258330"/>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Publication Details</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6" name="文本框"/>
          <p:cNvSpPr>
            <a:spLocks noGrp="1"/>
          </p:cNvSpPr>
          <p:nvPr>
            <p:ph type="body" idx="1"/>
          </p:nvPr>
        </p:nvSpPr>
        <p:spPr>
          <a:xfrm rot="0">
            <a:off x="124691" y="731116"/>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Registration ID:IJCRT_249319.) has been Accepted for publication in the International Journal of Creative Research Thoughts ISSN: 2320-2882.Scholarly open access journals, Peer-reviewed, and Refereed Journals, Impact factor 7.97 (Calculate by google scholar and Semantic Scholar | AI-Powered Research Tool) , Multidisciplinary, Monthly, Indexing in all major database &amp; Metadata, Citation Generator, Digital Object Identifier(DOI)</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hlinkClick r:id="rId2"/>
              </a:rPr>
              <a:t>https://ijcrt.org/track.php?r_id=249319</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55912056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5417" y="-175201"/>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Achievements :</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pic>
        <p:nvPicPr>
          <p:cNvPr id="58" name="图片"/>
          <p:cNvPicPr>
            <a:picLocks noChangeAspect="1"/>
          </p:cNvPicPr>
          <p:nvPr/>
        </p:nvPicPr>
        <p:blipFill>
          <a:blip r:embed="rId2" cstate="print"/>
          <a:srcRect t="12618" b="4596"/>
          <a:stretch>
            <a:fillRect/>
          </a:stretch>
        </p:blipFill>
        <p:spPr>
          <a:xfrm rot="0">
            <a:off x="381001" y="1150360"/>
            <a:ext cx="5278581" cy="4543857"/>
          </a:xfrm>
          <a:prstGeom prst="rect"/>
          <a:noFill/>
          <a:ln w="12700" cmpd="sng" cap="flat">
            <a:noFill/>
            <a:prstDash val="solid"/>
            <a:miter/>
          </a:ln>
        </p:spPr>
      </p:pic>
    </p:spTree>
    <p:extLst>
      <p:ext uri="{BB962C8B-B14F-4D97-AF65-F5344CB8AC3E}">
        <p14:creationId xmlns:p14="http://schemas.microsoft.com/office/powerpoint/2010/main" val="1178746881"/>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5749119" y="2076401"/>
            <a:ext cx="5468204" cy="9416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9600" b="0" i="0" u="none" strike="noStrike" kern="1200" cap="none" spc="0" baseline="0">
                <a:solidFill>
                  <a:schemeClr val="tx1"/>
                </a:solidFill>
                <a:latin typeface="Calibri" pitchFamily="0" charset="0"/>
                <a:ea typeface="等线" pitchFamily="0" charset="0"/>
                <a:cs typeface="Lucida Sans" pitchFamily="0" charset="0"/>
              </a:rPr>
              <a:t>Thank You</a:t>
            </a:r>
            <a:endParaRPr lang="zh-CN" altLang="en-US" sz="96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60" name="图片" descr="http://cdn.worldofflowers.eu/media/productphotos/1146.jpg"/>
          <p:cNvPicPr>
            <a:picLocks noChangeAspect="1"/>
          </p:cNvPicPr>
          <p:nvPr/>
        </p:nvPicPr>
        <p:blipFill>
          <a:blip r:embed="rId2" cstate="print"/>
          <a:srcRect t="5981" b="8088"/>
          <a:stretch>
            <a:fillRect/>
          </a:stretch>
        </p:blipFill>
        <p:spPr>
          <a:xfrm rot="0">
            <a:off x="694805" y="1025204"/>
            <a:ext cx="4493025" cy="3861014"/>
          </a:xfrm>
          <a:prstGeom prst="rect"/>
          <a:noFill/>
          <a:ln w="12700" cmpd="sng" cap="flat">
            <a:noFill/>
            <a:prstDash val="solid"/>
            <a:round/>
          </a:ln>
        </p:spPr>
      </p:pic>
    </p:spTree>
    <p:extLst>
      <p:ext uri="{BB962C8B-B14F-4D97-AF65-F5344CB8AC3E}">
        <p14:creationId xmlns:p14="http://schemas.microsoft.com/office/powerpoint/2010/main" val="18235457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838200" y="365126"/>
            <a:ext cx="10515600" cy="83545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Introduction</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3" name="文本框"/>
          <p:cNvSpPr>
            <a:spLocks noGrp="1"/>
          </p:cNvSpPr>
          <p:nvPr>
            <p:ph type="body" idx="1"/>
          </p:nvPr>
        </p:nvSpPr>
        <p:spPr>
          <a:xfrm rot="0">
            <a:off x="720436" y="1306079"/>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200" b="0" i="0" u="none" strike="noStrike" kern="1200" cap="none" spc="0" baseline="0">
                <a:solidFill>
                  <a:schemeClr val="tx1"/>
                </a:solidFill>
                <a:latin typeface="Calibri" pitchFamily="0" charset="0"/>
                <a:ea typeface="等线" pitchFamily="0" charset="0"/>
                <a:cs typeface="Lucida Sans" pitchFamily="0" charset="0"/>
              </a:rPr>
              <a:t>People these days watch movies for far too much entertainment, and because of their busy schedules and time constraints, they are willing to finish all tasks quickly. However, finding different movies on different websites takes time and is a laborious process. We have developed an effective Bot that engages with users in a courteous manner in order to solve the aforementioned issue. Natural Language Processing (NLP) components AIML and LSA were used to construct this movie application bot. Applications utilizing artificial intelligence are created using AIML, a markup language based on XML.</a:t>
            </a:r>
            <a:endParaRPr lang="en-US" altLang="zh-CN" sz="22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200" b="0" i="0" u="none" strike="noStrike" kern="1200" cap="none" spc="0" baseline="0">
                <a:solidFill>
                  <a:schemeClr val="tx1"/>
                </a:solidFill>
                <a:latin typeface="Calibri" pitchFamily="0" charset="0"/>
                <a:ea typeface="等线" pitchFamily="0" charset="0"/>
                <a:cs typeface="Lucida Sans" pitchFamily="0" charset="0"/>
              </a:rPr>
              <a:t> Processing the user's query and comparing it to the pre-existing questions in the database is done via latent semantic analysis, which speeds up the process of finding the right answer. chatbot, which escapable of providing thoughtful responses to user inquiries. </a:t>
            </a:r>
            <a:endParaRPr lang="en-US" altLang="zh-CN" sz="22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200" b="0" i="0" u="none" strike="noStrike" kern="1200" cap="none" spc="0" baseline="0">
                <a:solidFill>
                  <a:schemeClr val="tx1"/>
                </a:solidFill>
                <a:latin typeface="Calibri" pitchFamily="0" charset="0"/>
                <a:ea typeface="等线" pitchFamily="0" charset="0"/>
                <a:cs typeface="Lucida Sans" pitchFamily="0" charset="0"/>
              </a:rPr>
              <a:t>The Internet is full of resources that we can use to host our customized Numerous businesses, institutions, and organizations use these services to provide for their customers. Artificial Intelligence Markup Language, or AIML, is one of the most popular languages for creating bots.</a:t>
            </a:r>
            <a:endParaRPr lang="zh-CN" altLang="en-US" sz="22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335300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838200" y="365124"/>
            <a:ext cx="10515600" cy="68089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Calibri Light" pitchFamily="0" charset="0"/>
                <a:ea typeface="等线 Light" pitchFamily="0" charset="0"/>
                <a:cs typeface="Lucida Sans" pitchFamily="0" charset="0"/>
              </a:rPr>
              <a:t>Literature Review</a:t>
            </a:r>
            <a:endParaRPr lang="zh-CN" altLang="en-US" sz="4000" b="1" i="0" u="none" strike="noStrike" kern="1200" cap="none" spc="0" baseline="0">
              <a:solidFill>
                <a:schemeClr val="tx1"/>
              </a:solidFill>
              <a:latin typeface="Calibri Light" pitchFamily="0" charset="0"/>
              <a:ea typeface="等线 Light" pitchFamily="0" charset="0"/>
              <a:cs typeface="Lucida Sans" pitchFamily="0" charset="0"/>
            </a:endParaRPr>
          </a:p>
        </p:txBody>
      </p:sp>
      <p:pic>
        <p:nvPicPr>
          <p:cNvPr id="25" name="图片"/>
          <p:cNvPicPr>
            <a:picLocks noChangeAspect="1"/>
          </p:cNvPicPr>
          <p:nvPr/>
        </p:nvPicPr>
        <p:blipFill>
          <a:blip r:embed="rId2" cstate="print"/>
          <a:stretch>
            <a:fillRect/>
          </a:stretch>
        </p:blipFill>
        <p:spPr>
          <a:xfrm rot="0">
            <a:off x="1136073" y="1101437"/>
            <a:ext cx="7933485" cy="4380304"/>
          </a:xfrm>
          <a:prstGeom prst="rect"/>
          <a:noFill/>
          <a:ln w="12700" cmpd="sng" cap="flat">
            <a:noFill/>
            <a:prstDash val="solid"/>
            <a:miter/>
          </a:ln>
        </p:spPr>
      </p:pic>
    </p:spTree>
    <p:extLst>
      <p:ext uri="{BB962C8B-B14F-4D97-AF65-F5344CB8AC3E}">
        <p14:creationId xmlns:p14="http://schemas.microsoft.com/office/powerpoint/2010/main" val="4714782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838200" y="365126"/>
            <a:ext cx="10515600" cy="63240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Calibri Light" pitchFamily="0" charset="0"/>
                <a:ea typeface="等线 Light" pitchFamily="0" charset="0"/>
                <a:cs typeface="Lucida Sans" pitchFamily="0" charset="0"/>
              </a:rPr>
              <a:t>Research Gaps Identified</a:t>
            </a:r>
            <a:endParaRPr lang="zh-CN" altLang="en-US" sz="40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7" name="文本框"/>
          <p:cNvSpPr>
            <a:spLocks noGrp="1"/>
          </p:cNvSpPr>
          <p:nvPr>
            <p:ph type="body" idx="1"/>
          </p:nvPr>
        </p:nvSpPr>
        <p:spPr>
          <a:xfrm rot="0">
            <a:off x="782782" y="839282"/>
            <a:ext cx="10515600" cy="517943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Despite significant progress, there are still areas in need of study and improvement in the field of machine learning-based chatbot.</a:t>
            </a:r>
            <a:endParaRPr lang="en-US" altLang="zh-CN" sz="26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Limited Variability within the Sets: </a:t>
            </a:r>
            <a:endParaRPr lang="en-US" altLang="zh-CN" sz="26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1.Research Gap: Many of the datasets currently used for the training of the chatbot lack diversity in terms of demographics, lifestyle, and geographic representation. </a:t>
            </a:r>
            <a:endParaRPr lang="en-US" altLang="zh-CN" sz="26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2.Existing methods: Researchers have used popular datasets. To increase the generalizability of the model, more diverse datasets from different populations enhance models. </a:t>
            </a:r>
            <a:endParaRPr lang="en-US" altLang="zh-CN" sz="26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Choosing Features and Their Significance: </a:t>
            </a:r>
            <a:endParaRPr lang="en-US" altLang="zh-CN" sz="26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79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Calibri" pitchFamily="0" charset="0"/>
                <a:ea typeface="等线" pitchFamily="0" charset="0"/>
                <a:cs typeface="Lucida Sans" pitchFamily="0" charset="0"/>
              </a:rPr>
              <a:t>1.Research Gap: It's still difficult to determine which features are most important. Comprehending the attributes that substantially contribute to precise forecasting is crucial for both clinical applicability and model interpretability. </a:t>
            </a:r>
            <a:endParaRPr lang="zh-CN" altLang="en-US" sz="26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6556167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838200" y="365126"/>
            <a:ext cx="10515600" cy="63240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1" i="0" u="none" strike="noStrike" kern="1200" cap="none" spc="0" baseline="0">
                <a:solidFill>
                  <a:schemeClr val="tx1"/>
                </a:solidFill>
                <a:latin typeface="Calibri Light" pitchFamily="0" charset="0"/>
                <a:ea typeface="等线 Light" pitchFamily="0" charset="0"/>
                <a:cs typeface="Lucida Sans" pitchFamily="0" charset="0"/>
              </a:rPr>
              <a:t>Research Gaps Identified</a:t>
            </a:r>
            <a:endParaRPr lang="zh-CN" altLang="en-US" sz="40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9" name="文本框"/>
          <p:cNvSpPr>
            <a:spLocks noGrp="1"/>
          </p:cNvSpPr>
          <p:nvPr>
            <p:ph type="body" idx="1"/>
          </p:nvPr>
        </p:nvSpPr>
        <p:spPr>
          <a:xfrm rot="0">
            <a:off x="782782" y="839282"/>
            <a:ext cx="10515600" cy="517943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2.Current Approaches: Recursive Feature Elimination (RFE), feature importance derived from </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treebased</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 models, and domain knowledge- driven feature selection are a few of the feature selection strategies that have been used. But more reliable and automated are required.</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829222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443345" y="0"/>
            <a:ext cx="10515600" cy="74323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Proposed Methodology</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31" name="文本框"/>
          <p:cNvSpPr>
            <a:spLocks noGrp="1"/>
          </p:cNvSpPr>
          <p:nvPr>
            <p:ph type="body" idx="1"/>
          </p:nvPr>
        </p:nvSpPr>
        <p:spPr>
          <a:xfrm rot="0">
            <a:off x="519546" y="743239"/>
            <a:ext cx="10515600" cy="517265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Modeling real-world objects and systems, makes use of use case diagrams. Planned requirements, hardware design validation, software product testing and debugging, online help reference creation, and customer service-oriented tasks are examples of system objectives. In a product sales setting, for instance, use cases can include client relations, payment processing, ordering items, and catalog updating.</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Problem Definition and Data Collection: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Give specifics about the goals, intended audience, and project boundaries for chatbot development. Determine the sources of pertinent data: Gather a variety of datasets with data on lifestyle, factors.</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1104596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443345" y="0"/>
            <a:ext cx="10515600" cy="74323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Proposed Methodology</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33" name="文本框"/>
          <p:cNvSpPr>
            <a:spLocks noGrp="1"/>
          </p:cNvSpPr>
          <p:nvPr>
            <p:ph type="body" idx="1"/>
          </p:nvPr>
        </p:nvSpPr>
        <p:spPr>
          <a:xfrm rot="0">
            <a:off x="519546" y="743239"/>
            <a:ext cx="10515600" cy="517265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Data Preprocessing:</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 Managing missing data involves either removing or imputed values from the dataset. guarantee consistency Code variables that are categorical: Utilize methods such encoding to translate categorical variables into representations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Exploratory Data Analysis (EDA):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To comprehend feature distribution, spot correlations, and learn more about possible relationships between variables, do exploratory data analysis (EDA). To identify patterns and trends in data, visualize it with charts.</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1325544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367146" y="-299893"/>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Objectives</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35" name="文本框"/>
          <p:cNvSpPr>
            <a:spLocks noGrp="1"/>
          </p:cNvSpPr>
          <p:nvPr>
            <p:ph type="body" idx="1"/>
          </p:nvPr>
        </p:nvSpPr>
        <p:spPr>
          <a:xfrm rot="0">
            <a:off x="263236" y="643729"/>
            <a:ext cx="10515600" cy="524445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Based on the research gaps identified in the literature survey, here are four focused objectives for further investigation: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1.</a:t>
            </a:r>
            <a:r>
              <a:rPr lang="en-US" altLang="zh-CN" sz="2800" b="1" i="0" u="none" strike="noStrike" kern="1200" cap="none" spc="0" baseline="0">
                <a:solidFill>
                  <a:schemeClr val="tx1"/>
                </a:solidFill>
                <a:latin typeface="Calibri" pitchFamily="0" charset="0"/>
                <a:ea typeface="等线" pitchFamily="0" charset="0"/>
                <a:cs typeface="Lucida Sans" pitchFamily="0" charset="0"/>
              </a:rPr>
              <a:t>Real-Time Responsiveness Enhancement: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❖Rationale: Address the observed delays in traditional ticketing systems and FAQ sections.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❖Objective: Develop and implement strategies to enhance real-time responsiveness in customer support systems, ensuring swift resolution of user queries and issues. </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2.</a:t>
            </a:r>
            <a:r>
              <a:rPr lang="en-US" altLang="zh-CN" sz="2800" b="1" i="0" u="none" strike="noStrike" kern="1200" cap="none" spc="0" baseline="0">
                <a:solidFill>
                  <a:schemeClr val="tx1"/>
                </a:solidFill>
                <a:latin typeface="Calibri" pitchFamily="0" charset="0"/>
                <a:ea typeface="等线" pitchFamily="0" charset="0"/>
                <a:cs typeface="Lucida Sans" pitchFamily="0" charset="0"/>
              </a:rPr>
              <a:t>Advanced Natural Language Processing (NLP) Integration: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❖Rationale: Acknowledge challenges in user articulation and precision in queries. </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6707532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30382" y="-292966"/>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等线 Light" pitchFamily="0" charset="0"/>
                <a:cs typeface="Lucida Sans" pitchFamily="0" charset="0"/>
              </a:rPr>
              <a:t>Objectives</a:t>
            </a:r>
            <a:endParaRPr lang="zh-CN" altLang="en-US" sz="4400" b="1"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37" name="文本框"/>
          <p:cNvSpPr>
            <a:spLocks noGrp="1"/>
          </p:cNvSpPr>
          <p:nvPr>
            <p:ph type="body" idx="1"/>
          </p:nvPr>
        </p:nvSpPr>
        <p:spPr>
          <a:xfrm rot="0">
            <a:off x="443346" y="627207"/>
            <a:ext cx="10515600" cy="5226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❖Objective: Explore and implement advanced NLP techniques to improve the system's understanding of user intent, making it more proficient in interpreting and responding to diverse queries</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等线" pitchFamily="0" charset="0"/>
                <a:cs typeface="Lucida Sans" pitchFamily="0" charset="0"/>
              </a:rPr>
              <a:t>3.Optimization of Human-AI Collaboration: </a:t>
            </a:r>
            <a:endParaRPr lang="en-US" altLang="zh-CN" sz="2800" b="1"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❖Rationale: Recognize the effectiveness of human-operated live chat in complex query resolution.</a:t>
            </a: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 ❖Objective: Investigate methods to optimize the collaboration between human operators and AI systems, aiming for seamless integration that maximizes efficiency and user satisfaction. </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807520483"/>
      </p:ext>
    </p:extLst>
  </p:cSld>
  <p:clrMapOvr>
    <a:masterClrMapping/>
  </p:clrMapOvr>
</p:sld>
</file>

<file path=ppt/theme/theme1.xml><?xml version="1.0" encoding="utf-8"?>
<a:theme xmlns:a="http://schemas.openxmlformats.org/drawingml/2006/main" name="Presidency University 45 Yrs">
  <a:themeElements>
    <a:clrScheme name="Presidency University 45 Yrs">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idency University 45 Yrs">
      <a:majorFont>
        <a:latin typeface=""/>
        <a:ea typeface=""/>
        <a:cs typeface=""/>
      </a:majorFont>
      <a:minorFont>
        <a:latin typeface=""/>
        <a:ea typeface=""/>
        <a:cs typeface=""/>
      </a:minorFont>
    </a:fontScheme>
    <a:fmtScheme name="Presidency University 45 Yr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Sanjeev P Kaulgud-Asst. Prof-CSE</dc:creator>
  <cp:lastModifiedBy>root</cp:lastModifiedBy>
  <cp:revision>24</cp:revision>
  <dcterms:created xsi:type="dcterms:W3CDTF">2023-03-16T03:26:27Z</dcterms:created>
  <dcterms:modified xsi:type="dcterms:W3CDTF">2024-01-19T07:58:19Z</dcterms:modified>
</cp:coreProperties>
</file>