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7" r:id="rId5"/>
    <p:sldId id="270" r:id="rId6"/>
    <p:sldId id="259" r:id="rId7"/>
    <p:sldId id="271" r:id="rId8"/>
    <p:sldId id="272" r:id="rId9"/>
    <p:sldId id="260" r:id="rId10"/>
    <p:sldId id="261" r:id="rId11"/>
    <p:sldId id="273" r:id="rId12"/>
    <p:sldId id="262" r:id="rId13"/>
    <p:sldId id="263" r:id="rId14"/>
    <p:sldId id="274" r:id="rId15"/>
    <p:sldId id="264" r:id="rId16"/>
    <p:sldId id="265" r:id="rId17"/>
    <p:sldId id="268" r:id="rId18"/>
    <p:sldId id="269" r:id="rId19"/>
    <p:sldId id="26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92" d="100"/>
          <a:sy n="92" d="100"/>
        </p:scale>
        <p:origin x="84"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EB448-544F-1163-CF6D-D801EF6DAB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2240B45-37FF-28D2-69C1-D8842A0F2E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A61B0F3-96B9-62B2-E1C5-4D3D4823B899}"/>
              </a:ext>
            </a:extLst>
          </p:cNvPr>
          <p:cNvSpPr>
            <a:spLocks noGrp="1"/>
          </p:cNvSpPr>
          <p:nvPr>
            <p:ph type="dt" sz="half" idx="10"/>
          </p:nvPr>
        </p:nvSpPr>
        <p:spPr/>
        <p:txBody>
          <a:bodyPr/>
          <a:lstStyle/>
          <a:p>
            <a:fld id="{4994CE30-7D40-4BC0-BA0D-56C992D5B4BD}" type="datetimeFigureOut">
              <a:rPr lang="en-GB" smtClean="0"/>
              <a:t>11/01/2024</a:t>
            </a:fld>
            <a:endParaRPr lang="en-GB" dirty="0"/>
          </a:p>
        </p:txBody>
      </p:sp>
      <p:sp>
        <p:nvSpPr>
          <p:cNvPr id="5" name="Footer Placeholder 4">
            <a:extLst>
              <a:ext uri="{FF2B5EF4-FFF2-40B4-BE49-F238E27FC236}">
                <a16:creationId xmlns:a16="http://schemas.microsoft.com/office/drawing/2014/main" id="{15DB3F67-E836-5AA2-B32D-A0C3A9333090}"/>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A11EEA5E-DC19-ABCD-6267-C545BA777197}"/>
              </a:ext>
            </a:extLst>
          </p:cNvPr>
          <p:cNvSpPr>
            <a:spLocks noGrp="1"/>
          </p:cNvSpPr>
          <p:nvPr>
            <p:ph type="sldNum" sz="quarter" idx="12"/>
          </p:nvPr>
        </p:nvSpPr>
        <p:spPr/>
        <p:txBody>
          <a:bodyPr/>
          <a:lstStyle/>
          <a:p>
            <a:fld id="{1BCD3F7E-62B3-4FB9-95CE-D1B0CC271B85}" type="slidenum">
              <a:rPr lang="en-GB" smtClean="0"/>
              <a:t>‹#›</a:t>
            </a:fld>
            <a:endParaRPr lang="en-GB" dirty="0"/>
          </a:p>
        </p:txBody>
      </p:sp>
    </p:spTree>
    <p:extLst>
      <p:ext uri="{BB962C8B-B14F-4D97-AF65-F5344CB8AC3E}">
        <p14:creationId xmlns:p14="http://schemas.microsoft.com/office/powerpoint/2010/main" val="1515107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011F1-D172-AE20-8D21-0A938E210EF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8E52B7-EB5E-AF2A-3525-5B4BBFD15AA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6D7DCF-1783-47F8-CDB8-8B7167ECD0D8}"/>
              </a:ext>
            </a:extLst>
          </p:cNvPr>
          <p:cNvSpPr>
            <a:spLocks noGrp="1"/>
          </p:cNvSpPr>
          <p:nvPr>
            <p:ph type="dt" sz="half" idx="10"/>
          </p:nvPr>
        </p:nvSpPr>
        <p:spPr/>
        <p:txBody>
          <a:bodyPr/>
          <a:lstStyle/>
          <a:p>
            <a:fld id="{4994CE30-7D40-4BC0-BA0D-56C992D5B4BD}" type="datetimeFigureOut">
              <a:rPr lang="en-GB" smtClean="0"/>
              <a:t>11/01/2024</a:t>
            </a:fld>
            <a:endParaRPr lang="en-GB" dirty="0"/>
          </a:p>
        </p:txBody>
      </p:sp>
      <p:sp>
        <p:nvSpPr>
          <p:cNvPr id="5" name="Footer Placeholder 4">
            <a:extLst>
              <a:ext uri="{FF2B5EF4-FFF2-40B4-BE49-F238E27FC236}">
                <a16:creationId xmlns:a16="http://schemas.microsoft.com/office/drawing/2014/main" id="{F46968A7-C083-F20B-0369-2067E75DE54C}"/>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7255429C-96E8-1064-0F87-6D95D15F9384}"/>
              </a:ext>
            </a:extLst>
          </p:cNvPr>
          <p:cNvSpPr>
            <a:spLocks noGrp="1"/>
          </p:cNvSpPr>
          <p:nvPr>
            <p:ph type="sldNum" sz="quarter" idx="12"/>
          </p:nvPr>
        </p:nvSpPr>
        <p:spPr/>
        <p:txBody>
          <a:bodyPr/>
          <a:lstStyle/>
          <a:p>
            <a:fld id="{1BCD3F7E-62B3-4FB9-95CE-D1B0CC271B85}" type="slidenum">
              <a:rPr lang="en-GB" smtClean="0"/>
              <a:t>‹#›</a:t>
            </a:fld>
            <a:endParaRPr lang="en-GB" dirty="0"/>
          </a:p>
        </p:txBody>
      </p:sp>
    </p:spTree>
    <p:extLst>
      <p:ext uri="{BB962C8B-B14F-4D97-AF65-F5344CB8AC3E}">
        <p14:creationId xmlns:p14="http://schemas.microsoft.com/office/powerpoint/2010/main" val="1193712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A47F57-697A-B97E-DD3A-2910D126C5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3F252A-D3F9-0BB4-D962-668169761B8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B93D65-8824-8EBE-4CB8-E4D7750FE881}"/>
              </a:ext>
            </a:extLst>
          </p:cNvPr>
          <p:cNvSpPr>
            <a:spLocks noGrp="1"/>
          </p:cNvSpPr>
          <p:nvPr>
            <p:ph type="dt" sz="half" idx="10"/>
          </p:nvPr>
        </p:nvSpPr>
        <p:spPr/>
        <p:txBody>
          <a:bodyPr/>
          <a:lstStyle/>
          <a:p>
            <a:fld id="{4994CE30-7D40-4BC0-BA0D-56C992D5B4BD}" type="datetimeFigureOut">
              <a:rPr lang="en-GB" smtClean="0"/>
              <a:t>11/01/2024</a:t>
            </a:fld>
            <a:endParaRPr lang="en-GB" dirty="0"/>
          </a:p>
        </p:txBody>
      </p:sp>
      <p:sp>
        <p:nvSpPr>
          <p:cNvPr id="5" name="Footer Placeholder 4">
            <a:extLst>
              <a:ext uri="{FF2B5EF4-FFF2-40B4-BE49-F238E27FC236}">
                <a16:creationId xmlns:a16="http://schemas.microsoft.com/office/drawing/2014/main" id="{2A1EA1BA-06A5-9F5B-136C-80EDFD72EB63}"/>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B163C8CA-61F8-0704-0F6E-DDDD2B9987DD}"/>
              </a:ext>
            </a:extLst>
          </p:cNvPr>
          <p:cNvSpPr>
            <a:spLocks noGrp="1"/>
          </p:cNvSpPr>
          <p:nvPr>
            <p:ph type="sldNum" sz="quarter" idx="12"/>
          </p:nvPr>
        </p:nvSpPr>
        <p:spPr/>
        <p:txBody>
          <a:bodyPr/>
          <a:lstStyle/>
          <a:p>
            <a:fld id="{1BCD3F7E-62B3-4FB9-95CE-D1B0CC271B85}" type="slidenum">
              <a:rPr lang="en-GB" smtClean="0"/>
              <a:t>‹#›</a:t>
            </a:fld>
            <a:endParaRPr lang="en-GB" dirty="0"/>
          </a:p>
        </p:txBody>
      </p:sp>
    </p:spTree>
    <p:extLst>
      <p:ext uri="{BB962C8B-B14F-4D97-AF65-F5344CB8AC3E}">
        <p14:creationId xmlns:p14="http://schemas.microsoft.com/office/powerpoint/2010/main" val="3159279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50CDE-F21A-AC1C-7DD9-906370B0FA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139EE0-A89B-B238-94A4-DB32BBD14E2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BAB674-71DE-8BA7-9D0E-C99F6B3C0FBD}"/>
              </a:ext>
            </a:extLst>
          </p:cNvPr>
          <p:cNvSpPr>
            <a:spLocks noGrp="1"/>
          </p:cNvSpPr>
          <p:nvPr>
            <p:ph type="dt" sz="half" idx="10"/>
          </p:nvPr>
        </p:nvSpPr>
        <p:spPr/>
        <p:txBody>
          <a:bodyPr/>
          <a:lstStyle/>
          <a:p>
            <a:fld id="{4994CE30-7D40-4BC0-BA0D-56C992D5B4BD}" type="datetimeFigureOut">
              <a:rPr lang="en-GB" smtClean="0"/>
              <a:t>11/01/2024</a:t>
            </a:fld>
            <a:endParaRPr lang="en-GB" dirty="0"/>
          </a:p>
        </p:txBody>
      </p:sp>
      <p:sp>
        <p:nvSpPr>
          <p:cNvPr id="5" name="Footer Placeholder 4">
            <a:extLst>
              <a:ext uri="{FF2B5EF4-FFF2-40B4-BE49-F238E27FC236}">
                <a16:creationId xmlns:a16="http://schemas.microsoft.com/office/drawing/2014/main" id="{8B72554B-0ACB-E334-5BBE-7A83BFE374FE}"/>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D3F062A5-E36B-5C05-6C36-F8372F2C1694}"/>
              </a:ext>
            </a:extLst>
          </p:cNvPr>
          <p:cNvSpPr>
            <a:spLocks noGrp="1"/>
          </p:cNvSpPr>
          <p:nvPr>
            <p:ph type="sldNum" sz="quarter" idx="12"/>
          </p:nvPr>
        </p:nvSpPr>
        <p:spPr/>
        <p:txBody>
          <a:bodyPr/>
          <a:lstStyle/>
          <a:p>
            <a:fld id="{1BCD3F7E-62B3-4FB9-95CE-D1B0CC271B85}" type="slidenum">
              <a:rPr lang="en-GB" smtClean="0"/>
              <a:t>‹#›</a:t>
            </a:fld>
            <a:endParaRPr lang="en-GB" dirty="0"/>
          </a:p>
        </p:txBody>
      </p:sp>
    </p:spTree>
    <p:extLst>
      <p:ext uri="{BB962C8B-B14F-4D97-AF65-F5344CB8AC3E}">
        <p14:creationId xmlns:p14="http://schemas.microsoft.com/office/powerpoint/2010/main" val="2590268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2CC90-B089-5E25-D480-B40D5123BF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E671185-327E-E435-EB8B-F143CAF78D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7ADDF86-F686-ACE8-6852-5CEADD9A2870}"/>
              </a:ext>
            </a:extLst>
          </p:cNvPr>
          <p:cNvSpPr>
            <a:spLocks noGrp="1"/>
          </p:cNvSpPr>
          <p:nvPr>
            <p:ph type="dt" sz="half" idx="10"/>
          </p:nvPr>
        </p:nvSpPr>
        <p:spPr/>
        <p:txBody>
          <a:bodyPr/>
          <a:lstStyle/>
          <a:p>
            <a:fld id="{4994CE30-7D40-4BC0-BA0D-56C992D5B4BD}" type="datetimeFigureOut">
              <a:rPr lang="en-GB" smtClean="0"/>
              <a:t>11/01/2024</a:t>
            </a:fld>
            <a:endParaRPr lang="en-GB" dirty="0"/>
          </a:p>
        </p:txBody>
      </p:sp>
      <p:sp>
        <p:nvSpPr>
          <p:cNvPr id="5" name="Footer Placeholder 4">
            <a:extLst>
              <a:ext uri="{FF2B5EF4-FFF2-40B4-BE49-F238E27FC236}">
                <a16:creationId xmlns:a16="http://schemas.microsoft.com/office/drawing/2014/main" id="{8558F106-1FED-5AA1-CFDF-7FE210507170}"/>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FD45F0D7-F550-D351-1F6B-36B665CA0CDC}"/>
              </a:ext>
            </a:extLst>
          </p:cNvPr>
          <p:cNvSpPr>
            <a:spLocks noGrp="1"/>
          </p:cNvSpPr>
          <p:nvPr>
            <p:ph type="sldNum" sz="quarter" idx="12"/>
          </p:nvPr>
        </p:nvSpPr>
        <p:spPr/>
        <p:txBody>
          <a:bodyPr/>
          <a:lstStyle/>
          <a:p>
            <a:fld id="{1BCD3F7E-62B3-4FB9-95CE-D1B0CC271B85}" type="slidenum">
              <a:rPr lang="en-GB" smtClean="0"/>
              <a:t>‹#›</a:t>
            </a:fld>
            <a:endParaRPr lang="en-GB" dirty="0"/>
          </a:p>
        </p:txBody>
      </p:sp>
    </p:spTree>
    <p:extLst>
      <p:ext uri="{BB962C8B-B14F-4D97-AF65-F5344CB8AC3E}">
        <p14:creationId xmlns:p14="http://schemas.microsoft.com/office/powerpoint/2010/main" val="2554072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98191-3055-3CE7-ABAB-BF52255689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07F01E-C1BB-CFE3-1062-5A8CAD20F5A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90F16ED-635D-3C12-AE3C-37A43EAF146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A80B84D-A3CA-9B7E-B7BB-4C18C18121B2}"/>
              </a:ext>
            </a:extLst>
          </p:cNvPr>
          <p:cNvSpPr>
            <a:spLocks noGrp="1"/>
          </p:cNvSpPr>
          <p:nvPr>
            <p:ph type="dt" sz="half" idx="10"/>
          </p:nvPr>
        </p:nvSpPr>
        <p:spPr/>
        <p:txBody>
          <a:bodyPr/>
          <a:lstStyle/>
          <a:p>
            <a:fld id="{4994CE30-7D40-4BC0-BA0D-56C992D5B4BD}" type="datetimeFigureOut">
              <a:rPr lang="en-GB" smtClean="0"/>
              <a:t>11/01/2024</a:t>
            </a:fld>
            <a:endParaRPr lang="en-GB" dirty="0"/>
          </a:p>
        </p:txBody>
      </p:sp>
      <p:sp>
        <p:nvSpPr>
          <p:cNvPr id="6" name="Footer Placeholder 5">
            <a:extLst>
              <a:ext uri="{FF2B5EF4-FFF2-40B4-BE49-F238E27FC236}">
                <a16:creationId xmlns:a16="http://schemas.microsoft.com/office/drawing/2014/main" id="{05881B66-06CA-0AE9-B95B-21A45DC5B355}"/>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F4B7665D-74F3-FC85-8C37-77F440223274}"/>
              </a:ext>
            </a:extLst>
          </p:cNvPr>
          <p:cNvSpPr>
            <a:spLocks noGrp="1"/>
          </p:cNvSpPr>
          <p:nvPr>
            <p:ph type="sldNum" sz="quarter" idx="12"/>
          </p:nvPr>
        </p:nvSpPr>
        <p:spPr/>
        <p:txBody>
          <a:bodyPr/>
          <a:lstStyle/>
          <a:p>
            <a:fld id="{1BCD3F7E-62B3-4FB9-95CE-D1B0CC271B85}" type="slidenum">
              <a:rPr lang="en-GB" smtClean="0"/>
              <a:t>‹#›</a:t>
            </a:fld>
            <a:endParaRPr lang="en-GB" dirty="0"/>
          </a:p>
        </p:txBody>
      </p:sp>
    </p:spTree>
    <p:extLst>
      <p:ext uri="{BB962C8B-B14F-4D97-AF65-F5344CB8AC3E}">
        <p14:creationId xmlns:p14="http://schemas.microsoft.com/office/powerpoint/2010/main" val="2231675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1306E-11E1-8AB1-AF32-6F074D3C851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8E7AAE-4628-F916-89C8-10A970EC98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8D7C0B7-4F02-5995-1FB1-8FB2DD12598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B504026-A61A-C06F-3EA6-94F595A473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CFF7FD0-380B-75A4-D9B0-F7EBC341DD0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80AA233-A9EB-E98D-4DDF-BC4B72808326}"/>
              </a:ext>
            </a:extLst>
          </p:cNvPr>
          <p:cNvSpPr>
            <a:spLocks noGrp="1"/>
          </p:cNvSpPr>
          <p:nvPr>
            <p:ph type="dt" sz="half" idx="10"/>
          </p:nvPr>
        </p:nvSpPr>
        <p:spPr/>
        <p:txBody>
          <a:bodyPr/>
          <a:lstStyle/>
          <a:p>
            <a:fld id="{4994CE30-7D40-4BC0-BA0D-56C992D5B4BD}" type="datetimeFigureOut">
              <a:rPr lang="en-GB" smtClean="0"/>
              <a:t>11/01/2024</a:t>
            </a:fld>
            <a:endParaRPr lang="en-GB" dirty="0"/>
          </a:p>
        </p:txBody>
      </p:sp>
      <p:sp>
        <p:nvSpPr>
          <p:cNvPr id="8" name="Footer Placeholder 7">
            <a:extLst>
              <a:ext uri="{FF2B5EF4-FFF2-40B4-BE49-F238E27FC236}">
                <a16:creationId xmlns:a16="http://schemas.microsoft.com/office/drawing/2014/main" id="{755E8074-1361-E322-F42C-F5D71409910F}"/>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56B9FECA-EE46-D87A-F259-E8022C3628B1}"/>
              </a:ext>
            </a:extLst>
          </p:cNvPr>
          <p:cNvSpPr>
            <a:spLocks noGrp="1"/>
          </p:cNvSpPr>
          <p:nvPr>
            <p:ph type="sldNum" sz="quarter" idx="12"/>
          </p:nvPr>
        </p:nvSpPr>
        <p:spPr/>
        <p:txBody>
          <a:bodyPr/>
          <a:lstStyle/>
          <a:p>
            <a:fld id="{1BCD3F7E-62B3-4FB9-95CE-D1B0CC271B85}" type="slidenum">
              <a:rPr lang="en-GB" smtClean="0"/>
              <a:t>‹#›</a:t>
            </a:fld>
            <a:endParaRPr lang="en-GB" dirty="0"/>
          </a:p>
        </p:txBody>
      </p:sp>
    </p:spTree>
    <p:extLst>
      <p:ext uri="{BB962C8B-B14F-4D97-AF65-F5344CB8AC3E}">
        <p14:creationId xmlns:p14="http://schemas.microsoft.com/office/powerpoint/2010/main" val="189186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B92FB-DA41-9013-AE3A-5882CEEE8BF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A2620A1-C0CA-1D0E-E85E-5C1326F8CB80}"/>
              </a:ext>
            </a:extLst>
          </p:cNvPr>
          <p:cNvSpPr>
            <a:spLocks noGrp="1"/>
          </p:cNvSpPr>
          <p:nvPr>
            <p:ph type="dt" sz="half" idx="10"/>
          </p:nvPr>
        </p:nvSpPr>
        <p:spPr/>
        <p:txBody>
          <a:bodyPr/>
          <a:lstStyle/>
          <a:p>
            <a:fld id="{4994CE30-7D40-4BC0-BA0D-56C992D5B4BD}" type="datetimeFigureOut">
              <a:rPr lang="en-GB" smtClean="0"/>
              <a:t>11/01/2024</a:t>
            </a:fld>
            <a:endParaRPr lang="en-GB" dirty="0"/>
          </a:p>
        </p:txBody>
      </p:sp>
      <p:sp>
        <p:nvSpPr>
          <p:cNvPr id="4" name="Footer Placeholder 3">
            <a:extLst>
              <a:ext uri="{FF2B5EF4-FFF2-40B4-BE49-F238E27FC236}">
                <a16:creationId xmlns:a16="http://schemas.microsoft.com/office/drawing/2014/main" id="{763BD8B1-5363-075D-CDCC-8CAC0A6A78E8}"/>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46E4555F-1DC7-94CF-74D7-21521EE9398A}"/>
              </a:ext>
            </a:extLst>
          </p:cNvPr>
          <p:cNvSpPr>
            <a:spLocks noGrp="1"/>
          </p:cNvSpPr>
          <p:nvPr>
            <p:ph type="sldNum" sz="quarter" idx="12"/>
          </p:nvPr>
        </p:nvSpPr>
        <p:spPr/>
        <p:txBody>
          <a:bodyPr/>
          <a:lstStyle/>
          <a:p>
            <a:fld id="{1BCD3F7E-62B3-4FB9-95CE-D1B0CC271B85}" type="slidenum">
              <a:rPr lang="en-GB" smtClean="0"/>
              <a:t>‹#›</a:t>
            </a:fld>
            <a:endParaRPr lang="en-GB" dirty="0"/>
          </a:p>
        </p:txBody>
      </p:sp>
    </p:spTree>
    <p:extLst>
      <p:ext uri="{BB962C8B-B14F-4D97-AF65-F5344CB8AC3E}">
        <p14:creationId xmlns:p14="http://schemas.microsoft.com/office/powerpoint/2010/main" val="424315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497F04-5F5B-E4F7-0A48-A1FBAC01C3C4}"/>
              </a:ext>
            </a:extLst>
          </p:cNvPr>
          <p:cNvSpPr>
            <a:spLocks noGrp="1"/>
          </p:cNvSpPr>
          <p:nvPr>
            <p:ph type="dt" sz="half" idx="10"/>
          </p:nvPr>
        </p:nvSpPr>
        <p:spPr/>
        <p:txBody>
          <a:bodyPr/>
          <a:lstStyle/>
          <a:p>
            <a:fld id="{4994CE30-7D40-4BC0-BA0D-56C992D5B4BD}" type="datetimeFigureOut">
              <a:rPr lang="en-GB" smtClean="0"/>
              <a:t>11/01/2024</a:t>
            </a:fld>
            <a:endParaRPr lang="en-GB" dirty="0"/>
          </a:p>
        </p:txBody>
      </p:sp>
      <p:sp>
        <p:nvSpPr>
          <p:cNvPr id="3" name="Footer Placeholder 2">
            <a:extLst>
              <a:ext uri="{FF2B5EF4-FFF2-40B4-BE49-F238E27FC236}">
                <a16:creationId xmlns:a16="http://schemas.microsoft.com/office/drawing/2014/main" id="{3EDCC3BA-DF88-8CE4-AB31-983A3C796AD3}"/>
              </a:ext>
            </a:extLst>
          </p:cNvPr>
          <p:cNvSpPr>
            <a:spLocks noGrp="1"/>
          </p:cNvSpPr>
          <p:nvPr>
            <p:ph type="ftr" sz="quarter" idx="11"/>
          </p:nvPr>
        </p:nvSpPr>
        <p:spPr/>
        <p:txBody>
          <a:bodyPr/>
          <a:lstStyle/>
          <a:p>
            <a:endParaRPr lang="en-GB" dirty="0"/>
          </a:p>
        </p:txBody>
      </p:sp>
      <p:sp>
        <p:nvSpPr>
          <p:cNvPr id="4" name="Slide Number Placeholder 3">
            <a:extLst>
              <a:ext uri="{FF2B5EF4-FFF2-40B4-BE49-F238E27FC236}">
                <a16:creationId xmlns:a16="http://schemas.microsoft.com/office/drawing/2014/main" id="{2817982A-25A2-0FA2-0BC4-48C8775F8459}"/>
              </a:ext>
            </a:extLst>
          </p:cNvPr>
          <p:cNvSpPr>
            <a:spLocks noGrp="1"/>
          </p:cNvSpPr>
          <p:nvPr>
            <p:ph type="sldNum" sz="quarter" idx="12"/>
          </p:nvPr>
        </p:nvSpPr>
        <p:spPr/>
        <p:txBody>
          <a:bodyPr/>
          <a:lstStyle/>
          <a:p>
            <a:fld id="{1BCD3F7E-62B3-4FB9-95CE-D1B0CC271B85}" type="slidenum">
              <a:rPr lang="en-GB" smtClean="0"/>
              <a:t>‹#›</a:t>
            </a:fld>
            <a:endParaRPr lang="en-GB" dirty="0"/>
          </a:p>
        </p:txBody>
      </p:sp>
    </p:spTree>
    <p:extLst>
      <p:ext uri="{BB962C8B-B14F-4D97-AF65-F5344CB8AC3E}">
        <p14:creationId xmlns:p14="http://schemas.microsoft.com/office/powerpoint/2010/main" val="281819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17936-1384-3D53-34C7-E638688EFD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4108029-8ADE-BDA5-4C8D-31C3615564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D6CB47A-C96A-8918-E1EB-9A8DBEC727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D65CB0D-C5CF-96B6-5923-222D7E403E92}"/>
              </a:ext>
            </a:extLst>
          </p:cNvPr>
          <p:cNvSpPr>
            <a:spLocks noGrp="1"/>
          </p:cNvSpPr>
          <p:nvPr>
            <p:ph type="dt" sz="half" idx="10"/>
          </p:nvPr>
        </p:nvSpPr>
        <p:spPr/>
        <p:txBody>
          <a:bodyPr/>
          <a:lstStyle/>
          <a:p>
            <a:fld id="{4994CE30-7D40-4BC0-BA0D-56C992D5B4BD}" type="datetimeFigureOut">
              <a:rPr lang="en-GB" smtClean="0"/>
              <a:t>11/01/2024</a:t>
            </a:fld>
            <a:endParaRPr lang="en-GB" dirty="0"/>
          </a:p>
        </p:txBody>
      </p:sp>
      <p:sp>
        <p:nvSpPr>
          <p:cNvPr id="6" name="Footer Placeholder 5">
            <a:extLst>
              <a:ext uri="{FF2B5EF4-FFF2-40B4-BE49-F238E27FC236}">
                <a16:creationId xmlns:a16="http://schemas.microsoft.com/office/drawing/2014/main" id="{C9A0E17E-D21B-9F95-DB42-019C9AB18CB9}"/>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2431A4E0-3F3F-3857-C2B7-EEDD3DF99CB1}"/>
              </a:ext>
            </a:extLst>
          </p:cNvPr>
          <p:cNvSpPr>
            <a:spLocks noGrp="1"/>
          </p:cNvSpPr>
          <p:nvPr>
            <p:ph type="sldNum" sz="quarter" idx="12"/>
          </p:nvPr>
        </p:nvSpPr>
        <p:spPr/>
        <p:txBody>
          <a:bodyPr/>
          <a:lstStyle/>
          <a:p>
            <a:fld id="{1BCD3F7E-62B3-4FB9-95CE-D1B0CC271B85}" type="slidenum">
              <a:rPr lang="en-GB" smtClean="0"/>
              <a:t>‹#›</a:t>
            </a:fld>
            <a:endParaRPr lang="en-GB" dirty="0"/>
          </a:p>
        </p:txBody>
      </p:sp>
    </p:spTree>
    <p:extLst>
      <p:ext uri="{BB962C8B-B14F-4D97-AF65-F5344CB8AC3E}">
        <p14:creationId xmlns:p14="http://schemas.microsoft.com/office/powerpoint/2010/main" val="2979869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EDF05-F2AE-B072-8E2E-CB4CF5B08F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20EF8F1-DFA6-282F-E8CD-83826A12E4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n-IN" dirty="0"/>
          </a:p>
        </p:txBody>
      </p:sp>
      <p:sp>
        <p:nvSpPr>
          <p:cNvPr id="4" name="Text Placeholder 3">
            <a:extLst>
              <a:ext uri="{FF2B5EF4-FFF2-40B4-BE49-F238E27FC236}">
                <a16:creationId xmlns:a16="http://schemas.microsoft.com/office/drawing/2014/main" id="{85808D68-B430-9A5B-4A9B-8549EA20A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0002EBD-67C3-A4B8-A83C-896997C53EB8}"/>
              </a:ext>
            </a:extLst>
          </p:cNvPr>
          <p:cNvSpPr>
            <a:spLocks noGrp="1"/>
          </p:cNvSpPr>
          <p:nvPr>
            <p:ph type="dt" sz="half" idx="10"/>
          </p:nvPr>
        </p:nvSpPr>
        <p:spPr/>
        <p:txBody>
          <a:bodyPr/>
          <a:lstStyle/>
          <a:p>
            <a:fld id="{4994CE30-7D40-4BC0-BA0D-56C992D5B4BD}" type="datetimeFigureOut">
              <a:rPr lang="en-GB" smtClean="0"/>
              <a:t>11/01/2024</a:t>
            </a:fld>
            <a:endParaRPr lang="en-GB" dirty="0"/>
          </a:p>
        </p:txBody>
      </p:sp>
      <p:sp>
        <p:nvSpPr>
          <p:cNvPr id="6" name="Footer Placeholder 5">
            <a:extLst>
              <a:ext uri="{FF2B5EF4-FFF2-40B4-BE49-F238E27FC236}">
                <a16:creationId xmlns:a16="http://schemas.microsoft.com/office/drawing/2014/main" id="{92B00B68-5333-C602-6799-3D1B2E434B21}"/>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304925F4-1AF9-E8B5-0534-4714B5FAF5DD}"/>
              </a:ext>
            </a:extLst>
          </p:cNvPr>
          <p:cNvSpPr>
            <a:spLocks noGrp="1"/>
          </p:cNvSpPr>
          <p:nvPr>
            <p:ph type="sldNum" sz="quarter" idx="12"/>
          </p:nvPr>
        </p:nvSpPr>
        <p:spPr/>
        <p:txBody>
          <a:bodyPr/>
          <a:lstStyle/>
          <a:p>
            <a:fld id="{1BCD3F7E-62B3-4FB9-95CE-D1B0CC271B85}" type="slidenum">
              <a:rPr lang="en-GB" smtClean="0"/>
              <a:t>‹#›</a:t>
            </a:fld>
            <a:endParaRPr lang="en-GB" dirty="0"/>
          </a:p>
        </p:txBody>
      </p:sp>
    </p:spTree>
    <p:extLst>
      <p:ext uri="{BB962C8B-B14F-4D97-AF65-F5344CB8AC3E}">
        <p14:creationId xmlns:p14="http://schemas.microsoft.com/office/powerpoint/2010/main" val="582845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09843D-C7AC-7DCA-D2A1-30C29BBAB6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2A0867-11DA-F019-8907-1B3D8BD7C7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0DD53F-CA45-CCAE-9ADB-5B0F61393A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94CE30-7D40-4BC0-BA0D-56C992D5B4BD}" type="datetimeFigureOut">
              <a:rPr lang="en-GB" smtClean="0"/>
              <a:t>11/01/2024</a:t>
            </a:fld>
            <a:endParaRPr lang="en-GB" dirty="0"/>
          </a:p>
        </p:txBody>
      </p:sp>
      <p:sp>
        <p:nvSpPr>
          <p:cNvPr id="5" name="Footer Placeholder 4">
            <a:extLst>
              <a:ext uri="{FF2B5EF4-FFF2-40B4-BE49-F238E27FC236}">
                <a16:creationId xmlns:a16="http://schemas.microsoft.com/office/drawing/2014/main" id="{1C91FF70-F320-3E09-D811-B610D38CEA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a:extLst>
              <a:ext uri="{FF2B5EF4-FFF2-40B4-BE49-F238E27FC236}">
                <a16:creationId xmlns:a16="http://schemas.microsoft.com/office/drawing/2014/main" id="{999947EA-7073-9466-0549-46E86F1C89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CD3F7E-62B3-4FB9-95CE-D1B0CC271B85}" type="slidenum">
              <a:rPr lang="en-GB" smtClean="0"/>
              <a:t>‹#›</a:t>
            </a:fld>
            <a:endParaRPr lang="en-GB" dirty="0"/>
          </a:p>
        </p:txBody>
      </p:sp>
    </p:spTree>
    <p:extLst>
      <p:ext uri="{BB962C8B-B14F-4D97-AF65-F5344CB8AC3E}">
        <p14:creationId xmlns:p14="http://schemas.microsoft.com/office/powerpoint/2010/main" val="68850285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ijcrt.org/track.php?r_id=249319"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4464" y="1596789"/>
            <a:ext cx="10363200" cy="573849"/>
          </a:xfrm>
        </p:spPr>
        <p:txBody>
          <a:bodyPr>
            <a:normAutofit/>
          </a:bodyPr>
          <a:lstStyle/>
          <a:p>
            <a:r>
              <a:rPr lang="en-GB" sz="3200" b="1" dirty="0">
                <a:latin typeface="Verdana" panose="020B0604030504040204" pitchFamily="34" charset="0"/>
                <a:ea typeface="Verdana" panose="020B0604030504040204" pitchFamily="34" charset="0"/>
              </a:rPr>
              <a:t>PROJECT TITLE</a:t>
            </a:r>
          </a:p>
        </p:txBody>
      </p:sp>
      <p:sp>
        <p:nvSpPr>
          <p:cNvPr id="3" name="Subtitle 2"/>
          <p:cNvSpPr>
            <a:spLocks noGrp="1"/>
          </p:cNvSpPr>
          <p:nvPr>
            <p:ph type="subTitle" idx="1"/>
          </p:nvPr>
        </p:nvSpPr>
        <p:spPr>
          <a:xfrm>
            <a:off x="790469" y="2721956"/>
            <a:ext cx="3970594" cy="552184"/>
          </a:xfrm>
        </p:spPr>
        <p:txBody>
          <a:bodyPr/>
          <a:lstStyle/>
          <a:p>
            <a:pPr algn="l"/>
            <a:r>
              <a:rPr lang="en-GB" b="1" dirty="0"/>
              <a:t>Batch Number:</a:t>
            </a:r>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3393059357"/>
              </p:ext>
            </p:extLst>
          </p:nvPr>
        </p:nvGraphicFramePr>
        <p:xfrm>
          <a:off x="630904" y="3274141"/>
          <a:ext cx="5418666" cy="2311400"/>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3331634959"/>
                    </a:ext>
                  </a:extLst>
                </a:gridCol>
                <a:gridCol w="3333666">
                  <a:extLst>
                    <a:ext uri="{9D8B030D-6E8A-4147-A177-3AD203B41FA5}">
                      <a16:colId xmlns:a16="http://schemas.microsoft.com/office/drawing/2014/main" val="2054911721"/>
                    </a:ext>
                  </a:extLst>
                </a:gridCol>
              </a:tblGrid>
              <a:tr h="370840">
                <a:tc>
                  <a:txBody>
                    <a:bodyPr/>
                    <a:lstStyle/>
                    <a:p>
                      <a:pPr algn="ctr"/>
                      <a:r>
                        <a:rPr lang="en-GB" sz="2400" b="1" dirty="0">
                          <a:solidFill>
                            <a:schemeClr val="tx1"/>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sz="2400" b="1" dirty="0">
                          <a:solidFill>
                            <a:schemeClr val="tx1"/>
                          </a:solidFill>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370840">
                <a:tc>
                  <a:txBody>
                    <a:bodyPr/>
                    <a:lstStyle/>
                    <a:p>
                      <a:pPr algn="ctr"/>
                      <a:r>
                        <a:rPr lang="en-GB" dirty="0">
                          <a:solidFill>
                            <a:schemeClr val="tx1"/>
                          </a:solidFill>
                        </a:rPr>
                        <a:t>20201COD0029</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solidFill>
                            <a:schemeClr val="tx1"/>
                          </a:solidFill>
                        </a:rPr>
                        <a:t>Y.SIVASAI REDDY</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370840">
                <a:tc>
                  <a:txBody>
                    <a:bodyPr/>
                    <a:lstStyle/>
                    <a:p>
                      <a:pPr algn="ctr"/>
                      <a:r>
                        <a:rPr lang="en-GB" dirty="0">
                          <a:solidFill>
                            <a:schemeClr val="tx1"/>
                          </a:solidFill>
                        </a:rPr>
                        <a:t>20201COD0051</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solidFill>
                            <a:schemeClr val="tx1"/>
                          </a:solidFill>
                        </a:rPr>
                        <a:t>S.ANNAMAIAH</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370840">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370840">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370840">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solidFill>
                  <a:schemeClr val="tx1"/>
                </a:solidFill>
              </a:rPr>
              <a:t>Under the Supervision of,</a:t>
            </a:r>
          </a:p>
          <a:p>
            <a:endParaRPr lang="en-GB" dirty="0">
              <a:solidFill>
                <a:schemeClr val="tx1"/>
              </a:solidFill>
            </a:endParaRPr>
          </a:p>
          <a:p>
            <a:pPr algn="l"/>
            <a:r>
              <a:rPr lang="en-GB" sz="1700" dirty="0">
                <a:solidFill>
                  <a:schemeClr val="tx1"/>
                </a:solidFill>
              </a:rPr>
              <a:t>Mr. PAJANY M</a:t>
            </a:r>
          </a:p>
          <a:p>
            <a:pPr algn="l"/>
            <a:r>
              <a:rPr lang="en-GB" sz="1700" dirty="0">
                <a:solidFill>
                  <a:schemeClr val="tx1"/>
                </a:solidFill>
              </a:rPr>
              <a:t>Assistant Professor</a:t>
            </a:r>
          </a:p>
          <a:p>
            <a:pPr algn="l"/>
            <a:r>
              <a:rPr lang="en-GB" sz="1700" dirty="0">
                <a:solidFill>
                  <a:schemeClr val="tx1"/>
                </a:solidFill>
              </a:rPr>
              <a:t>School of Computer Science Engineering </a:t>
            </a:r>
          </a:p>
          <a:p>
            <a:pPr algn="l"/>
            <a:r>
              <a:rPr lang="en-GB" sz="1700" dirty="0">
                <a:solidFill>
                  <a:schemeClr val="tx1"/>
                </a:solidFill>
              </a:rPr>
              <a:t>Presidency University</a:t>
            </a:r>
          </a:p>
          <a:p>
            <a:pPr algn="l"/>
            <a:endParaRPr lang="en-GB" dirty="0"/>
          </a:p>
        </p:txBody>
      </p:sp>
      <p:sp>
        <p:nvSpPr>
          <p:cNvPr id="6" name="Subtitle 2"/>
          <p:cNvSpPr txBox="1">
            <a:spLocks/>
          </p:cNvSpPr>
          <p:nvPr/>
        </p:nvSpPr>
        <p:spPr>
          <a:xfrm>
            <a:off x="790469" y="334088"/>
            <a:ext cx="10700946" cy="1030687"/>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sz="2800" dirty="0">
                <a:solidFill>
                  <a:schemeClr val="tx1"/>
                </a:solidFill>
              </a:rPr>
              <a:t>PIP104 PROFESSIONAL PRACTICE-II</a:t>
            </a:r>
          </a:p>
          <a:p>
            <a:r>
              <a:rPr lang="en-GB" sz="2800" dirty="0">
                <a:solidFill>
                  <a:schemeClr val="tx1"/>
                </a:solidFill>
              </a:rPr>
              <a:t>VIVA-VOCE</a:t>
            </a: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19" y="60325"/>
            <a:ext cx="10515600" cy="528493"/>
          </a:xfrm>
        </p:spPr>
        <p:txBody>
          <a:bodyPr>
            <a:normAutofit fontScale="90000"/>
          </a:bodyPr>
          <a:lstStyle/>
          <a:p>
            <a:r>
              <a:rPr lang="en-US" b="1" dirty="0"/>
              <a:t>System Design &amp; Implementation</a:t>
            </a:r>
            <a:endParaRPr lang="en-GB" b="1" dirty="0"/>
          </a:p>
        </p:txBody>
      </p:sp>
      <p:sp>
        <p:nvSpPr>
          <p:cNvPr id="3" name="Content Placeholder 2"/>
          <p:cNvSpPr>
            <a:spLocks noGrp="1"/>
          </p:cNvSpPr>
          <p:nvPr>
            <p:ph idx="1"/>
          </p:nvPr>
        </p:nvSpPr>
        <p:spPr>
          <a:xfrm>
            <a:off x="193964" y="647989"/>
            <a:ext cx="10515600" cy="5247120"/>
          </a:xfrm>
        </p:spPr>
        <p:txBody>
          <a:bodyPr/>
          <a:lstStyle/>
          <a:p>
            <a:r>
              <a:rPr lang="en-US" b="1" dirty="0"/>
              <a:t>Class Diagram : </a:t>
            </a:r>
            <a:r>
              <a:rPr lang="en-US" dirty="0"/>
              <a:t>A static diagram is the class diagram. It depicts an application's static view. The class diagram is used not only to build the executable code of a software application but also to visualize, describe, and record various features of a system. </a:t>
            </a:r>
          </a:p>
          <a:p>
            <a:endParaRPr lang="en-GB" dirty="0"/>
          </a:p>
        </p:txBody>
      </p:sp>
      <p:pic>
        <p:nvPicPr>
          <p:cNvPr id="5" name="Picture 4">
            <a:extLst>
              <a:ext uri="{FF2B5EF4-FFF2-40B4-BE49-F238E27FC236}">
                <a16:creationId xmlns:a16="http://schemas.microsoft.com/office/drawing/2014/main" id="{1AD16952-6F1B-C69E-CF60-70DF3D01446D}"/>
              </a:ext>
            </a:extLst>
          </p:cNvPr>
          <p:cNvPicPr>
            <a:picLocks noChangeAspect="1"/>
          </p:cNvPicPr>
          <p:nvPr/>
        </p:nvPicPr>
        <p:blipFill>
          <a:blip r:embed="rId2"/>
          <a:stretch>
            <a:fillRect/>
          </a:stretch>
        </p:blipFill>
        <p:spPr>
          <a:xfrm>
            <a:off x="2804840" y="2861203"/>
            <a:ext cx="5016758" cy="1911448"/>
          </a:xfrm>
          <a:prstGeom prst="rect">
            <a:avLst/>
          </a:prstGeom>
        </p:spPr>
      </p:pic>
    </p:spTree>
    <p:extLst>
      <p:ext uri="{BB962C8B-B14F-4D97-AF65-F5344CB8AC3E}">
        <p14:creationId xmlns:p14="http://schemas.microsoft.com/office/powerpoint/2010/main" val="2314944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19" y="60325"/>
            <a:ext cx="10515600" cy="528493"/>
          </a:xfrm>
        </p:spPr>
        <p:txBody>
          <a:bodyPr>
            <a:normAutofit fontScale="90000"/>
          </a:bodyPr>
          <a:lstStyle/>
          <a:p>
            <a:r>
              <a:rPr lang="en-US" b="1" dirty="0"/>
              <a:t>System Design &amp; Implementation</a:t>
            </a:r>
            <a:endParaRPr lang="en-GB" b="1" dirty="0"/>
          </a:p>
        </p:txBody>
      </p:sp>
      <p:sp>
        <p:nvSpPr>
          <p:cNvPr id="3" name="Content Placeholder 2"/>
          <p:cNvSpPr>
            <a:spLocks noGrp="1"/>
          </p:cNvSpPr>
          <p:nvPr>
            <p:ph idx="1"/>
          </p:nvPr>
        </p:nvSpPr>
        <p:spPr>
          <a:xfrm>
            <a:off x="193964" y="647989"/>
            <a:ext cx="10515600" cy="5247120"/>
          </a:xfrm>
        </p:spPr>
        <p:txBody>
          <a:bodyPr/>
          <a:lstStyle/>
          <a:p>
            <a:r>
              <a:rPr lang="en-US" dirty="0"/>
              <a:t>Create message: In the sequence diagram, a new object is instantiated using a Create message. There are times when creating an object is necessary for a certain message call.</a:t>
            </a:r>
          </a:p>
          <a:p>
            <a:endParaRPr lang="en-GB" dirty="0"/>
          </a:p>
        </p:txBody>
      </p:sp>
      <p:pic>
        <p:nvPicPr>
          <p:cNvPr id="6" name="Picture 5">
            <a:extLst>
              <a:ext uri="{FF2B5EF4-FFF2-40B4-BE49-F238E27FC236}">
                <a16:creationId xmlns:a16="http://schemas.microsoft.com/office/drawing/2014/main" id="{91C4050D-E11D-6C5E-9823-31C16701AF6C}"/>
              </a:ext>
            </a:extLst>
          </p:cNvPr>
          <p:cNvPicPr>
            <a:picLocks noChangeAspect="1"/>
          </p:cNvPicPr>
          <p:nvPr/>
        </p:nvPicPr>
        <p:blipFill>
          <a:blip r:embed="rId2"/>
          <a:stretch>
            <a:fillRect/>
          </a:stretch>
        </p:blipFill>
        <p:spPr>
          <a:xfrm>
            <a:off x="2132006" y="2464330"/>
            <a:ext cx="5835950" cy="2675705"/>
          </a:xfrm>
          <a:prstGeom prst="rect">
            <a:avLst/>
          </a:prstGeom>
        </p:spPr>
      </p:pic>
    </p:spTree>
    <p:extLst>
      <p:ext uri="{BB962C8B-B14F-4D97-AF65-F5344CB8AC3E}">
        <p14:creationId xmlns:p14="http://schemas.microsoft.com/office/powerpoint/2010/main" val="1199980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6821"/>
            <a:ext cx="10515600" cy="1325563"/>
          </a:xfrm>
        </p:spPr>
        <p:txBody>
          <a:bodyPr/>
          <a:lstStyle/>
          <a:p>
            <a:r>
              <a:rPr lang="en-GB" b="1" dirty="0"/>
              <a:t>Timeline of Project</a:t>
            </a:r>
          </a:p>
        </p:txBody>
      </p:sp>
      <p:sp>
        <p:nvSpPr>
          <p:cNvPr id="3" name="Content Placeholder 2"/>
          <p:cNvSpPr>
            <a:spLocks noGrp="1"/>
          </p:cNvSpPr>
          <p:nvPr>
            <p:ph idx="1"/>
          </p:nvPr>
        </p:nvSpPr>
        <p:spPr>
          <a:xfrm>
            <a:off x="159327" y="696480"/>
            <a:ext cx="11485418" cy="5205556"/>
          </a:xfrm>
        </p:spPr>
        <p:txBody>
          <a:bodyPr/>
          <a:lstStyle/>
          <a:p>
            <a:r>
              <a:rPr lang="en-GB" b="1" dirty="0"/>
              <a:t>GANTT CHART :</a:t>
            </a:r>
          </a:p>
          <a:p>
            <a:endParaRPr lang="en-GB" b="1" dirty="0"/>
          </a:p>
        </p:txBody>
      </p:sp>
      <p:pic>
        <p:nvPicPr>
          <p:cNvPr id="5" name="Picture 4">
            <a:extLst>
              <a:ext uri="{FF2B5EF4-FFF2-40B4-BE49-F238E27FC236}">
                <a16:creationId xmlns:a16="http://schemas.microsoft.com/office/drawing/2014/main" id="{4D39C124-7E14-4CDC-5084-1A4E792DD34E}"/>
              </a:ext>
            </a:extLst>
          </p:cNvPr>
          <p:cNvPicPr>
            <a:picLocks noChangeAspect="1"/>
          </p:cNvPicPr>
          <p:nvPr/>
        </p:nvPicPr>
        <p:blipFill>
          <a:blip r:embed="rId2"/>
          <a:stretch>
            <a:fillRect/>
          </a:stretch>
        </p:blipFill>
        <p:spPr>
          <a:xfrm>
            <a:off x="1834142" y="1239032"/>
            <a:ext cx="5531134" cy="3568495"/>
          </a:xfrm>
          <a:prstGeom prst="rect">
            <a:avLst/>
          </a:prstGeom>
        </p:spPr>
      </p:pic>
    </p:spTree>
    <p:extLst>
      <p:ext uri="{BB962C8B-B14F-4D97-AF65-F5344CB8AC3E}">
        <p14:creationId xmlns:p14="http://schemas.microsoft.com/office/powerpoint/2010/main" val="3677332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44475"/>
            <a:ext cx="10515600" cy="1325563"/>
          </a:xfrm>
        </p:spPr>
        <p:txBody>
          <a:bodyPr/>
          <a:lstStyle/>
          <a:p>
            <a:r>
              <a:rPr lang="en-GB" b="1" dirty="0"/>
              <a:t>Outcomes / Results Obtained</a:t>
            </a:r>
          </a:p>
        </p:txBody>
      </p:sp>
      <p:sp>
        <p:nvSpPr>
          <p:cNvPr id="3" name="Content Placeholder 2"/>
          <p:cNvSpPr>
            <a:spLocks noGrp="1"/>
          </p:cNvSpPr>
          <p:nvPr>
            <p:ph idx="1"/>
          </p:nvPr>
        </p:nvSpPr>
        <p:spPr>
          <a:xfrm>
            <a:off x="62345" y="671945"/>
            <a:ext cx="11291455" cy="5505018"/>
          </a:xfrm>
        </p:spPr>
        <p:txBody>
          <a:bodyPr/>
          <a:lstStyle/>
          <a:p>
            <a:r>
              <a:rPr lang="en-US" b="1" dirty="0"/>
              <a:t>1.Real-Time Responsiveness Enhancement: </a:t>
            </a:r>
          </a:p>
          <a:p>
            <a:r>
              <a:rPr lang="en-US" dirty="0"/>
              <a:t>❖</a:t>
            </a:r>
            <a:r>
              <a:rPr lang="en-US" dirty="0" err="1"/>
              <a:t>Outcome:Implementation</a:t>
            </a:r>
            <a:r>
              <a:rPr lang="en-US" dirty="0"/>
              <a:t> of real-time responsiveness strategies results in a substantial reduction in query resolution times, ensuring timely and efficient support for users. </a:t>
            </a:r>
          </a:p>
          <a:p>
            <a:r>
              <a:rPr lang="en-US" b="1" dirty="0"/>
              <a:t>2 Advanced Natural Language Processing (NLP) Integration: </a:t>
            </a:r>
          </a:p>
          <a:p>
            <a:r>
              <a:rPr lang="en-US" dirty="0"/>
              <a:t>❖Outcome: Successful integration of advanced NLP techniques leads to a significant improvement in the system's ability to accurately comprehend and respond to diverse user queries, enhancing overall user satisfaction. </a:t>
            </a:r>
          </a:p>
          <a:p>
            <a:r>
              <a:rPr lang="en-US" dirty="0"/>
              <a:t>3.Optimization of Human-AI Collaboration: </a:t>
            </a:r>
          </a:p>
          <a:p>
            <a:r>
              <a:rPr lang="en-US" dirty="0"/>
              <a:t>❖</a:t>
            </a:r>
            <a:r>
              <a:rPr lang="en-US" dirty="0" err="1"/>
              <a:t>Outcome:Investigation</a:t>
            </a:r>
            <a:r>
              <a:rPr lang="en-US" dirty="0"/>
              <a:t> and implementation of collaboration optimization methods result in a harmonious blend of human expertise and AI </a:t>
            </a:r>
            <a:r>
              <a:rPr lang="en-US" dirty="0" err="1"/>
              <a:t>capabilities,leading</a:t>
            </a:r>
            <a:r>
              <a:rPr lang="en-US" dirty="0"/>
              <a:t> to more effective and user- friendly query resolution</a:t>
            </a:r>
            <a:endParaRPr lang="en-GB" dirty="0"/>
          </a:p>
        </p:txBody>
      </p:sp>
    </p:spTree>
    <p:extLst>
      <p:ext uri="{BB962C8B-B14F-4D97-AF65-F5344CB8AC3E}">
        <p14:creationId xmlns:p14="http://schemas.microsoft.com/office/powerpoint/2010/main" val="1923928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44475"/>
            <a:ext cx="10515600" cy="1325563"/>
          </a:xfrm>
        </p:spPr>
        <p:txBody>
          <a:bodyPr/>
          <a:lstStyle/>
          <a:p>
            <a:r>
              <a:rPr lang="en-GB" b="1" dirty="0"/>
              <a:t>Outcomes / Results Obtained</a:t>
            </a:r>
          </a:p>
        </p:txBody>
      </p:sp>
      <p:sp>
        <p:nvSpPr>
          <p:cNvPr id="3" name="Content Placeholder 2"/>
          <p:cNvSpPr>
            <a:spLocks noGrp="1"/>
          </p:cNvSpPr>
          <p:nvPr>
            <p:ph idx="1"/>
          </p:nvPr>
        </p:nvSpPr>
        <p:spPr>
          <a:xfrm>
            <a:off x="62345" y="671945"/>
            <a:ext cx="11291455" cy="5505018"/>
          </a:xfrm>
        </p:spPr>
        <p:txBody>
          <a:bodyPr/>
          <a:lstStyle/>
          <a:p>
            <a:r>
              <a:rPr lang="en-US" b="1" dirty="0"/>
              <a:t>4.Continuous Learning Mechanisms Implementation</a:t>
            </a:r>
            <a:r>
              <a:rPr lang="en-US" dirty="0"/>
              <a:t>:</a:t>
            </a:r>
          </a:p>
          <a:p>
            <a:r>
              <a:rPr lang="en-US" dirty="0"/>
              <a:t> ❖Outcome Development and implementation of continuous learning mechanisms empower the customer support system to adapt dynamically to changing customer queries and expectations, ensuring long-term relevance. </a:t>
            </a:r>
          </a:p>
          <a:p>
            <a:r>
              <a:rPr lang="en-US" b="1" dirty="0"/>
              <a:t>5.Enhanced User Satisfaction: </a:t>
            </a:r>
          </a:p>
          <a:p>
            <a:r>
              <a:rPr lang="en-US" dirty="0"/>
              <a:t>❖Outcome: The cumulative impact of real-time responsiveness, improved language understanding, optimized collaboration, and continuous learning mechanisms results in heightened user satisfaction, 18 fostering a positive user experience</a:t>
            </a:r>
            <a:endParaRPr lang="en-GB" dirty="0"/>
          </a:p>
        </p:txBody>
      </p:sp>
    </p:spTree>
    <p:extLst>
      <p:ext uri="{BB962C8B-B14F-4D97-AF65-F5344CB8AC3E}">
        <p14:creationId xmlns:p14="http://schemas.microsoft.com/office/powerpoint/2010/main" val="8629976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836" y="-258329"/>
            <a:ext cx="10515600" cy="1325563"/>
          </a:xfrm>
        </p:spPr>
        <p:txBody>
          <a:bodyPr/>
          <a:lstStyle/>
          <a:p>
            <a:r>
              <a:rPr lang="en-GB" b="1" dirty="0"/>
              <a:t>Conclusion</a:t>
            </a:r>
          </a:p>
        </p:txBody>
      </p:sp>
      <p:sp>
        <p:nvSpPr>
          <p:cNvPr id="3" name="Content Placeholder 2"/>
          <p:cNvSpPr>
            <a:spLocks noGrp="1"/>
          </p:cNvSpPr>
          <p:nvPr>
            <p:ph idx="1"/>
          </p:nvPr>
        </p:nvSpPr>
        <p:spPr>
          <a:xfrm>
            <a:off x="55418" y="762000"/>
            <a:ext cx="11298382" cy="5414963"/>
          </a:xfrm>
        </p:spPr>
        <p:txBody>
          <a:bodyPr/>
          <a:lstStyle/>
          <a:p>
            <a:r>
              <a:rPr lang="en-US" dirty="0"/>
              <a:t>A chatbot is a growing trend that improves customer satisfaction at a minimal cost, thereby increasing business efficacy. Developing a basic chatbot is not as difficult as creating a complicated one, although developers still need to take high-level human language purpose into account as well as reliability, scalability, and adaptability concerns. In summary, chatbots are a rapidly evolving ecosystem, and as time goes on, new capabilities are introduced to the current platform. It offers a productive and successful means of communication. Our project provides information about movies who are searching for the details in different websites.</a:t>
            </a:r>
            <a:endParaRPr lang="en-GB" dirty="0"/>
          </a:p>
        </p:txBody>
      </p:sp>
    </p:spTree>
    <p:extLst>
      <p:ext uri="{BB962C8B-B14F-4D97-AF65-F5344CB8AC3E}">
        <p14:creationId xmlns:p14="http://schemas.microsoft.com/office/powerpoint/2010/main" val="2238571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981" y="-417657"/>
            <a:ext cx="10515600" cy="1325563"/>
          </a:xfrm>
        </p:spPr>
        <p:txBody>
          <a:bodyPr/>
          <a:lstStyle/>
          <a:p>
            <a:r>
              <a:rPr lang="en-GB" b="1" dirty="0"/>
              <a:t>References</a:t>
            </a:r>
          </a:p>
        </p:txBody>
      </p:sp>
      <p:sp>
        <p:nvSpPr>
          <p:cNvPr id="3" name="Content Placeholder 2"/>
          <p:cNvSpPr>
            <a:spLocks noGrp="1"/>
          </p:cNvSpPr>
          <p:nvPr>
            <p:ph idx="1"/>
          </p:nvPr>
        </p:nvSpPr>
        <p:spPr>
          <a:xfrm>
            <a:off x="83126" y="551008"/>
            <a:ext cx="11672455" cy="5219410"/>
          </a:xfrm>
        </p:spPr>
        <p:txBody>
          <a:bodyPr>
            <a:normAutofit lnSpcReduction="10000"/>
          </a:bodyPr>
          <a:lstStyle/>
          <a:p>
            <a:r>
              <a:rPr lang="en-US" dirty="0"/>
              <a:t>[1]. Naive bayes algorithm, https://www.analyticsvidhya.com/blog/2017/09/naive-bayes- explain</a:t>
            </a:r>
          </a:p>
          <a:p>
            <a:r>
              <a:rPr lang="en-US" dirty="0"/>
              <a:t> [2]. Ramya Ravi,” Intelligent Chatbot for Easy web analytics design” </a:t>
            </a:r>
          </a:p>
          <a:p>
            <a:r>
              <a:rPr lang="en-US" dirty="0"/>
              <a:t>[3]. Salomon Jacobus du </a:t>
            </a:r>
            <a:r>
              <a:rPr lang="en-US" dirty="0" err="1"/>
              <a:t>Preez</a:t>
            </a:r>
            <a:r>
              <a:rPr lang="en-US" dirty="0"/>
              <a:t>, Manoj Lall and Saurabh Sinha, An Intelligent Web-Based Voice Chat Bot, in EUROCON 2009, EUROCON '09. IEEE, 2009, p. 386. </a:t>
            </a:r>
          </a:p>
          <a:p>
            <a:r>
              <a:rPr lang="en-US" dirty="0"/>
              <a:t>[4]. Bhavika R. </a:t>
            </a:r>
            <a:r>
              <a:rPr lang="en-US" dirty="0" err="1"/>
              <a:t>Ranoliya</a:t>
            </a:r>
            <a:r>
              <a:rPr lang="en-US" dirty="0"/>
              <a:t> , Nidhi </a:t>
            </a:r>
            <a:r>
              <a:rPr lang="en-US" dirty="0" err="1"/>
              <a:t>Raghuwanshi</a:t>
            </a:r>
            <a:r>
              <a:rPr lang="en-US" dirty="0"/>
              <a:t> and Sanjay Singh,” Chatbot for University Related FAQs” </a:t>
            </a:r>
          </a:p>
          <a:p>
            <a:r>
              <a:rPr lang="en-US" dirty="0"/>
              <a:t>[5]. Salto Martínez Rodrigo, Jacques García Fausto Abraham, Development and Implementation of a Chat Bot in a Social Network, in Ninth International Conference on Information Technology - New Generations, 2012. </a:t>
            </a:r>
          </a:p>
          <a:p>
            <a:r>
              <a:rPr lang="en-US" dirty="0"/>
              <a:t>[6].Karthick S1 , R John Victor2 , Manikandan S3 , Bhargavi Goswami4,” Professional Chat Application based on Natural Language Processing”</a:t>
            </a:r>
            <a:endParaRPr lang="en-GB" dirty="0"/>
          </a:p>
        </p:txBody>
      </p:sp>
    </p:spTree>
    <p:extLst>
      <p:ext uri="{BB962C8B-B14F-4D97-AF65-F5344CB8AC3E}">
        <p14:creationId xmlns:p14="http://schemas.microsoft.com/office/powerpoint/2010/main" val="3613863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8330"/>
            <a:ext cx="10515600" cy="1325563"/>
          </a:xfrm>
        </p:spPr>
        <p:txBody>
          <a:bodyPr/>
          <a:lstStyle/>
          <a:p>
            <a:r>
              <a:rPr lang="en-GB" b="1" dirty="0"/>
              <a:t>Publication Details</a:t>
            </a:r>
          </a:p>
        </p:txBody>
      </p:sp>
      <p:sp>
        <p:nvSpPr>
          <p:cNvPr id="3" name="Content Placeholder 2"/>
          <p:cNvSpPr>
            <a:spLocks noGrp="1"/>
          </p:cNvSpPr>
          <p:nvPr>
            <p:ph idx="1"/>
          </p:nvPr>
        </p:nvSpPr>
        <p:spPr>
          <a:xfrm>
            <a:off x="124691" y="731116"/>
            <a:ext cx="10515600" cy="4351338"/>
          </a:xfrm>
        </p:spPr>
        <p:txBody>
          <a:bodyPr/>
          <a:lstStyle/>
          <a:p>
            <a:r>
              <a:rPr lang="en-US" dirty="0"/>
              <a:t>Registration ID:IJCRT_249319.) has been Accepted for publication in the International Journal of Creative Research Thoughts ISSN: 2320-2882.Scholarly open access journals, Peer-reviewed, and Refereed Journals, Impact factor 7.97 (Calculate by google scholar and Semantic Scholar | AI-Powered Research Tool) , Multidisciplinary, Monthly, Indexing in all major database &amp; Metadata, Citation Generator, Digital Object Identifier(DOI)</a:t>
            </a:r>
          </a:p>
          <a:p>
            <a:r>
              <a:rPr lang="en-GB" dirty="0">
                <a:hlinkClick r:id="rId2"/>
              </a:rPr>
              <a:t>https://ijcrt.org/track.php?r_id=249319</a:t>
            </a:r>
            <a:endParaRPr lang="en-GB" dirty="0"/>
          </a:p>
          <a:p>
            <a:pPr marL="0" indent="0">
              <a:buNone/>
            </a:pPr>
            <a:endParaRPr lang="en-GB" dirty="0"/>
          </a:p>
        </p:txBody>
      </p:sp>
    </p:spTree>
    <p:extLst>
      <p:ext uri="{BB962C8B-B14F-4D97-AF65-F5344CB8AC3E}">
        <p14:creationId xmlns:p14="http://schemas.microsoft.com/office/powerpoint/2010/main" val="6254578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18" y="-175202"/>
            <a:ext cx="10515600" cy="1325563"/>
          </a:xfrm>
        </p:spPr>
        <p:txBody>
          <a:bodyPr/>
          <a:lstStyle/>
          <a:p>
            <a:r>
              <a:rPr lang="en-GB" b="1" dirty="0"/>
              <a:t>Achievements :</a:t>
            </a:r>
          </a:p>
        </p:txBody>
      </p:sp>
      <p:pic>
        <p:nvPicPr>
          <p:cNvPr id="5" name="Content Placeholder 4">
            <a:extLst>
              <a:ext uri="{FF2B5EF4-FFF2-40B4-BE49-F238E27FC236}">
                <a16:creationId xmlns:a16="http://schemas.microsoft.com/office/drawing/2014/main" id="{A5B6E3C0-F94A-94E8-5E5A-26214A01A47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2618" b="4596"/>
          <a:stretch/>
        </p:blipFill>
        <p:spPr>
          <a:xfrm>
            <a:off x="381001" y="1150360"/>
            <a:ext cx="5278582" cy="4543857"/>
          </a:xfrm>
        </p:spPr>
      </p:pic>
    </p:spTree>
    <p:extLst>
      <p:ext uri="{BB962C8B-B14F-4D97-AF65-F5344CB8AC3E}">
        <p14:creationId xmlns:p14="http://schemas.microsoft.com/office/powerpoint/2010/main" val="22231190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49120" y="2076401"/>
            <a:ext cx="5468203" cy="941696"/>
          </a:xfrm>
        </p:spPr>
        <p:txBody>
          <a:bodyPr>
            <a:noAutofit/>
          </a:bodyPr>
          <a:lstStyle/>
          <a:p>
            <a:pPr marL="0" indent="0" algn="ctr">
              <a:buNone/>
            </a:pPr>
            <a:r>
              <a:rPr lang="en-GB" sz="9600" dirty="0"/>
              <a:t>Thank You</a:t>
            </a:r>
          </a:p>
        </p:txBody>
      </p:sp>
      <p:pic>
        <p:nvPicPr>
          <p:cNvPr id="4" name="Picture 6" descr="http://cdn.worldofflowers.eu/media/productphotos/1146.jpg"/>
          <p:cNvPicPr>
            <a:picLocks noChangeAspect="1" noChangeArrowheads="1"/>
          </p:cNvPicPr>
          <p:nvPr/>
        </p:nvPicPr>
        <p:blipFill>
          <a:blip r:embed="rId2">
            <a:extLst>
              <a:ext uri="{28A0092B-C50C-407E-A947-70E740481C1C}">
                <a14:useLocalDpi xmlns:a14="http://schemas.microsoft.com/office/drawing/2010/main" val="0"/>
              </a:ext>
            </a:extLst>
          </a:blip>
          <a:srcRect t="5981" b="8089"/>
          <a:stretch>
            <a:fillRect/>
          </a:stretch>
        </p:blipFill>
        <p:spPr bwMode="auto">
          <a:xfrm>
            <a:off x="694805" y="1025204"/>
            <a:ext cx="4493025" cy="3861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35458"/>
          </a:xfrm>
        </p:spPr>
        <p:txBody>
          <a:bodyPr/>
          <a:lstStyle/>
          <a:p>
            <a:r>
              <a:rPr lang="en-GB" b="1" dirty="0"/>
              <a:t>Introduction</a:t>
            </a:r>
          </a:p>
        </p:txBody>
      </p:sp>
      <p:sp>
        <p:nvSpPr>
          <p:cNvPr id="3" name="Content Placeholder 2"/>
          <p:cNvSpPr>
            <a:spLocks noGrp="1"/>
          </p:cNvSpPr>
          <p:nvPr>
            <p:ph idx="1"/>
          </p:nvPr>
        </p:nvSpPr>
        <p:spPr>
          <a:xfrm>
            <a:off x="720436" y="1306079"/>
            <a:ext cx="10515600" cy="4351338"/>
          </a:xfrm>
        </p:spPr>
        <p:txBody>
          <a:bodyPr>
            <a:normAutofit fontScale="77500" lnSpcReduction="20000"/>
          </a:bodyPr>
          <a:lstStyle/>
          <a:p>
            <a:r>
              <a:rPr lang="en-US" dirty="0"/>
              <a:t>People these days watch movies for far too much entertainment, and because of their busy schedules and time constraints, they are willing to finish all tasks quickly. However, finding different movies on different websites takes time and is a laborious process. We have developed an effective Bot that engages with users in a courteous manner in order to solve the aforementioned issue. Natural Language Processing (NLP) components AIML and LSA were used to construct this movie application bot. Applications utilizing artificial intelligence are created using AIML, a markup language based on XML.</a:t>
            </a:r>
          </a:p>
          <a:p>
            <a:r>
              <a:rPr lang="en-US" dirty="0"/>
              <a:t> Processing the user's query and comparing it to the pre-existing questions in the database is done via latent semantic analysis, which speeds up the process of finding the right answer. chatbot, which escapable of providing thoughtful responses to user inquiries. </a:t>
            </a:r>
          </a:p>
          <a:p>
            <a:r>
              <a:rPr lang="en-US" dirty="0"/>
              <a:t>The Internet is full of resources that we can use to host our customized Numerous businesses, institutions, and organizations use these services to provide for their customers. Artificial Intelligence Markup Language, or AIML, is one of the most popular languages for creating bots.</a:t>
            </a:r>
            <a:endParaRPr lang="en-GB" dirty="0"/>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80893"/>
          </a:xfrm>
        </p:spPr>
        <p:txBody>
          <a:bodyPr>
            <a:normAutofit fontScale="90000"/>
          </a:bodyPr>
          <a:lstStyle/>
          <a:p>
            <a:r>
              <a:rPr lang="en-GB" b="1" dirty="0"/>
              <a:t>Literature Review</a:t>
            </a:r>
          </a:p>
        </p:txBody>
      </p:sp>
      <p:pic>
        <p:nvPicPr>
          <p:cNvPr id="5" name="Content Placeholder 4">
            <a:extLst>
              <a:ext uri="{FF2B5EF4-FFF2-40B4-BE49-F238E27FC236}">
                <a16:creationId xmlns:a16="http://schemas.microsoft.com/office/drawing/2014/main" id="{119C13ED-3E00-8DA4-5A2C-920AED4F351C}"/>
              </a:ext>
            </a:extLst>
          </p:cNvPr>
          <p:cNvPicPr>
            <a:picLocks noGrp="1" noChangeAspect="1"/>
          </p:cNvPicPr>
          <p:nvPr>
            <p:ph idx="1"/>
          </p:nvPr>
        </p:nvPicPr>
        <p:blipFill>
          <a:blip r:embed="rId2"/>
          <a:stretch>
            <a:fillRect/>
          </a:stretch>
        </p:blipFill>
        <p:spPr>
          <a:xfrm>
            <a:off x="1136073" y="1101437"/>
            <a:ext cx="7933486" cy="4380304"/>
          </a:xfrm>
        </p:spPr>
      </p:pic>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32402"/>
          </a:xfrm>
        </p:spPr>
        <p:txBody>
          <a:bodyPr>
            <a:normAutofit fontScale="90000"/>
          </a:bodyPr>
          <a:lstStyle/>
          <a:p>
            <a:r>
              <a:rPr lang="en-GB" b="1" dirty="0"/>
              <a:t>Research Gaps Identified</a:t>
            </a:r>
          </a:p>
        </p:txBody>
      </p:sp>
      <p:sp>
        <p:nvSpPr>
          <p:cNvPr id="3" name="Content Placeholder 2"/>
          <p:cNvSpPr>
            <a:spLocks noGrp="1"/>
          </p:cNvSpPr>
          <p:nvPr>
            <p:ph idx="1"/>
          </p:nvPr>
        </p:nvSpPr>
        <p:spPr>
          <a:xfrm>
            <a:off x="782782" y="839282"/>
            <a:ext cx="10515600" cy="5179435"/>
          </a:xfrm>
        </p:spPr>
        <p:txBody>
          <a:bodyPr>
            <a:normAutofit fontScale="92500" lnSpcReduction="10000"/>
          </a:bodyPr>
          <a:lstStyle/>
          <a:p>
            <a:r>
              <a:rPr lang="en-US" dirty="0"/>
              <a:t>Despite significant progress, there are still areas in need of study and improvement in the field of machine learning-based chatbot.</a:t>
            </a:r>
          </a:p>
          <a:p>
            <a:r>
              <a:rPr lang="en-US" dirty="0"/>
              <a:t>Limited Variability within the Sets: </a:t>
            </a:r>
          </a:p>
          <a:p>
            <a:r>
              <a:rPr lang="en-US" dirty="0"/>
              <a:t>1.Research Gap: Many of the datasets currently used for the training of the chatbot lack diversity in terms of demographics, lifestyle, and geographic representation. </a:t>
            </a:r>
          </a:p>
          <a:p>
            <a:r>
              <a:rPr lang="en-US" dirty="0"/>
              <a:t>2.Existing methods: Researchers have used popular datasets. To increase the generalizability of the model, more diverse datasets from different populations enhance models. </a:t>
            </a:r>
          </a:p>
          <a:p>
            <a:r>
              <a:rPr lang="en-US" dirty="0"/>
              <a:t>Choosing Features and Their Significance: </a:t>
            </a:r>
          </a:p>
          <a:p>
            <a:r>
              <a:rPr lang="en-US" dirty="0"/>
              <a:t>1.Research Gap: It's still difficult to determine which features are most important. Comprehending the attributes that substantially contribute to precise forecasting is crucial for both clinical applicability and model interpretability. </a:t>
            </a:r>
          </a:p>
        </p:txBody>
      </p:sp>
    </p:spTree>
    <p:extLst>
      <p:ext uri="{BB962C8B-B14F-4D97-AF65-F5344CB8AC3E}">
        <p14:creationId xmlns:p14="http://schemas.microsoft.com/office/powerpoint/2010/main" val="2547126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32402"/>
          </a:xfrm>
        </p:spPr>
        <p:txBody>
          <a:bodyPr>
            <a:normAutofit fontScale="90000"/>
          </a:bodyPr>
          <a:lstStyle/>
          <a:p>
            <a:r>
              <a:rPr lang="en-GB" b="1" dirty="0"/>
              <a:t>Research Gaps Identified</a:t>
            </a:r>
          </a:p>
        </p:txBody>
      </p:sp>
      <p:sp>
        <p:nvSpPr>
          <p:cNvPr id="3" name="Content Placeholder 2"/>
          <p:cNvSpPr>
            <a:spLocks noGrp="1"/>
          </p:cNvSpPr>
          <p:nvPr>
            <p:ph idx="1"/>
          </p:nvPr>
        </p:nvSpPr>
        <p:spPr>
          <a:xfrm>
            <a:off x="782782" y="839282"/>
            <a:ext cx="10515600" cy="5179435"/>
          </a:xfrm>
        </p:spPr>
        <p:txBody>
          <a:bodyPr>
            <a:normAutofit/>
          </a:bodyPr>
          <a:lstStyle/>
          <a:p>
            <a:r>
              <a:rPr lang="en-US" dirty="0"/>
              <a:t>2.Current Approaches: Recursive Feature Elimination (RFE), feature importance derived from </a:t>
            </a:r>
            <a:r>
              <a:rPr lang="en-US" dirty="0" err="1"/>
              <a:t>treebased</a:t>
            </a:r>
            <a:r>
              <a:rPr lang="en-US" dirty="0"/>
              <a:t> models, and domain knowledge- driven feature selection are a few of the feature selection strategies that have been used. But more reliable and automated are required.</a:t>
            </a:r>
            <a:endParaRPr lang="en-GB" dirty="0"/>
          </a:p>
          <a:p>
            <a:pPr marL="0" indent="0">
              <a:buNone/>
            </a:pPr>
            <a:endParaRPr lang="en-GB" dirty="0"/>
          </a:p>
        </p:txBody>
      </p:sp>
    </p:spTree>
    <p:extLst>
      <p:ext uri="{BB962C8B-B14F-4D97-AF65-F5344CB8AC3E}">
        <p14:creationId xmlns:p14="http://schemas.microsoft.com/office/powerpoint/2010/main" val="3890661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345" y="0"/>
            <a:ext cx="10515600" cy="743239"/>
          </a:xfrm>
        </p:spPr>
        <p:txBody>
          <a:bodyPr/>
          <a:lstStyle/>
          <a:p>
            <a:r>
              <a:rPr lang="en-GB" b="1" dirty="0"/>
              <a:t>Proposed Methodology</a:t>
            </a:r>
          </a:p>
        </p:txBody>
      </p:sp>
      <p:sp>
        <p:nvSpPr>
          <p:cNvPr id="3" name="Content Placeholder 2"/>
          <p:cNvSpPr>
            <a:spLocks noGrp="1"/>
          </p:cNvSpPr>
          <p:nvPr>
            <p:ph idx="1"/>
          </p:nvPr>
        </p:nvSpPr>
        <p:spPr>
          <a:xfrm>
            <a:off x="519546" y="743239"/>
            <a:ext cx="10515600" cy="5172652"/>
          </a:xfrm>
        </p:spPr>
        <p:txBody>
          <a:bodyPr/>
          <a:lstStyle/>
          <a:p>
            <a:r>
              <a:rPr lang="en-US" dirty="0"/>
              <a:t>Modeling real-world objects and systems, makes use of use case diagrams. Planned requirements, hardware design validation, software product testing and debugging, online help reference creation, and customer service-oriented tasks are examples of system objectives. In a product sales setting, for instance, use cases can include client relations, payment processing, ordering items, and catalog updating.</a:t>
            </a:r>
          </a:p>
          <a:p>
            <a:pPr marL="0" indent="0">
              <a:buNone/>
            </a:pPr>
            <a:r>
              <a:rPr lang="en-US" b="1" dirty="0"/>
              <a:t>Problem Definition and Data Collection: </a:t>
            </a:r>
          </a:p>
          <a:p>
            <a:r>
              <a:rPr lang="en-US" dirty="0"/>
              <a:t>Give specifics about the goals, intended audience, and project boundaries for chatbot development. Determine the sources of pertinent data: Gather a variety of datasets with data on lifestyle, factors.</a:t>
            </a:r>
            <a:endParaRPr lang="en-GB" dirty="0"/>
          </a:p>
        </p:txBody>
      </p:sp>
    </p:spTree>
    <p:extLst>
      <p:ext uri="{BB962C8B-B14F-4D97-AF65-F5344CB8AC3E}">
        <p14:creationId xmlns:p14="http://schemas.microsoft.com/office/powerpoint/2010/main" val="2659618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345" y="0"/>
            <a:ext cx="10515600" cy="743239"/>
          </a:xfrm>
        </p:spPr>
        <p:txBody>
          <a:bodyPr/>
          <a:lstStyle/>
          <a:p>
            <a:r>
              <a:rPr lang="en-GB" b="1" dirty="0"/>
              <a:t>Proposed Methodology</a:t>
            </a:r>
          </a:p>
        </p:txBody>
      </p:sp>
      <p:sp>
        <p:nvSpPr>
          <p:cNvPr id="3" name="Content Placeholder 2"/>
          <p:cNvSpPr>
            <a:spLocks noGrp="1"/>
          </p:cNvSpPr>
          <p:nvPr>
            <p:ph idx="1"/>
          </p:nvPr>
        </p:nvSpPr>
        <p:spPr>
          <a:xfrm>
            <a:off x="519546" y="743239"/>
            <a:ext cx="10515600" cy="5172652"/>
          </a:xfrm>
        </p:spPr>
        <p:txBody>
          <a:bodyPr/>
          <a:lstStyle/>
          <a:p>
            <a:pPr marL="0" indent="0">
              <a:buNone/>
            </a:pPr>
            <a:r>
              <a:rPr lang="en-US" b="1" dirty="0"/>
              <a:t>Data Preprocessing:</a:t>
            </a:r>
          </a:p>
          <a:p>
            <a:r>
              <a:rPr lang="en-US" dirty="0"/>
              <a:t> Managing missing data involves either removing or imputed values from the dataset. guarantee consistency Code variables that are categorical: Utilize methods such encoding to translate categorical variables into representations </a:t>
            </a:r>
          </a:p>
          <a:p>
            <a:pPr marL="0" indent="0">
              <a:buNone/>
            </a:pPr>
            <a:r>
              <a:rPr lang="en-US" b="1" dirty="0"/>
              <a:t>Exploratory Data Analysis (EDA): </a:t>
            </a:r>
          </a:p>
          <a:p>
            <a:r>
              <a:rPr lang="en-US" dirty="0"/>
              <a:t>To comprehend feature distribution, spot correlations, and learn more about possible relationships between variables, do exploratory data analysis (EDA). To identify patterns and trends in data, visualize it with charts.</a:t>
            </a:r>
            <a:endParaRPr lang="en-GB" dirty="0"/>
          </a:p>
        </p:txBody>
      </p:sp>
    </p:spTree>
    <p:extLst>
      <p:ext uri="{BB962C8B-B14F-4D97-AF65-F5344CB8AC3E}">
        <p14:creationId xmlns:p14="http://schemas.microsoft.com/office/powerpoint/2010/main" val="1349152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7146" y="-299893"/>
            <a:ext cx="10515600" cy="1325563"/>
          </a:xfrm>
        </p:spPr>
        <p:txBody>
          <a:bodyPr/>
          <a:lstStyle/>
          <a:p>
            <a:r>
              <a:rPr lang="en-GB" b="1" dirty="0"/>
              <a:t>Objectives</a:t>
            </a:r>
          </a:p>
        </p:txBody>
      </p:sp>
      <p:sp>
        <p:nvSpPr>
          <p:cNvPr id="3" name="Content Placeholder 2"/>
          <p:cNvSpPr>
            <a:spLocks noGrp="1"/>
          </p:cNvSpPr>
          <p:nvPr>
            <p:ph idx="1"/>
          </p:nvPr>
        </p:nvSpPr>
        <p:spPr>
          <a:xfrm>
            <a:off x="263236" y="643730"/>
            <a:ext cx="10515600" cy="5244451"/>
          </a:xfrm>
        </p:spPr>
        <p:txBody>
          <a:bodyPr>
            <a:normAutofit/>
          </a:bodyPr>
          <a:lstStyle/>
          <a:p>
            <a:r>
              <a:rPr lang="en-US" dirty="0"/>
              <a:t>Based on the research gaps identified in the literature survey, here are four focused objectives for further investigation: </a:t>
            </a:r>
          </a:p>
          <a:p>
            <a:r>
              <a:rPr lang="en-US" dirty="0"/>
              <a:t>1.</a:t>
            </a:r>
            <a:r>
              <a:rPr lang="en-US" b="1" dirty="0"/>
              <a:t>Real-Time Responsiveness Enhancement: </a:t>
            </a:r>
          </a:p>
          <a:p>
            <a:r>
              <a:rPr lang="en-US" dirty="0"/>
              <a:t>❖Rationale: Address the observed delays in traditional ticketing systems and FAQ sections. </a:t>
            </a:r>
          </a:p>
          <a:p>
            <a:r>
              <a:rPr lang="en-US" dirty="0"/>
              <a:t>❖Objective: Develop and implement strategies to enhance real-time responsiveness in customer support systems, ensuring swift resolution of user queries and issues. </a:t>
            </a:r>
          </a:p>
          <a:p>
            <a:r>
              <a:rPr lang="en-US" dirty="0"/>
              <a:t>2.</a:t>
            </a:r>
            <a:r>
              <a:rPr lang="en-US" b="1" dirty="0"/>
              <a:t>Advanced Natural Language Processing (NLP) Integration: </a:t>
            </a:r>
          </a:p>
          <a:p>
            <a:r>
              <a:rPr lang="en-US" dirty="0"/>
              <a:t>❖Rationale: Acknowledge challenges in user articulation and precision in queries. </a:t>
            </a:r>
            <a:endParaRPr lang="en-GB" dirty="0"/>
          </a:p>
        </p:txBody>
      </p:sp>
    </p:spTree>
    <p:extLst>
      <p:ext uri="{BB962C8B-B14F-4D97-AF65-F5344CB8AC3E}">
        <p14:creationId xmlns:p14="http://schemas.microsoft.com/office/powerpoint/2010/main" val="130678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382" y="-292966"/>
            <a:ext cx="10515600" cy="1325563"/>
          </a:xfrm>
        </p:spPr>
        <p:txBody>
          <a:bodyPr/>
          <a:lstStyle/>
          <a:p>
            <a:r>
              <a:rPr lang="en-GB" b="1" dirty="0"/>
              <a:t>Objectives</a:t>
            </a:r>
          </a:p>
        </p:txBody>
      </p:sp>
      <p:sp>
        <p:nvSpPr>
          <p:cNvPr id="3" name="Content Placeholder 2"/>
          <p:cNvSpPr>
            <a:spLocks noGrp="1"/>
          </p:cNvSpPr>
          <p:nvPr>
            <p:ph idx="1"/>
          </p:nvPr>
        </p:nvSpPr>
        <p:spPr>
          <a:xfrm>
            <a:off x="443346" y="627207"/>
            <a:ext cx="10515600" cy="5226338"/>
          </a:xfrm>
        </p:spPr>
        <p:txBody>
          <a:bodyPr/>
          <a:lstStyle/>
          <a:p>
            <a:r>
              <a:rPr lang="en-US" dirty="0"/>
              <a:t>❖Objective: Explore and implement advanced NLP techniques to improve the system's understanding of user intent, making it more proficient in interpreting and responding to diverse queries</a:t>
            </a:r>
          </a:p>
          <a:p>
            <a:r>
              <a:rPr lang="en-US" b="1" dirty="0"/>
              <a:t>3.Optimization of Human-AI Collaboration: </a:t>
            </a:r>
          </a:p>
          <a:p>
            <a:r>
              <a:rPr lang="en-US" dirty="0"/>
              <a:t>❖Rationale: Recognize the effectiveness of human-operated live chat in complex query resolution.</a:t>
            </a:r>
          </a:p>
          <a:p>
            <a:r>
              <a:rPr lang="en-US" dirty="0"/>
              <a:t> ❖Objective: Investigate methods to optimize the collaboration between human operators and AI systems, aiming for seamless integration that maximizes efficiency and user satisfaction. </a:t>
            </a:r>
            <a:endParaRPr lang="en-GB" dirty="0"/>
          </a:p>
        </p:txBody>
      </p:sp>
    </p:spTree>
    <p:extLst>
      <p:ext uri="{BB962C8B-B14F-4D97-AF65-F5344CB8AC3E}">
        <p14:creationId xmlns:p14="http://schemas.microsoft.com/office/powerpoint/2010/main" val="2666729557"/>
      </p:ext>
    </p:extLst>
  </p:cSld>
  <p:clrMapOvr>
    <a:masterClrMapping/>
  </p:clrMapOvr>
</p:sld>
</file>

<file path=ppt/theme/theme1.xml><?xml version="1.0" encoding="utf-8"?>
<a:theme xmlns:a="http://schemas.openxmlformats.org/drawingml/2006/main" name="Presidency University 45 Yr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idency University 45 Yrs" id="{45757096-6C06-418C-99FF-BD62512BED20}" vid="{37B9C8E7-5B4D-42F8-B712-657357EE44A5}"/>
    </a:ext>
  </a:extLst>
</a:theme>
</file>

<file path=docProps/app.xml><?xml version="1.0" encoding="utf-8"?>
<Properties xmlns="http://schemas.openxmlformats.org/officeDocument/2006/extended-properties" xmlns:vt="http://schemas.openxmlformats.org/officeDocument/2006/docPropsVTypes">
  <Template>Presidency University 45 Yrs</Template>
  <TotalTime>100</TotalTime>
  <Words>1429</Words>
  <Application>Microsoft Office PowerPoint</Application>
  <PresentationFormat>Widescreen</PresentationFormat>
  <Paragraphs>83</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Verdana</vt:lpstr>
      <vt:lpstr>Presidency University 45 Yrs</vt:lpstr>
      <vt:lpstr>PROJECT TITLE</vt:lpstr>
      <vt:lpstr>Introduction</vt:lpstr>
      <vt:lpstr>Literature Review</vt:lpstr>
      <vt:lpstr>Research Gaps Identified</vt:lpstr>
      <vt:lpstr>Research Gaps Identified</vt:lpstr>
      <vt:lpstr>Proposed Methodology</vt:lpstr>
      <vt:lpstr>Proposed Methodology</vt:lpstr>
      <vt:lpstr>Objectives</vt:lpstr>
      <vt:lpstr>Objectives</vt:lpstr>
      <vt:lpstr>System Design &amp; Implementation</vt:lpstr>
      <vt:lpstr>System Design &amp; Implementation</vt:lpstr>
      <vt:lpstr>Timeline of Project</vt:lpstr>
      <vt:lpstr>Outcomes / Results Obtained</vt:lpstr>
      <vt:lpstr>Outcomes / Results Obtained</vt:lpstr>
      <vt:lpstr>Conclusion</vt:lpstr>
      <vt:lpstr>References</vt:lpstr>
      <vt:lpstr>Publication Details</vt:lpstr>
      <vt:lpstr>Achievements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vinay chowdary challa</cp:lastModifiedBy>
  <cp:revision>24</cp:revision>
  <dcterms:created xsi:type="dcterms:W3CDTF">2023-03-16T03:26:27Z</dcterms:created>
  <dcterms:modified xsi:type="dcterms:W3CDTF">2024-01-11T06:19:22Z</dcterms:modified>
</cp:coreProperties>
</file>