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0511"/>
    <a:srgbClr val="D0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35" d="100"/>
          <a:sy n="35" d="100"/>
        </p:scale>
        <p:origin x="2376" y="90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092A1-E749-4682-A4CB-D83CE5D28410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2EF8-CE45-4BF1-81FA-E636869B76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9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D0CC-31F8-45F6-87A0-3D691D79382B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71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E7E2-E794-49F8-83D3-53128FB47880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3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284F-0B6D-4164-AA5F-F7081FC5CF6A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49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C1D-56F5-4287-AEA8-E844549791AE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1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3631-E12E-4BF0-AC5C-4B790047C81F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82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F5A7-3F5D-42CC-BCEE-F60267687C79}" type="datetime1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D4F-34E2-4C4B-939E-DCB3B02431F0}" type="datetime1">
              <a:rPr lang="pt-BR" smtClean="0"/>
              <a:t>07/10/2025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2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53BE-2FEB-410B-B7C4-A8D8FF854BE3}" type="datetime1">
              <a:rPr lang="pt-BR" smtClean="0"/>
              <a:t>07/10/2025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0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C79B-02C9-4611-B92A-F2E8C4FE489D}" type="datetime1">
              <a:rPr lang="pt-BR" smtClean="0"/>
              <a:t>07/10/2025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BD17-708C-46E9-AF1D-61DCD1C2F284}" type="datetime1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6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DEE8-1CE6-4C5C-A336-CD257E21E5C4}" type="datetime1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DFB1E-731C-443B-8F8B-3CD055812860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DO ZERO AO RESPEITO NO MERCADO - JOÃO VICTOR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907E5-A6FA-4A52-BB08-AD32A8A66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8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victor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8CE7B58-31D3-8A91-29BD-536CE355958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05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ela de computador com texto preto sobre fundo azul&#10;&#10;O conteúdo gerado por IA pode estar incorreto.">
            <a:extLst>
              <a:ext uri="{FF2B5EF4-FFF2-40B4-BE49-F238E27FC236}">
                <a16:creationId xmlns:a16="http://schemas.microsoft.com/office/drawing/2014/main" id="{4FCBA656-5F29-255C-B17B-FA5B85DB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5" y="0"/>
            <a:ext cx="8534400" cy="128016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AF76A2C-663F-FF00-4394-E6A9848E4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2289" y="11882043"/>
            <a:ext cx="297194" cy="552746"/>
          </a:xfrm>
          <a:prstGeom prst="rect">
            <a:avLst/>
          </a:prstGeom>
          <a:effectLst>
            <a:outerShdw blurRad="63500" sx="102000" sy="102000" algn="ctr" rotWithShape="0">
              <a:srgbClr val="00B0F0">
                <a:alpha val="40000"/>
              </a:srgbClr>
            </a:outerShdw>
          </a:effectLst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4F460E1-079F-9A5F-827F-09F868592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8877" y="11967910"/>
            <a:ext cx="466879" cy="466879"/>
          </a:xfrm>
          <a:prstGeom prst="rect">
            <a:avLst/>
          </a:prstGeom>
          <a:effectLst>
            <a:outerShdw blurRad="63500" sx="102000" sy="102000" algn="ctr" rotWithShape="0">
              <a:srgbClr val="00B0F0">
                <a:alpha val="40000"/>
              </a:srgbClr>
            </a:outerShdw>
          </a:effectLst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714B30E8-4982-DBE7-D1AF-14D5C9460E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1995" y="12014970"/>
            <a:ext cx="690182" cy="372757"/>
          </a:xfrm>
          <a:prstGeom prst="rect">
            <a:avLst/>
          </a:prstGeom>
          <a:effectLst>
            <a:outerShdw blurRad="63500" sx="102000" sy="102000" algn="ctr" rotWithShape="0">
              <a:srgbClr val="00B0F0">
                <a:alpha val="40000"/>
              </a:srgbClr>
            </a:outerShdw>
          </a:effectLst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40D9CE94-26BC-E6CF-1ECA-EE027B9817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2456" y="11967912"/>
            <a:ext cx="466879" cy="471086"/>
          </a:xfrm>
          <a:prstGeom prst="rect">
            <a:avLst/>
          </a:prstGeom>
          <a:effectLst>
            <a:outerShdw blurRad="63500" sx="102000" sy="102000" algn="ctr" rotWithShape="0">
              <a:srgbClr val="00B0F0">
                <a:alpha val="40000"/>
              </a:srgbClr>
            </a:outerShdw>
          </a:effec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4D39DD05-BFCB-3ADF-6C9C-E4D6F3E9DAA1}"/>
              </a:ext>
            </a:extLst>
          </p:cNvPr>
          <p:cNvSpPr txBox="1"/>
          <p:nvPr/>
        </p:nvSpPr>
        <p:spPr>
          <a:xfrm flipH="1">
            <a:off x="3636971" y="711200"/>
            <a:ext cx="2327259" cy="584775"/>
          </a:xfrm>
          <a:prstGeom prst="rect">
            <a:avLst/>
          </a:prstGeom>
          <a:solidFill>
            <a:srgbClr val="000511"/>
          </a:solidFill>
          <a:effectLst>
            <a:outerShdw blurRad="63500" sx="102000" sy="102000" algn="ctr" rotWithShape="0">
              <a:srgbClr val="00B0F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B0F0"/>
                </a:solidFill>
              </a:rPr>
              <a:t>João Victor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817BEDA-47C3-B8B1-4985-8739CFB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2C4AA6D-3D3D-DB12-F948-7D4997E5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0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27E9D1-2A4B-488A-1D72-E2C2D327E9A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99D114B-5501-D22D-6040-338C4CC4F9FB}"/>
              </a:ext>
            </a:extLst>
          </p:cNvPr>
          <p:cNvGrpSpPr/>
          <p:nvPr/>
        </p:nvGrpSpPr>
        <p:grpSpPr>
          <a:xfrm>
            <a:off x="291130" y="3358057"/>
            <a:ext cx="8682090" cy="6085486"/>
            <a:chOff x="291130" y="2929120"/>
            <a:chExt cx="8682090" cy="6085486"/>
          </a:xfrm>
        </p:grpSpPr>
        <p:sp>
          <p:nvSpPr>
            <p:cNvPr id="5" name="Titulo">
              <a:extLst>
                <a:ext uri="{FF2B5EF4-FFF2-40B4-BE49-F238E27FC236}">
                  <a16:creationId xmlns:a16="http://schemas.microsoft.com/office/drawing/2014/main" id="{EA76D353-CD6F-22CC-004E-0D2CD5208045}"/>
                </a:ext>
              </a:extLst>
            </p:cNvPr>
            <p:cNvSpPr txBox="1"/>
            <p:nvPr/>
          </p:nvSpPr>
          <p:spPr>
            <a:xfrm>
              <a:off x="291130" y="4459513"/>
              <a:ext cx="8682090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ln w="28575">
                    <a:solidFill>
                      <a:srgbClr val="00B0F0"/>
                    </a:solidFill>
                  </a:ln>
                  <a:noFill/>
                  <a:latin typeface="Impact" panose="020B0806030902050204" pitchFamily="34" charset="0"/>
                </a:rPr>
                <a:t>Lógica de </a:t>
              </a:r>
              <a:br>
                <a:rPr lang="pt-BR" sz="11500" dirty="0">
                  <a:ln w="28575">
                    <a:solidFill>
                      <a:srgbClr val="00B0F0"/>
                    </a:solidFill>
                  </a:ln>
                  <a:noFill/>
                  <a:latin typeface="Impact" panose="020B0806030902050204" pitchFamily="34" charset="0"/>
                </a:rPr>
              </a:br>
              <a:r>
                <a:rPr lang="pt-BR" sz="11500" dirty="0">
                  <a:ln w="28575">
                    <a:solidFill>
                      <a:srgbClr val="00B0F0"/>
                    </a:solidFill>
                  </a:ln>
                  <a:noFill/>
                  <a:latin typeface="Impact" panose="020B0806030902050204" pitchFamily="34" charset="0"/>
                </a:rPr>
                <a:t>Programação.</a:t>
              </a:r>
            </a:p>
            <a:p>
              <a:endParaRPr lang="pt-BR" sz="6000" dirty="0">
                <a:ln w="28575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endParaRPr>
            </a:p>
          </p:txBody>
        </p:sp>
        <p:sp>
          <p:nvSpPr>
            <p:cNvPr id="6" name="Titulo">
              <a:extLst>
                <a:ext uri="{FF2B5EF4-FFF2-40B4-BE49-F238E27FC236}">
                  <a16:creationId xmlns:a16="http://schemas.microsoft.com/office/drawing/2014/main" id="{99F4910C-82A1-0B39-662E-C44F09DB1B71}"/>
                </a:ext>
              </a:extLst>
            </p:cNvPr>
            <p:cNvSpPr txBox="1"/>
            <p:nvPr/>
          </p:nvSpPr>
          <p:spPr>
            <a:xfrm>
              <a:off x="291130" y="2929120"/>
              <a:ext cx="101216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solidFill>
                    <a:srgbClr val="00B0F0"/>
                  </a:solidFill>
                  <a:latin typeface="Impact" panose="020B0806030902050204" pitchFamily="34" charset="0"/>
                </a:rPr>
                <a:t>1.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DA9FF05A-EAC1-8AAD-BAD1-7AEB90A89EF2}"/>
              </a:ext>
            </a:extLst>
          </p:cNvPr>
          <p:cNvSpPr/>
          <p:nvPr/>
        </p:nvSpPr>
        <p:spPr>
          <a:xfrm rot="5400000">
            <a:off x="2549559" y="6377942"/>
            <a:ext cx="12801602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36000">
                <a:srgbClr val="00B0F0"/>
              </a:gs>
              <a:gs pos="62000">
                <a:srgbClr val="00206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84A80C-B49D-C113-E73C-375BE560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5DD2247-FC54-8774-E9D3-084FB90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CA8E7-4642-87B7-3136-5F5B75CAD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">
            <a:extLst>
              <a:ext uri="{FF2B5EF4-FFF2-40B4-BE49-F238E27FC236}">
                <a16:creationId xmlns:a16="http://schemas.microsoft.com/office/drawing/2014/main" id="{0794DB58-1E51-D758-5DFB-9582B0334C81}"/>
              </a:ext>
            </a:extLst>
          </p:cNvPr>
          <p:cNvSpPr txBox="1"/>
          <p:nvPr/>
        </p:nvSpPr>
        <p:spPr>
          <a:xfrm>
            <a:off x="734290" y="2904645"/>
            <a:ext cx="8562109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Antes de escrever qualquer linha de código, você precisa aprender a pensar de forma lógica. Programar é, basicamente, organizar ideias em uma sequência de passos que o computador consiga entender. Sem essa habilidade, você pode até decorar comandos, mas terá dificuldades em resolver problemas reais.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D27DD6CC-AB7A-6822-DEA7-12EF9BA45DA1}"/>
              </a:ext>
            </a:extLst>
          </p:cNvPr>
          <p:cNvSpPr txBox="1"/>
          <p:nvPr/>
        </p:nvSpPr>
        <p:spPr>
          <a:xfrm>
            <a:off x="219941" y="296520"/>
            <a:ext cx="763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1. Lógica de Programação</a:t>
            </a:r>
            <a:endParaRPr lang="pt-BR" sz="24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132FDD-ABF8-7522-1B64-F1D78BA4CEC2}"/>
              </a:ext>
            </a:extLst>
          </p:cNvPr>
          <p:cNvSpPr/>
          <p:nvPr/>
        </p:nvSpPr>
        <p:spPr>
          <a:xfrm flipV="1">
            <a:off x="1" y="1250071"/>
            <a:ext cx="9601200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6000">
                <a:srgbClr val="00B0F0"/>
              </a:gs>
              <a:gs pos="18324">
                <a:srgbClr val="000000"/>
              </a:gs>
              <a:gs pos="56000">
                <a:srgbClr val="0000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E5CB5838-10F6-0A2F-08B2-770B14681A5C}"/>
              </a:ext>
            </a:extLst>
          </p:cNvPr>
          <p:cNvSpPr txBox="1"/>
          <p:nvPr/>
        </p:nvSpPr>
        <p:spPr>
          <a:xfrm>
            <a:off x="734290" y="6533919"/>
            <a:ext cx="856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cs typeface="Calibri" panose="020F0502020204030204" pitchFamily="34" charset="0"/>
              </a:rPr>
              <a:t>Lógica no dia a dia</a:t>
            </a: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718E0F11-7A51-425F-54C6-1582663799E7}"/>
              </a:ext>
            </a:extLst>
          </p:cNvPr>
          <p:cNvSpPr txBox="1"/>
          <p:nvPr/>
        </p:nvSpPr>
        <p:spPr>
          <a:xfrm>
            <a:off x="734290" y="7384931"/>
            <a:ext cx="8562109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Você já usa raciocínio lógico sem perceber.</a:t>
            </a:r>
            <a:br>
              <a:rPr lang="pt-BR" sz="2400" dirty="0"/>
            </a:br>
            <a:r>
              <a:rPr lang="pt-BR" sz="2400" b="1" dirty="0"/>
              <a:t>Exemplo 1: </a:t>
            </a:r>
            <a:r>
              <a:rPr lang="pt-BR" sz="2400" dirty="0"/>
              <a:t>Fazer café → ferver água, colocar o pó, coar, servir.</a:t>
            </a:r>
            <a:br>
              <a:rPr lang="pt-BR" sz="2400" dirty="0"/>
            </a:br>
            <a:r>
              <a:rPr lang="pt-BR" sz="2400" b="1" dirty="0"/>
              <a:t>Exemplo 2</a:t>
            </a:r>
            <a:r>
              <a:rPr lang="pt-BR" sz="2400" dirty="0"/>
              <a:t>: Escolher o caminho mais curto até a escola → comparar rotas, escolher a menor. </a:t>
            </a:r>
            <a:br>
              <a:rPr lang="pt-BR" sz="2400" dirty="0"/>
            </a:br>
            <a:r>
              <a:rPr lang="pt-BR" sz="2400" dirty="0"/>
              <a:t>Perceba que sempre existe uma </a:t>
            </a:r>
            <a:r>
              <a:rPr lang="pt-BR" sz="2400" b="1" dirty="0"/>
              <a:t>sequência de passos </a:t>
            </a:r>
            <a:r>
              <a:rPr lang="pt-BR" sz="2400" dirty="0"/>
              <a:t>para chegar ao resultado final. É isso que fazemos na programação.</a:t>
            </a:r>
          </a:p>
        </p:txBody>
      </p:sp>
      <p:sp>
        <p:nvSpPr>
          <p:cNvPr id="11" name="Subtitulo">
            <a:extLst>
              <a:ext uri="{FF2B5EF4-FFF2-40B4-BE49-F238E27FC236}">
                <a16:creationId xmlns:a16="http://schemas.microsoft.com/office/drawing/2014/main" id="{9F9EDCF7-757D-8D9F-1824-9C0C886DB458}"/>
              </a:ext>
            </a:extLst>
          </p:cNvPr>
          <p:cNvSpPr txBox="1"/>
          <p:nvPr/>
        </p:nvSpPr>
        <p:spPr>
          <a:xfrm>
            <a:off x="734290" y="2086885"/>
            <a:ext cx="856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cs typeface="Calibri" panose="020F0502020204030204" pitchFamily="34" charset="0"/>
              </a:rPr>
              <a:t>Pensar como um Programador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A07CFD-EE63-CDA8-C063-8B9E71BE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6BABCA-0660-98DD-0EB7-565F83AA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DCA8-A64E-2D78-6294-9E24501E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0637CF-9F4B-6F85-3327-FB5907DBDAC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433945-EAD2-5574-AE16-0F8A6FBB1760}"/>
              </a:ext>
            </a:extLst>
          </p:cNvPr>
          <p:cNvGrpSpPr/>
          <p:nvPr/>
        </p:nvGrpSpPr>
        <p:grpSpPr>
          <a:xfrm>
            <a:off x="291130" y="2898954"/>
            <a:ext cx="8682090" cy="7003693"/>
            <a:chOff x="291130" y="2097847"/>
            <a:chExt cx="8682090" cy="7003693"/>
          </a:xfrm>
        </p:grpSpPr>
        <p:sp>
          <p:nvSpPr>
            <p:cNvPr id="5" name="Titulo">
              <a:extLst>
                <a:ext uri="{FF2B5EF4-FFF2-40B4-BE49-F238E27FC236}">
                  <a16:creationId xmlns:a16="http://schemas.microsoft.com/office/drawing/2014/main" id="{5311EF0E-C9A5-9547-92B6-2249281F7ED9}"/>
                </a:ext>
              </a:extLst>
            </p:cNvPr>
            <p:cNvSpPr txBox="1"/>
            <p:nvPr/>
          </p:nvSpPr>
          <p:spPr>
            <a:xfrm>
              <a:off x="291130" y="3700061"/>
              <a:ext cx="8682090" cy="540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ln w="28575">
                    <a:solidFill>
                      <a:srgbClr val="00B0F0"/>
                    </a:solidFill>
                  </a:ln>
                  <a:noFill/>
                  <a:latin typeface="Impact" panose="020B0806030902050204" pitchFamily="34" charset="0"/>
                </a:rPr>
                <a:t>Linguagens de</a:t>
              </a:r>
              <a:br>
                <a:rPr lang="pt-BR" sz="11500" dirty="0">
                  <a:ln w="28575">
                    <a:solidFill>
                      <a:srgbClr val="00B0F0"/>
                    </a:solidFill>
                  </a:ln>
                  <a:noFill/>
                  <a:latin typeface="Impact" panose="020B0806030902050204" pitchFamily="34" charset="0"/>
                </a:rPr>
              </a:br>
              <a:r>
                <a:rPr lang="pt-BR" sz="11500" dirty="0">
                  <a:ln w="28575">
                    <a:solidFill>
                      <a:srgbClr val="00B0F0"/>
                    </a:solidFill>
                  </a:ln>
                  <a:noFill/>
                  <a:latin typeface="Impact" panose="020B0806030902050204" pitchFamily="34" charset="0"/>
                </a:rPr>
                <a:t>Programação.</a:t>
              </a:r>
              <a:endParaRPr lang="pt-BR" sz="6000" dirty="0">
                <a:ln w="28575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endParaRPr>
            </a:p>
          </p:txBody>
        </p:sp>
        <p:sp>
          <p:nvSpPr>
            <p:cNvPr id="6" name="Titulo">
              <a:extLst>
                <a:ext uri="{FF2B5EF4-FFF2-40B4-BE49-F238E27FC236}">
                  <a16:creationId xmlns:a16="http://schemas.microsoft.com/office/drawing/2014/main" id="{B0370F96-32A5-3FF1-A97E-77259670414D}"/>
                </a:ext>
              </a:extLst>
            </p:cNvPr>
            <p:cNvSpPr txBox="1"/>
            <p:nvPr/>
          </p:nvSpPr>
          <p:spPr>
            <a:xfrm>
              <a:off x="291130" y="2097847"/>
              <a:ext cx="119684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solidFill>
                    <a:srgbClr val="00B0F0"/>
                  </a:solidFill>
                  <a:latin typeface="Impact" panose="020B0806030902050204" pitchFamily="34" charset="0"/>
                </a:rPr>
                <a:t>2.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285F6BED-66EA-1134-D894-1E7A26620ABE}"/>
              </a:ext>
            </a:extLst>
          </p:cNvPr>
          <p:cNvSpPr/>
          <p:nvPr/>
        </p:nvSpPr>
        <p:spPr>
          <a:xfrm rot="5400000">
            <a:off x="2549559" y="6377942"/>
            <a:ext cx="12801602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36000">
                <a:srgbClr val="00B0F0"/>
              </a:gs>
              <a:gs pos="62000">
                <a:srgbClr val="00206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7B38A-2CAA-1FA8-3540-CC9BE7C4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065AF77-DDAB-8B80-B2F3-4E6FEFF4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A02F6-FE46-60B1-70C8-281704725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C28F1BA0-6FDB-154C-9307-CEB8E08C42A3}"/>
              </a:ext>
            </a:extLst>
          </p:cNvPr>
          <p:cNvSpPr txBox="1"/>
          <p:nvPr/>
        </p:nvSpPr>
        <p:spPr>
          <a:xfrm>
            <a:off x="734290" y="2904645"/>
            <a:ext cx="8562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linguagens são os </a:t>
            </a:r>
            <a:r>
              <a:rPr lang="pt-BR" sz="2400" b="1" dirty="0"/>
              <a:t>idiomas dos programadores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Cada uma serve para diferentes propósitos, mas todas seguem os mesmos princípios lógicos.</a:t>
            </a:r>
          </a:p>
          <a:p>
            <a:r>
              <a:rPr lang="pt-BR" sz="2400" b="1" dirty="0"/>
              <a:t>Java:</a:t>
            </a:r>
            <a:r>
              <a:rPr lang="pt-BR" sz="2400" dirty="0"/>
              <a:t> ideal para sistemas grandes e estáveis.</a:t>
            </a:r>
          </a:p>
          <a:p>
            <a:r>
              <a:rPr lang="pt-BR" sz="2400" b="1" dirty="0"/>
              <a:t>Python:</a:t>
            </a:r>
            <a:r>
              <a:rPr lang="pt-BR" sz="2400" dirty="0"/>
              <a:t> simples e ótima para dados e IA.</a:t>
            </a:r>
          </a:p>
          <a:p>
            <a:r>
              <a:rPr lang="pt-BR" sz="2400" b="1" dirty="0"/>
              <a:t>PHP:</a:t>
            </a:r>
            <a:r>
              <a:rPr lang="pt-BR" sz="2400" dirty="0"/>
              <a:t> muito usada para sites e sistemas web.</a:t>
            </a:r>
          </a:p>
          <a:p>
            <a:r>
              <a:rPr lang="pt-BR" sz="2400" b="1" dirty="0" err="1"/>
              <a:t>JavaScript</a:t>
            </a:r>
            <a:r>
              <a:rPr lang="pt-BR" sz="2400" b="1" dirty="0"/>
              <a:t>:</a:t>
            </a:r>
            <a:r>
              <a:rPr lang="pt-BR" sz="2400" dirty="0"/>
              <a:t> essencial para páginas interativas e APIs.</a:t>
            </a:r>
          </a:p>
        </p:txBody>
      </p:sp>
      <p:sp>
        <p:nvSpPr>
          <p:cNvPr id="5" name="Subtitulo">
            <a:extLst>
              <a:ext uri="{FF2B5EF4-FFF2-40B4-BE49-F238E27FC236}">
                <a16:creationId xmlns:a16="http://schemas.microsoft.com/office/drawing/2014/main" id="{1DF801A1-352D-7DA1-F779-6EAB76A6D054}"/>
              </a:ext>
            </a:extLst>
          </p:cNvPr>
          <p:cNvSpPr txBox="1"/>
          <p:nvPr/>
        </p:nvSpPr>
        <p:spPr>
          <a:xfrm>
            <a:off x="734290" y="2086885"/>
            <a:ext cx="856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cs typeface="Calibri" panose="020F0502020204030204" pitchFamily="34" charset="0"/>
              </a:rPr>
              <a:t>Idioma dos programadores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20DDD41D-AC30-6553-9B55-114DBCF89CF0}"/>
              </a:ext>
            </a:extLst>
          </p:cNvPr>
          <p:cNvSpPr txBox="1"/>
          <p:nvPr/>
        </p:nvSpPr>
        <p:spPr>
          <a:xfrm>
            <a:off x="219940" y="296520"/>
            <a:ext cx="819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2. Linguagens de Programação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22D090-0E5F-D10F-E01C-F971F672AFBA}"/>
              </a:ext>
            </a:extLst>
          </p:cNvPr>
          <p:cNvSpPr/>
          <p:nvPr/>
        </p:nvSpPr>
        <p:spPr>
          <a:xfrm flipV="1">
            <a:off x="1" y="1250071"/>
            <a:ext cx="9601200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6000">
                <a:srgbClr val="00B0F0"/>
              </a:gs>
              <a:gs pos="18324">
                <a:srgbClr val="000000"/>
              </a:gs>
              <a:gs pos="56000">
                <a:srgbClr val="0000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pic>
        <p:nvPicPr>
          <p:cNvPr id="13" name="Imagem 12" descr="Texto">
            <a:extLst>
              <a:ext uri="{FF2B5EF4-FFF2-40B4-BE49-F238E27FC236}">
                <a16:creationId xmlns:a16="http://schemas.microsoft.com/office/drawing/2014/main" id="{1A2653E0-097D-5970-90BE-D84002F6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973"/>
            <a:ext cx="9601200" cy="564070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5C6C435-C8D3-AA2F-559A-E59BF771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59B4B7E-5ECC-5C07-3113-9524586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4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3580-0259-B11C-3034-B1E9EB24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268A7B-1DA3-29EF-F24A-07D8224A39E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9264FD0-1D3C-7719-0E5C-85BC740F61CB}"/>
              </a:ext>
            </a:extLst>
          </p:cNvPr>
          <p:cNvGrpSpPr/>
          <p:nvPr/>
        </p:nvGrpSpPr>
        <p:grpSpPr>
          <a:xfrm>
            <a:off x="627980" y="4668669"/>
            <a:ext cx="8682090" cy="3464262"/>
            <a:chOff x="291130" y="2097847"/>
            <a:chExt cx="8682090" cy="3464262"/>
          </a:xfrm>
        </p:grpSpPr>
        <p:sp>
          <p:nvSpPr>
            <p:cNvPr id="5" name="Titulo">
              <a:extLst>
                <a:ext uri="{FF2B5EF4-FFF2-40B4-BE49-F238E27FC236}">
                  <a16:creationId xmlns:a16="http://schemas.microsoft.com/office/drawing/2014/main" id="{0AD033DD-6BDD-4245-03ED-2A343E5833EB}"/>
                </a:ext>
              </a:extLst>
            </p:cNvPr>
            <p:cNvSpPr txBox="1"/>
            <p:nvPr/>
          </p:nvSpPr>
          <p:spPr>
            <a:xfrm>
              <a:off x="291130" y="3700061"/>
              <a:ext cx="868209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ln w="28575">
                    <a:solidFill>
                      <a:srgbClr val="00B0F0"/>
                    </a:solidFill>
                  </a:ln>
                  <a:noFill/>
                  <a:latin typeface="Impact" panose="020B0806030902050204" pitchFamily="34" charset="0"/>
                </a:rPr>
                <a:t>Frameworks.</a:t>
              </a:r>
              <a:endParaRPr lang="pt-BR" sz="6000" dirty="0">
                <a:ln w="28575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endParaRPr>
            </a:p>
          </p:txBody>
        </p:sp>
        <p:sp>
          <p:nvSpPr>
            <p:cNvPr id="6" name="Titulo">
              <a:extLst>
                <a:ext uri="{FF2B5EF4-FFF2-40B4-BE49-F238E27FC236}">
                  <a16:creationId xmlns:a16="http://schemas.microsoft.com/office/drawing/2014/main" id="{5882F9DB-D99A-1753-859E-E4A0085F33CF}"/>
                </a:ext>
              </a:extLst>
            </p:cNvPr>
            <p:cNvSpPr txBox="1"/>
            <p:nvPr/>
          </p:nvSpPr>
          <p:spPr>
            <a:xfrm>
              <a:off x="291130" y="2097847"/>
              <a:ext cx="13437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solidFill>
                    <a:srgbClr val="00B0F0"/>
                  </a:solidFill>
                  <a:latin typeface="Impact" panose="020B0806030902050204" pitchFamily="34" charset="0"/>
                </a:rPr>
                <a:t>3.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F76956A3-3988-CFC5-408B-457D06443BD2}"/>
              </a:ext>
            </a:extLst>
          </p:cNvPr>
          <p:cNvSpPr/>
          <p:nvPr/>
        </p:nvSpPr>
        <p:spPr>
          <a:xfrm rot="5400000">
            <a:off x="2549559" y="6377942"/>
            <a:ext cx="12801602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36000">
                <a:srgbClr val="00B0F0"/>
              </a:gs>
              <a:gs pos="62000">
                <a:srgbClr val="00206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2253A2-8C84-24CF-DD48-CDBA3403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50F4628-D5F3-B74F-5495-B32D63E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5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56B52-331D-554D-63C7-27EA2F98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39C0B491-F24E-08A4-E0FA-920884DB8D8D}"/>
              </a:ext>
            </a:extLst>
          </p:cNvPr>
          <p:cNvSpPr txBox="1"/>
          <p:nvPr/>
        </p:nvSpPr>
        <p:spPr>
          <a:xfrm>
            <a:off x="734290" y="2904645"/>
            <a:ext cx="8562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Frameworks são </a:t>
            </a:r>
            <a:r>
              <a:rPr lang="pt-BR" sz="2400" b="1" dirty="0"/>
              <a:t>atalhos inteligentes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Eles trazem estruturas prontas para você focar na lógica, não no trabalho repetitivo.</a:t>
            </a:r>
          </a:p>
          <a:p>
            <a:r>
              <a:rPr lang="pt-BR" sz="2400" b="1" dirty="0"/>
              <a:t>Exemplos:</a:t>
            </a:r>
            <a:br>
              <a:rPr lang="pt-BR" sz="2400" dirty="0"/>
            </a:br>
            <a:r>
              <a:rPr lang="pt-BR" sz="2400" dirty="0"/>
              <a:t>Spring Boot (Java) </a:t>
            </a:r>
            <a:br>
              <a:rPr lang="pt-BR" sz="2400" dirty="0"/>
            </a:br>
            <a:r>
              <a:rPr lang="pt-BR" sz="2400" dirty="0"/>
              <a:t>Django (Python) </a:t>
            </a:r>
            <a:br>
              <a:rPr lang="pt-BR" sz="2400" dirty="0"/>
            </a:br>
            <a:r>
              <a:rPr lang="pt-BR" sz="2400" dirty="0" err="1"/>
              <a:t>Laravel</a:t>
            </a:r>
            <a:r>
              <a:rPr lang="pt-BR" sz="2400" dirty="0"/>
              <a:t> (PHP) </a:t>
            </a:r>
            <a:br>
              <a:rPr lang="pt-BR" sz="2400" dirty="0"/>
            </a:br>
            <a:r>
              <a:rPr lang="pt-BR" sz="2400" dirty="0"/>
              <a:t>Express (</a:t>
            </a:r>
            <a:r>
              <a:rPr lang="pt-BR" sz="2400" dirty="0" err="1"/>
              <a:t>JavaScript</a:t>
            </a:r>
            <a:r>
              <a:rPr lang="pt-BR" sz="2400" dirty="0"/>
              <a:t>)</a:t>
            </a:r>
          </a:p>
        </p:txBody>
      </p:sp>
      <p:sp>
        <p:nvSpPr>
          <p:cNvPr id="5" name="Subtitulo">
            <a:extLst>
              <a:ext uri="{FF2B5EF4-FFF2-40B4-BE49-F238E27FC236}">
                <a16:creationId xmlns:a16="http://schemas.microsoft.com/office/drawing/2014/main" id="{565EF1F6-86D2-1C64-BA28-F8175D3727E7}"/>
              </a:ext>
            </a:extLst>
          </p:cNvPr>
          <p:cNvSpPr txBox="1"/>
          <p:nvPr/>
        </p:nvSpPr>
        <p:spPr>
          <a:xfrm>
            <a:off x="734290" y="2086885"/>
            <a:ext cx="856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  <a:cs typeface="Calibri" panose="020F0502020204030204" pitchFamily="34" charset="0"/>
              </a:rPr>
              <a:t>Facilitando sua vida.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009B207E-DC79-7F01-D053-F6A4DA60EA29}"/>
              </a:ext>
            </a:extLst>
          </p:cNvPr>
          <p:cNvSpPr txBox="1"/>
          <p:nvPr/>
        </p:nvSpPr>
        <p:spPr>
          <a:xfrm>
            <a:off x="219941" y="296520"/>
            <a:ext cx="763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3. Frameworks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9DB65C-BC01-1A16-BF98-DA20B5E9BC7B}"/>
              </a:ext>
            </a:extLst>
          </p:cNvPr>
          <p:cNvSpPr/>
          <p:nvPr/>
        </p:nvSpPr>
        <p:spPr>
          <a:xfrm flipV="1">
            <a:off x="1" y="1250071"/>
            <a:ext cx="9601200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6000">
                <a:srgbClr val="00B0F0"/>
              </a:gs>
              <a:gs pos="18324">
                <a:srgbClr val="000000"/>
              </a:gs>
              <a:gs pos="56000">
                <a:srgbClr val="0000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pic>
        <p:nvPicPr>
          <p:cNvPr id="11" name="Imagem 10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4C19BC4A-F145-1615-32EA-53A30867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56" y="6400800"/>
            <a:ext cx="7199376" cy="4855464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1919EB7-97A3-2D52-9E2F-BCEC70D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3475CBF-BCD9-27B0-0C0B-809FE214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5A51-2AE1-71E9-C0F6-17581225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67BEA7-33E5-CBBE-7AD2-E8074DCB777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43DFECBD-A610-CD1E-9B69-A9379EA43126}"/>
              </a:ext>
            </a:extLst>
          </p:cNvPr>
          <p:cNvSpPr txBox="1"/>
          <p:nvPr/>
        </p:nvSpPr>
        <p:spPr>
          <a:xfrm>
            <a:off x="508645" y="5615970"/>
            <a:ext cx="8418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ln w="28575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Agradecimentos</a:t>
            </a:r>
            <a:r>
              <a:rPr lang="pt-BR" sz="9600" dirty="0">
                <a:ln w="28575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EF4C279-90AA-6DE5-6E15-EDC1A05E4296}"/>
              </a:ext>
            </a:extLst>
          </p:cNvPr>
          <p:cNvSpPr/>
          <p:nvPr/>
        </p:nvSpPr>
        <p:spPr>
          <a:xfrm rot="5400000">
            <a:off x="2549559" y="6377942"/>
            <a:ext cx="12801602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36000">
                <a:srgbClr val="00B0F0"/>
              </a:gs>
              <a:gs pos="62000">
                <a:srgbClr val="00206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F25522-E83F-7207-45B7-37A73C71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DO ZERO AO RESPEITO NO MERCADO - JOÃO VICTOR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F45D3DB-B643-CF31-FB4D-C1990D1B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98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453CC-F53A-00C8-390B-02D36F586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">
            <a:extLst>
              <a:ext uri="{FF2B5EF4-FFF2-40B4-BE49-F238E27FC236}">
                <a16:creationId xmlns:a16="http://schemas.microsoft.com/office/drawing/2014/main" id="{B859B1BB-888F-702B-CB76-2CB73DF9FD0D}"/>
              </a:ext>
            </a:extLst>
          </p:cNvPr>
          <p:cNvSpPr txBox="1"/>
          <p:nvPr/>
        </p:nvSpPr>
        <p:spPr>
          <a:xfrm>
            <a:off x="519545" y="2856566"/>
            <a:ext cx="8562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e-book foi gerado por IA, como um projeto para o </a:t>
            </a:r>
            <a:r>
              <a:rPr lang="pt-BR" sz="2400" dirty="0" err="1"/>
              <a:t>Bootcamp</a:t>
            </a:r>
            <a:r>
              <a:rPr lang="pt-BR" sz="2400" dirty="0"/>
              <a:t> de Imersão a IA Generativa da Santander Open </a:t>
            </a:r>
            <a:r>
              <a:rPr lang="pt-BR" sz="2400" dirty="0" err="1"/>
              <a:t>Academy</a:t>
            </a:r>
            <a:r>
              <a:rPr lang="pt-BR" sz="2400" dirty="0"/>
              <a:t> e o Universia em parceria com a DIO.</a:t>
            </a:r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6E658F1E-9611-81DE-372E-304AA7983088}"/>
              </a:ext>
            </a:extLst>
          </p:cNvPr>
          <p:cNvSpPr txBox="1"/>
          <p:nvPr/>
        </p:nvSpPr>
        <p:spPr>
          <a:xfrm>
            <a:off x="1440006" y="254844"/>
            <a:ext cx="672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 Obrigado Por Ler até aqui!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3251C4-25C9-2E6C-832D-34069C59A755}"/>
              </a:ext>
            </a:extLst>
          </p:cNvPr>
          <p:cNvSpPr/>
          <p:nvPr/>
        </p:nvSpPr>
        <p:spPr>
          <a:xfrm flipV="1">
            <a:off x="1" y="1250071"/>
            <a:ext cx="9601200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6000">
                <a:srgbClr val="00B0F0"/>
              </a:gs>
              <a:gs pos="18324">
                <a:srgbClr val="000000"/>
              </a:gs>
              <a:gs pos="56000">
                <a:srgbClr val="00000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F545B91F-08EA-416C-04B4-08C77043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 ZERO AO RESPEITO NO MERCADO - JOÃO VICTOR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B86BDED-BCE2-FF57-EE4C-6ED43302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07E5-A6FA-4A52-BB08-AD32A8A66445}" type="slidenum">
              <a:rPr lang="pt-BR" smtClean="0"/>
              <a:t>9</a:t>
            </a:fld>
            <a:endParaRPr lang="pt-BR"/>
          </a:p>
        </p:txBody>
      </p:sp>
      <p:sp>
        <p:nvSpPr>
          <p:cNvPr id="2" name="Texto">
            <a:extLst>
              <a:ext uri="{FF2B5EF4-FFF2-40B4-BE49-F238E27FC236}">
                <a16:creationId xmlns:a16="http://schemas.microsoft.com/office/drawing/2014/main" id="{259C45DF-2751-298B-238E-BFC23C4A585E}"/>
              </a:ext>
            </a:extLst>
          </p:cNvPr>
          <p:cNvSpPr txBox="1"/>
          <p:nvPr/>
        </p:nvSpPr>
        <p:spPr>
          <a:xfrm>
            <a:off x="519545" y="5188158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Caso queira mais informações, aqui está o meu perfil do Github.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813DF1-E32F-57BE-0895-1B74A0843F7E}"/>
              </a:ext>
            </a:extLst>
          </p:cNvPr>
          <p:cNvSpPr txBox="1"/>
          <p:nvPr/>
        </p:nvSpPr>
        <p:spPr>
          <a:xfrm>
            <a:off x="2238836" y="8309360"/>
            <a:ext cx="512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hlinkClick r:id="rId2"/>
              </a:rPr>
              <a:t>https://github.com/Jvictor12</a:t>
            </a:r>
            <a:endParaRPr lang="pt-BR" sz="3200" dirty="0"/>
          </a:p>
        </p:txBody>
      </p:sp>
      <p:pic>
        <p:nvPicPr>
          <p:cNvPr id="8" name="Imagem 7" descr="Ícone&#10;&#10;O conteúdo gerado por IA pode estar incorreto.">
            <a:extLst>
              <a:ext uri="{FF2B5EF4-FFF2-40B4-BE49-F238E27FC236}">
                <a16:creationId xmlns:a16="http://schemas.microsoft.com/office/drawing/2014/main" id="{FFE78560-9642-8F43-3137-5488F64A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84" y="6907434"/>
            <a:ext cx="1155705" cy="1155705"/>
          </a:xfrm>
          <a:prstGeom prst="rect">
            <a:avLst/>
          </a:prstGeom>
          <a:ln>
            <a:noFill/>
          </a:ln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9A101A43-5EE9-2400-D201-F7E4D2986B5B}"/>
              </a:ext>
            </a:extLst>
          </p:cNvPr>
          <p:cNvSpPr/>
          <p:nvPr/>
        </p:nvSpPr>
        <p:spPr>
          <a:xfrm>
            <a:off x="3431215" y="6913424"/>
            <a:ext cx="1210635" cy="116739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93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426</Words>
  <Application>Microsoft Office PowerPoint</Application>
  <PresentationFormat>Papel A3 (297 x 420 mm)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victor</dc:creator>
  <cp:lastModifiedBy>joao victor</cp:lastModifiedBy>
  <cp:revision>22</cp:revision>
  <dcterms:created xsi:type="dcterms:W3CDTF">2025-10-02T19:53:32Z</dcterms:created>
  <dcterms:modified xsi:type="dcterms:W3CDTF">2025-10-07T18:25:32Z</dcterms:modified>
</cp:coreProperties>
</file>