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78" r:id="rId14"/>
    <p:sldId id="279" r:id="rId15"/>
    <p:sldId id="281" r:id="rId16"/>
    <p:sldId id="282" r:id="rId17"/>
    <p:sldId id="283" r:id="rId18"/>
    <p:sldId id="284" r:id="rId19"/>
    <p:sldId id="285" r:id="rId20"/>
    <p:sldId id="286" r:id="rId21"/>
    <p:sldId id="269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71" r:id="rId31"/>
    <p:sldId id="272" r:id="rId32"/>
    <p:sldId id="273" r:id="rId33"/>
    <p:sldId id="274" r:id="rId34"/>
    <p:sldId id="275" r:id="rId35"/>
    <p:sldId id="276" r:id="rId36"/>
    <p:sldId id="296" r:id="rId37"/>
    <p:sldId id="297" r:id="rId38"/>
    <p:sldId id="298" r:id="rId39"/>
    <p:sldId id="299" r:id="rId40"/>
    <p:sldId id="277" r:id="rId41"/>
    <p:sldId id="295" r:id="rId4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26/09/2018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14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26/09/2018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57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26/09/2018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39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26/09/2018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7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26/09/2018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26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26/09/2018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98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26/09/2018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84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26/09/2018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79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26/09/2018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04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26/09/2018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99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731F-235D-4B72-BD02-1E5F1B5628E9}" type="datetimeFigureOut">
              <a:rPr lang="es-ES" smtClean="0"/>
              <a:t>26/09/2018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068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4731F-235D-4B72-BD02-1E5F1B5628E9}" type="datetimeFigureOut">
              <a:rPr lang="es-ES" smtClean="0"/>
              <a:t>26/09/2018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EBF62-F6A3-4D49-B92D-4800EA2932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72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ANGULAR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Versión 6</a:t>
            </a:r>
          </a:p>
          <a:p>
            <a:r>
              <a:rPr lang="es-ES" dirty="0"/>
              <a:t>Introducción</a:t>
            </a:r>
          </a:p>
          <a:p>
            <a:r>
              <a:rPr lang="es-ES" dirty="0"/>
              <a:t>José Viejo Huerta</a:t>
            </a:r>
          </a:p>
        </p:txBody>
      </p:sp>
    </p:spTree>
    <p:extLst>
      <p:ext uri="{BB962C8B-B14F-4D97-AF65-F5344CB8AC3E}">
        <p14:creationId xmlns:p14="http://schemas.microsoft.com/office/powerpoint/2010/main" val="1927667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8" y="192836"/>
            <a:ext cx="7676190" cy="269523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011749" y="192836"/>
            <a:ext cx="89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main.ts</a:t>
            </a:r>
            <a:endParaRPr lang="es-ES" b="1" dirty="0"/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5066608" y="2558642"/>
            <a:ext cx="4513621" cy="57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9446004" y="3053593"/>
            <a:ext cx="248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modulo que contiene el componente de inicio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58" y="3053593"/>
            <a:ext cx="5485714" cy="3590476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848788" y="3053593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app.module</a:t>
            </a:r>
            <a:endParaRPr lang="es-ES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877788" y="5669300"/>
            <a:ext cx="327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componente de arranque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2827091" y="5880151"/>
            <a:ext cx="4907041" cy="13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877788" y="4859695"/>
            <a:ext cx="23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importa los módulos</a:t>
            </a:r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1979802" y="5125569"/>
            <a:ext cx="5754330" cy="21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894055" y="5299968"/>
            <a:ext cx="24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declaran los servicios</a:t>
            </a:r>
          </a:p>
        </p:txBody>
      </p:sp>
      <p:cxnSp>
        <p:nvCxnSpPr>
          <p:cNvPr id="23" name="Conector recto de flecha 22"/>
          <p:cNvCxnSpPr/>
          <p:nvPr/>
        </p:nvCxnSpPr>
        <p:spPr>
          <a:xfrm flipH="1">
            <a:off x="1921079" y="5510819"/>
            <a:ext cx="5813053" cy="29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>
            <a:off x="1979802" y="4445039"/>
            <a:ext cx="5754330" cy="26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894055" y="4260373"/>
            <a:ext cx="291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declaran los componentes</a:t>
            </a:r>
          </a:p>
        </p:txBody>
      </p:sp>
    </p:spTree>
    <p:extLst>
      <p:ext uri="{BB962C8B-B14F-4D97-AF65-F5344CB8AC3E}">
        <p14:creationId xmlns:p14="http://schemas.microsoft.com/office/powerpoint/2010/main" val="229323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886"/>
          </a:xfrm>
        </p:spPr>
        <p:txBody>
          <a:bodyPr>
            <a:normAutofit fontScale="90000"/>
          </a:bodyPr>
          <a:lstStyle/>
          <a:p>
            <a:r>
              <a:rPr lang="es-ES" dirty="0"/>
              <a:t>Componente / Vista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15" y="984029"/>
            <a:ext cx="4523809" cy="2200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096000" y="1506130"/>
            <a:ext cx="49124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decorator</a:t>
            </a:r>
            <a:r>
              <a:rPr lang="es-ES" dirty="0"/>
              <a:t> @</a:t>
            </a:r>
            <a:r>
              <a:rPr lang="es-ES" dirty="0" err="1"/>
              <a:t>Component</a:t>
            </a:r>
            <a:r>
              <a:rPr lang="es-ES" dirty="0"/>
              <a:t> tiene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selector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</a:t>
            </a:r>
            <a:r>
              <a:rPr lang="es-ES" dirty="0" err="1"/>
              <a:t>templateUrl</a:t>
            </a:r>
            <a:r>
              <a:rPr lang="es-ES" dirty="0"/>
              <a:t> (nombre del fichero de la vista)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Puede haber </a:t>
            </a:r>
            <a:r>
              <a:rPr lang="es-ES" dirty="0" err="1"/>
              <a:t>templates</a:t>
            </a:r>
            <a:r>
              <a:rPr lang="es-ES" dirty="0"/>
              <a:t> </a:t>
            </a:r>
            <a:r>
              <a:rPr lang="es-ES" dirty="0" err="1"/>
              <a:t>inline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Una hoja de estilo especial para el componente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Podríamos tener también </a:t>
            </a:r>
            <a:r>
              <a:rPr lang="es-ES" dirty="0" err="1"/>
              <a:t>providers</a:t>
            </a:r>
            <a:r>
              <a:rPr lang="es-ES" dirty="0"/>
              <a:t>: []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15" y="3706215"/>
            <a:ext cx="8828571" cy="124761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38200" y="3260456"/>
            <a:ext cx="10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Template</a:t>
            </a:r>
            <a:endParaRPr lang="es-ES" dirty="0"/>
          </a:p>
        </p:txBody>
      </p:sp>
      <p:cxnSp>
        <p:nvCxnSpPr>
          <p:cNvPr id="9" name="Conector recto de flecha 8"/>
          <p:cNvCxnSpPr>
            <a:stCxn id="10" idx="1"/>
          </p:cNvCxnSpPr>
          <p:nvPr/>
        </p:nvCxnSpPr>
        <p:spPr>
          <a:xfrm flipH="1" flipV="1">
            <a:off x="2986481" y="4269997"/>
            <a:ext cx="4247131" cy="130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233612" y="5390062"/>
            <a:ext cx="370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Variables definidas en el componente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923115" y="5399593"/>
            <a:ext cx="30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Imagen </a:t>
            </a:r>
            <a:r>
              <a:rPr lang="es-ES" dirty="0" err="1"/>
              <a:t>svg</a:t>
            </a:r>
            <a:r>
              <a:rPr lang="es-ES" dirty="0"/>
              <a:t> del logo de angular</a:t>
            </a:r>
          </a:p>
        </p:txBody>
      </p:sp>
      <p:cxnSp>
        <p:nvCxnSpPr>
          <p:cNvPr id="14" name="Conector recto de flecha 13"/>
          <p:cNvCxnSpPr>
            <a:stCxn id="12" idx="3"/>
          </p:cNvCxnSpPr>
          <p:nvPr/>
        </p:nvCxnSpPr>
        <p:spPr>
          <a:xfrm flipV="1">
            <a:off x="4003895" y="4706225"/>
            <a:ext cx="3420362" cy="87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13" y="5796182"/>
            <a:ext cx="5847619" cy="94285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05AF018-3A11-4167-B812-8701AF0C4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6335" y="3564092"/>
            <a:ext cx="1628775" cy="1581150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57D7E69-1F03-4804-82BD-A95226460174}"/>
              </a:ext>
            </a:extLst>
          </p:cNvPr>
          <p:cNvCxnSpPr/>
          <p:nvPr/>
        </p:nvCxnSpPr>
        <p:spPr>
          <a:xfrm>
            <a:off x="1453662" y="2907323"/>
            <a:ext cx="1266092" cy="117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63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109EF88-4E57-4F2F-B864-7FDA28B49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4" y="229941"/>
            <a:ext cx="6858000" cy="16097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24E471-679F-4ED8-98C2-13A2AB90C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660" y="291954"/>
            <a:ext cx="6389077" cy="3971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8D77348-8D0A-4D3A-BD46-7F3CBE694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629" y="2929384"/>
            <a:ext cx="2752725" cy="1019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30BC751-FA10-4839-A22C-BC6B57F10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954" y="4301533"/>
            <a:ext cx="7010400" cy="21431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F157FD0-5402-4367-8647-8C5BEE0C1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63" y="3003571"/>
            <a:ext cx="3867150" cy="6096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080A3F7-ED91-4091-9D70-A1AB3E788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263" y="4283948"/>
            <a:ext cx="1381125" cy="2667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309F903-C010-4DAA-9BF3-F0639975970A}"/>
              </a:ext>
            </a:extLst>
          </p:cNvPr>
          <p:cNvSpPr txBox="1"/>
          <p:nvPr/>
        </p:nvSpPr>
        <p:spPr>
          <a:xfrm>
            <a:off x="8802198" y="5685692"/>
            <a:ext cx="1337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App.module</a:t>
            </a:r>
            <a:endParaRPr lang="en-GB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0A898F9-5E39-48E9-99B7-5EF127DC5A8F}"/>
              </a:ext>
            </a:extLst>
          </p:cNvPr>
          <p:cNvSpPr txBox="1"/>
          <p:nvPr/>
        </p:nvSpPr>
        <p:spPr>
          <a:xfrm>
            <a:off x="2725187" y="3579227"/>
            <a:ext cx="21678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app.component.html</a:t>
            </a:r>
            <a:endParaRPr lang="en-GB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E698AAD-B433-4AEF-88BD-3107334D604A}"/>
              </a:ext>
            </a:extLst>
          </p:cNvPr>
          <p:cNvSpPr txBox="1"/>
          <p:nvPr/>
        </p:nvSpPr>
        <p:spPr>
          <a:xfrm>
            <a:off x="1894575" y="5501026"/>
            <a:ext cx="11697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navegador</a:t>
            </a:r>
            <a:endParaRPr lang="en-GB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D0899BD-DCAA-4C96-9877-F975F28313FD}"/>
              </a:ext>
            </a:extLst>
          </p:cNvPr>
          <p:cNvCxnSpPr>
            <a:endCxn id="11" idx="2"/>
          </p:cNvCxnSpPr>
          <p:nvPr/>
        </p:nvCxnSpPr>
        <p:spPr>
          <a:xfrm flipH="1" flipV="1">
            <a:off x="885826" y="4550648"/>
            <a:ext cx="1368276" cy="9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BA7B0D5-B9A2-4876-9245-DF606B473B3D}"/>
              </a:ext>
            </a:extLst>
          </p:cNvPr>
          <p:cNvSpPr txBox="1"/>
          <p:nvPr/>
        </p:nvSpPr>
        <p:spPr>
          <a:xfrm>
            <a:off x="9299908" y="3706851"/>
            <a:ext cx="26968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ejemplo1.component.html</a:t>
            </a:r>
            <a:endParaRPr lang="en-GB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47C8AEA-B8DE-40C8-B7BF-BB85F376C08E}"/>
              </a:ext>
            </a:extLst>
          </p:cNvPr>
          <p:cNvSpPr txBox="1"/>
          <p:nvPr/>
        </p:nvSpPr>
        <p:spPr>
          <a:xfrm>
            <a:off x="6122599" y="3712994"/>
            <a:ext cx="24247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ejemplo1.component.ts</a:t>
            </a:r>
            <a:endParaRPr lang="en-GB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7CBA305-475C-435E-94A6-CF80B786E745}"/>
              </a:ext>
            </a:extLst>
          </p:cNvPr>
          <p:cNvSpPr txBox="1"/>
          <p:nvPr/>
        </p:nvSpPr>
        <p:spPr>
          <a:xfrm>
            <a:off x="175162" y="6273377"/>
            <a:ext cx="426244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dirty="0"/>
              <a:t>CREACION DE UN COMPONENTE</a:t>
            </a:r>
            <a:endParaRPr lang="en-GB" sz="2400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06A3E28-F1F8-423B-AA7F-9A06DA67C46D}"/>
              </a:ext>
            </a:extLst>
          </p:cNvPr>
          <p:cNvCxnSpPr/>
          <p:nvPr/>
        </p:nvCxnSpPr>
        <p:spPr>
          <a:xfrm flipH="1">
            <a:off x="6951104" y="2318657"/>
            <a:ext cx="1851094" cy="395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29D56DF-CE3C-4F02-A1AF-BEFCC2722C1A}"/>
              </a:ext>
            </a:extLst>
          </p:cNvPr>
          <p:cNvCxnSpPr/>
          <p:nvPr/>
        </p:nvCxnSpPr>
        <p:spPr>
          <a:xfrm flipH="1">
            <a:off x="1306286" y="1191986"/>
            <a:ext cx="6580414" cy="194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7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AF1F5F4-ED22-4DD4-AA01-4623E3418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64" y="771891"/>
            <a:ext cx="4086225" cy="28289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9D54BB0-B24B-407B-B157-36BE45D34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481" y="852853"/>
            <a:ext cx="5667375" cy="2667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C849060-AD32-4CBB-BBB4-62C71B53E1AB}"/>
              </a:ext>
            </a:extLst>
          </p:cNvPr>
          <p:cNvSpPr txBox="1"/>
          <p:nvPr/>
        </p:nvSpPr>
        <p:spPr>
          <a:xfrm>
            <a:off x="7561385" y="3176954"/>
            <a:ext cx="24214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Ejemplo1.component.ts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3C8EC0E-696A-48A2-BABD-BC696D932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88" y="4085492"/>
            <a:ext cx="5067300" cy="18288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C5A503B-0E67-4FF2-9C22-2890E8E27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414" y="3782158"/>
            <a:ext cx="4572000" cy="31623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DD9F4AB-3E95-426B-9853-78355D30497B}"/>
              </a:ext>
            </a:extLst>
          </p:cNvPr>
          <p:cNvSpPr txBox="1"/>
          <p:nvPr/>
        </p:nvSpPr>
        <p:spPr>
          <a:xfrm>
            <a:off x="7972510" y="6488668"/>
            <a:ext cx="23344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Si quisiéramos ordenar</a:t>
            </a:r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9D979A-228F-4199-9DC7-4CD986B2800C}"/>
              </a:ext>
            </a:extLst>
          </p:cNvPr>
          <p:cNvSpPr txBox="1"/>
          <p:nvPr/>
        </p:nvSpPr>
        <p:spPr>
          <a:xfrm>
            <a:off x="10678195" y="125560"/>
            <a:ext cx="1172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/>
              <a:t>SORT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6472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EDC64A5-60D8-4B47-AB95-8F9156F78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5275"/>
            <a:ext cx="5791200" cy="31337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16D4FE7-0D0C-4200-AF25-29D179D96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062626"/>
            <a:ext cx="8896350" cy="952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DFBFC26-5AE0-46C6-8BE2-01D09FACC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404704"/>
            <a:ext cx="5257800" cy="13239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8CC9172-985A-416E-9148-5B20A9E1B047}"/>
              </a:ext>
            </a:extLst>
          </p:cNvPr>
          <p:cNvSpPr txBox="1"/>
          <p:nvPr/>
        </p:nvSpPr>
        <p:spPr>
          <a:xfrm>
            <a:off x="10441172" y="110609"/>
            <a:ext cx="137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/>
              <a:t>FILTER</a:t>
            </a:r>
            <a:endParaRPr lang="en-GB" sz="36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D856DB9-1A21-434C-A61D-6B4DFCD0C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2181" y="1195303"/>
            <a:ext cx="4829175" cy="3905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8330E8B-3862-4641-A17D-FDAD57A3B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2181" y="1833627"/>
            <a:ext cx="4752975" cy="19812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BECD709-1C1A-424D-B95E-8C0A8C45DA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5043227"/>
            <a:ext cx="31242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1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25" y="1341791"/>
            <a:ext cx="5704762" cy="264761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412" y="1341791"/>
            <a:ext cx="4819048" cy="265714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494350" y="3620078"/>
            <a:ext cx="13771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componente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052474" y="3435412"/>
            <a:ext cx="10812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S1Service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96" y="4227877"/>
            <a:ext cx="2286000" cy="952500"/>
          </a:xfrm>
          <a:prstGeom prst="rect">
            <a:avLst/>
          </a:prstGeom>
        </p:spPr>
      </p:pic>
      <p:cxnSp>
        <p:nvCxnSpPr>
          <p:cNvPr id="14" name="Conector recto de flecha 13"/>
          <p:cNvCxnSpPr/>
          <p:nvPr/>
        </p:nvCxnSpPr>
        <p:spPr>
          <a:xfrm flipH="1" flipV="1">
            <a:off x="2508308" y="2231473"/>
            <a:ext cx="704675" cy="247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2718034" y="4725275"/>
            <a:ext cx="302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Indica que su ámbito es global</a:t>
            </a:r>
          </a:p>
        </p:txBody>
      </p:sp>
    </p:spTree>
    <p:extLst>
      <p:ext uri="{BB962C8B-B14F-4D97-AF65-F5344CB8AC3E}">
        <p14:creationId xmlns:p14="http://schemas.microsoft.com/office/powerpoint/2010/main" val="3682883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97" y="261681"/>
            <a:ext cx="4304762" cy="21904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947" y="328348"/>
            <a:ext cx="5952381" cy="102857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053" y="1908947"/>
            <a:ext cx="7047619" cy="942857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 flipH="1" flipV="1">
            <a:off x="1430444" y="842633"/>
            <a:ext cx="1564426" cy="168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984933" y="2452157"/>
            <a:ext cx="2539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 tiene definido </a:t>
            </a:r>
            <a:r>
              <a:rPr lang="es-ES" dirty="0" err="1"/>
              <a:t>ambito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797" y="2821489"/>
            <a:ext cx="6000000" cy="395238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6727971" y="3699545"/>
            <a:ext cx="5440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servicio esta definido en el </a:t>
            </a:r>
            <a:r>
              <a:rPr lang="es-ES" dirty="0" err="1"/>
              <a:t>metadata</a:t>
            </a:r>
            <a:r>
              <a:rPr lang="es-ES" dirty="0"/>
              <a:t> del componente</a:t>
            </a:r>
          </a:p>
          <a:p>
            <a:endParaRPr lang="es-ES" dirty="0"/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2212657" y="3850547"/>
            <a:ext cx="451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13" idx="1"/>
          </p:cNvCxnSpPr>
          <p:nvPr/>
        </p:nvCxnSpPr>
        <p:spPr>
          <a:xfrm flipH="1">
            <a:off x="4681057" y="4022711"/>
            <a:ext cx="2046914" cy="105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709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439" y="107967"/>
            <a:ext cx="10515600" cy="1325563"/>
          </a:xfrm>
        </p:spPr>
        <p:txBody>
          <a:bodyPr/>
          <a:lstStyle/>
          <a:p>
            <a:r>
              <a:rPr lang="es-ES" dirty="0"/>
              <a:t>Inyección de dependencias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96" y="1442862"/>
            <a:ext cx="5200000" cy="348571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453" y="1496795"/>
            <a:ext cx="3885714" cy="1809524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V="1">
            <a:off x="4689446" y="2404870"/>
            <a:ext cx="2315361" cy="136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4905868" y="2628738"/>
            <a:ext cx="2249941" cy="12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5041783" y="2896222"/>
            <a:ext cx="2088859" cy="126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6156820" y="4526387"/>
            <a:ext cx="239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Equivalente a S2Service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5131641" y="4428423"/>
            <a:ext cx="899197" cy="27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840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Es jerárquico</a:t>
            </a:r>
          </a:p>
          <a:p>
            <a:pPr lvl="1"/>
            <a:r>
              <a:rPr lang="es-ES" dirty="0"/>
              <a:t>Existe un árbol de inyectores</a:t>
            </a:r>
          </a:p>
          <a:p>
            <a:pPr lvl="1"/>
            <a:r>
              <a:rPr lang="es-ES" dirty="0"/>
              <a:t>Un </a:t>
            </a:r>
            <a:r>
              <a:rPr lang="es-ES" dirty="0" err="1"/>
              <a:t>root</a:t>
            </a:r>
            <a:r>
              <a:rPr lang="es-ES" dirty="0"/>
              <a:t>, uno por modulo y otro por componente.</a:t>
            </a:r>
          </a:p>
          <a:p>
            <a:r>
              <a:rPr lang="es-ES" dirty="0"/>
              <a:t>Es recursivo</a:t>
            </a:r>
          </a:p>
          <a:p>
            <a:pPr lvl="1"/>
            <a:r>
              <a:rPr lang="es-ES" dirty="0"/>
              <a:t>Un servicio puede inyectar otros servicios</a:t>
            </a:r>
          </a:p>
          <a:p>
            <a:r>
              <a:rPr lang="es-ES" dirty="0"/>
              <a:t>Los elementos a inyectar</a:t>
            </a:r>
          </a:p>
          <a:p>
            <a:pPr lvl="1"/>
            <a:r>
              <a:rPr lang="es-ES" dirty="0"/>
              <a:t>Valores</a:t>
            </a:r>
          </a:p>
          <a:p>
            <a:pPr lvl="1"/>
            <a:r>
              <a:rPr lang="es-ES" dirty="0"/>
              <a:t>Instancias</a:t>
            </a:r>
          </a:p>
          <a:p>
            <a:pPr lvl="1"/>
            <a:r>
              <a:rPr lang="es-ES" dirty="0" err="1"/>
              <a:t>Factorias</a:t>
            </a:r>
            <a:endParaRPr lang="es-ES" dirty="0"/>
          </a:p>
          <a:p>
            <a:r>
              <a:rPr lang="es-ES" dirty="0"/>
              <a:t>El mismo servicio puede estar definido a distintos niveles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630719" y="843240"/>
            <a:ext cx="5457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https://angular.io/guide/dependency-injection-in-action</a:t>
            </a:r>
          </a:p>
        </p:txBody>
      </p:sp>
    </p:spTree>
    <p:extLst>
      <p:ext uri="{BB962C8B-B14F-4D97-AF65-F5344CB8AC3E}">
        <p14:creationId xmlns:p14="http://schemas.microsoft.com/office/powerpoint/2010/main" val="2824663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Inicialización de la aplicación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77" y="1690688"/>
            <a:ext cx="4866667" cy="194285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199464" y="2332139"/>
            <a:ext cx="419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Esta función se ejecuta antes de </a:t>
            </a:r>
            <a:r>
              <a:rPr lang="es-ES" dirty="0" err="1"/>
              <a:t>renderizar</a:t>
            </a:r>
            <a:endParaRPr lang="es-ES" dirty="0"/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4169328" y="2477450"/>
            <a:ext cx="180363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54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angular CLI</a:t>
            </a:r>
          </a:p>
          <a:p>
            <a:r>
              <a:rPr lang="es-ES" dirty="0"/>
              <a:t>Creación de componentes</a:t>
            </a:r>
          </a:p>
          <a:p>
            <a:r>
              <a:rPr lang="es-ES" dirty="0"/>
              <a:t>Comunicación entre componentes</a:t>
            </a:r>
          </a:p>
          <a:p>
            <a:r>
              <a:rPr lang="es-ES" dirty="0"/>
              <a:t>Creación de servicios</a:t>
            </a:r>
          </a:p>
          <a:p>
            <a:r>
              <a:rPr lang="es-ES" dirty="0"/>
              <a:t>Creación de directivas</a:t>
            </a:r>
          </a:p>
          <a:p>
            <a:r>
              <a:rPr lang="es-ES" dirty="0" err="1"/>
              <a:t>Rxjs</a:t>
            </a:r>
            <a:endParaRPr lang="es-ES" dirty="0"/>
          </a:p>
          <a:p>
            <a:r>
              <a:rPr lang="es-ES" dirty="0" err="1"/>
              <a:t>HttpClient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105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Arranque de </a:t>
            </a:r>
            <a:r>
              <a:rPr lang="es-ES" dirty="0" err="1"/>
              <a:t>multiples</a:t>
            </a:r>
            <a:r>
              <a:rPr lang="es-ES" dirty="0"/>
              <a:t> componentes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18" y="1267879"/>
            <a:ext cx="3800000" cy="1619048"/>
          </a:xfrm>
          <a:prstGeom prst="rect">
            <a:avLst/>
          </a:prstGeom>
        </p:spPr>
      </p:pic>
      <p:cxnSp>
        <p:nvCxnSpPr>
          <p:cNvPr id="6" name="Conector recto de flecha 5"/>
          <p:cNvCxnSpPr>
            <a:stCxn id="7" idx="1"/>
          </p:cNvCxnSpPr>
          <p:nvPr/>
        </p:nvCxnSpPr>
        <p:spPr>
          <a:xfrm flipH="1" flipV="1">
            <a:off x="3061981" y="1870637"/>
            <a:ext cx="161068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4672668" y="1870637"/>
            <a:ext cx="32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</a:t>
            </a:r>
            <a:r>
              <a:rPr lang="es-ES" dirty="0" err="1"/>
              <a:t>renderiza</a:t>
            </a:r>
            <a:r>
              <a:rPr lang="es-ES" dirty="0"/>
              <a:t> el </a:t>
            </a:r>
            <a:r>
              <a:rPr lang="es-ES" dirty="0" err="1"/>
              <a:t>AppComponent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484852" y="3650394"/>
            <a:ext cx="374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</a:t>
            </a:r>
            <a:r>
              <a:rPr lang="es-ES" dirty="0" err="1"/>
              <a:t>renderiza</a:t>
            </a:r>
            <a:r>
              <a:rPr lang="es-ES" dirty="0"/>
              <a:t> el componente Ejemplo1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2776757" y="2374084"/>
            <a:ext cx="1090567" cy="127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939" y="2219905"/>
            <a:ext cx="4925861" cy="440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32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Directiva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9" y="1451093"/>
            <a:ext cx="4780952" cy="236190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813572" y="1506022"/>
            <a:ext cx="220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ng</a:t>
            </a:r>
            <a:r>
              <a:rPr lang="es-ES" dirty="0"/>
              <a:t> g d </a:t>
            </a:r>
            <a:r>
              <a:rPr lang="es-ES" dirty="0" err="1"/>
              <a:t>directives</a:t>
            </a:r>
            <a:r>
              <a:rPr lang="es-ES" dirty="0"/>
              <a:t>/i18n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29" y="4417458"/>
            <a:ext cx="3371850" cy="65722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347160" y="4048126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Así usamos la directiva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645" y="1506022"/>
            <a:ext cx="3114286" cy="3085714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>
            <a:off x="3246539" y="2726422"/>
            <a:ext cx="5712903" cy="7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09884" y="2801923"/>
            <a:ext cx="326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declara como un componente</a:t>
            </a:r>
          </a:p>
          <a:p>
            <a:r>
              <a:rPr lang="es-ES" dirty="0"/>
              <a:t>En el modulo</a:t>
            </a:r>
          </a:p>
        </p:txBody>
      </p:sp>
      <p:cxnSp>
        <p:nvCxnSpPr>
          <p:cNvPr id="14" name="Conector recto de flecha 13"/>
          <p:cNvCxnSpPr>
            <a:stCxn id="8" idx="1"/>
          </p:cNvCxnSpPr>
          <p:nvPr/>
        </p:nvCxnSpPr>
        <p:spPr>
          <a:xfrm flipH="1">
            <a:off x="1744910" y="4232792"/>
            <a:ext cx="2602250" cy="66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84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5" y="528924"/>
            <a:ext cx="8323809" cy="458095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105900" y="990600"/>
            <a:ext cx="257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Atributos de entrada del elemento que tiene la directiva 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2286000" y="1333500"/>
            <a:ext cx="6832600" cy="92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9105900" y="24257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Objeto que cambia el elemento 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 flipH="1">
            <a:off x="3619500" y="2603500"/>
            <a:ext cx="5254104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9105900" y="334903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elemento</a:t>
            </a:r>
          </a:p>
        </p:txBody>
      </p:sp>
      <p:cxnSp>
        <p:nvCxnSpPr>
          <p:cNvPr id="13" name="Conector recto de flecha 12"/>
          <p:cNvCxnSpPr/>
          <p:nvPr/>
        </p:nvCxnSpPr>
        <p:spPr>
          <a:xfrm flipH="1" flipV="1">
            <a:off x="3022600" y="3072031"/>
            <a:ext cx="6273800" cy="51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9118600" y="437086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Operaciones </a:t>
            </a:r>
          </a:p>
        </p:txBody>
      </p:sp>
      <p:cxnSp>
        <p:nvCxnSpPr>
          <p:cNvPr id="16" name="Conector recto de flecha 15"/>
          <p:cNvCxnSpPr>
            <a:stCxn id="14" idx="1"/>
          </p:cNvCxnSpPr>
          <p:nvPr/>
        </p:nvCxnSpPr>
        <p:spPr>
          <a:xfrm flipH="1" flipV="1">
            <a:off x="8018202" y="4230132"/>
            <a:ext cx="1100398" cy="32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549795" y="5571541"/>
            <a:ext cx="376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https://angular.io/api/core/Renderer2</a:t>
            </a:r>
          </a:p>
        </p:txBody>
      </p:sp>
    </p:spTree>
    <p:extLst>
      <p:ext uri="{BB962C8B-B14F-4D97-AF65-F5344CB8AC3E}">
        <p14:creationId xmlns:p14="http://schemas.microsoft.com/office/powerpoint/2010/main" val="1496697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Rxjs</a:t>
            </a:r>
            <a:r>
              <a:rPr lang="es-ES" dirty="0"/>
              <a:t> https://www.learnrxjs.io/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usado en angular por</a:t>
            </a:r>
          </a:p>
          <a:p>
            <a:pPr lvl="1"/>
            <a:r>
              <a:rPr lang="es-ES" dirty="0"/>
              <a:t>Los formularios reactivos</a:t>
            </a:r>
          </a:p>
          <a:p>
            <a:pPr lvl="1"/>
            <a:r>
              <a:rPr lang="es-ES" dirty="0"/>
              <a:t>La captura de eventos</a:t>
            </a:r>
          </a:p>
          <a:p>
            <a:pPr lvl="1"/>
            <a:r>
              <a:rPr lang="es-ES" dirty="0"/>
              <a:t>El http</a:t>
            </a:r>
          </a:p>
          <a:p>
            <a:pPr lvl="1"/>
            <a:r>
              <a:rPr lang="es-ES" dirty="0"/>
              <a:t>Podemos crearlos a partir</a:t>
            </a:r>
          </a:p>
          <a:p>
            <a:pPr lvl="2"/>
            <a:r>
              <a:rPr lang="es-ES" dirty="0"/>
              <a:t>De </a:t>
            </a:r>
            <a:r>
              <a:rPr lang="es-ES" dirty="0" err="1"/>
              <a:t>timer</a:t>
            </a:r>
            <a:r>
              <a:rPr lang="es-ES" dirty="0"/>
              <a:t>, </a:t>
            </a:r>
            <a:r>
              <a:rPr lang="es-ES" dirty="0" err="1"/>
              <a:t>interval</a:t>
            </a:r>
            <a:r>
              <a:rPr lang="es-ES" dirty="0"/>
              <a:t>, </a:t>
            </a:r>
            <a:r>
              <a:rPr lang="es-ES" dirty="0" err="1"/>
              <a:t>array</a:t>
            </a:r>
            <a:r>
              <a:rPr lang="es-ES" dirty="0"/>
              <a:t>, promesas, </a:t>
            </a:r>
            <a:r>
              <a:rPr lang="es-ES" dirty="0" err="1"/>
              <a:t>ranges</a:t>
            </a:r>
            <a:endParaRPr lang="es-ES" dirty="0"/>
          </a:p>
          <a:p>
            <a:pPr lvl="1"/>
            <a:r>
              <a:rPr lang="es-ES" dirty="0"/>
              <a:t>El observable es el objeto principal</a:t>
            </a:r>
          </a:p>
          <a:p>
            <a:pPr lvl="1"/>
            <a:r>
              <a:rPr lang="es-ES" dirty="0"/>
              <a:t>El subscribe es la operación principal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8323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</a:t>
            </a:r>
            <a:r>
              <a:rPr lang="es-ES" dirty="0" err="1"/>
              <a:t>rxjs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operadores se parece a los que usaríamos con un api de colecciones</a:t>
            </a:r>
          </a:p>
          <a:p>
            <a:r>
              <a:rPr lang="es-ES" dirty="0"/>
              <a:t>Pipe, </a:t>
            </a:r>
            <a:r>
              <a:rPr lang="es-ES" dirty="0" err="1"/>
              <a:t>Map</a:t>
            </a:r>
            <a:r>
              <a:rPr lang="es-ES" dirty="0"/>
              <a:t>, </a:t>
            </a:r>
            <a:r>
              <a:rPr lang="es-ES" dirty="0" err="1"/>
              <a:t>merge</a:t>
            </a:r>
            <a:r>
              <a:rPr lang="es-ES" dirty="0"/>
              <a:t>, </a:t>
            </a:r>
            <a:r>
              <a:rPr lang="es-ES" dirty="0" err="1"/>
              <a:t>race</a:t>
            </a:r>
            <a:r>
              <a:rPr lang="es-ES" dirty="0"/>
              <a:t>, </a:t>
            </a:r>
            <a:r>
              <a:rPr lang="es-ES" dirty="0" err="1"/>
              <a:t>concat</a:t>
            </a:r>
            <a:r>
              <a:rPr lang="es-ES" dirty="0"/>
              <a:t>, </a:t>
            </a:r>
            <a:r>
              <a:rPr lang="es-ES" dirty="0" err="1"/>
              <a:t>filter</a:t>
            </a:r>
            <a:r>
              <a:rPr lang="es-ES" dirty="0"/>
              <a:t>, </a:t>
            </a:r>
            <a:r>
              <a:rPr lang="es-ES" dirty="0" err="1"/>
              <a:t>last</a:t>
            </a:r>
            <a:r>
              <a:rPr lang="es-ES" dirty="0"/>
              <a:t>, </a:t>
            </a:r>
            <a:r>
              <a:rPr lang="es-ES" dirty="0" err="1"/>
              <a:t>first</a:t>
            </a:r>
            <a:r>
              <a:rPr lang="es-ES" dirty="0"/>
              <a:t>, </a:t>
            </a:r>
            <a:r>
              <a:rPr lang="es-ES" dirty="0" err="1"/>
              <a:t>etc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5756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70" y="997717"/>
            <a:ext cx="5114286" cy="64761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348549" y="1114696"/>
            <a:ext cx="377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Cada 1000 ms genera un valor que es transformado a una fecha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70" y="2245178"/>
            <a:ext cx="6057900" cy="8001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297783" y="2569029"/>
            <a:ext cx="2486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Asi</a:t>
            </a:r>
            <a:r>
              <a:rPr lang="es-ES" dirty="0"/>
              <a:t> presentamos el reloj.</a:t>
            </a:r>
          </a:p>
          <a:p>
            <a:r>
              <a:rPr lang="es-ES" dirty="0"/>
              <a:t>Nótese el </a:t>
            </a:r>
            <a:r>
              <a:rPr lang="es-ES" dirty="0" err="1"/>
              <a:t>async</a:t>
            </a:r>
            <a:r>
              <a:rPr lang="es-ES" dirty="0"/>
              <a:t> y el pipe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70" y="3726928"/>
            <a:ext cx="4057143" cy="107619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251268" y="3853280"/>
            <a:ext cx="4969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Zip toma una dato de un observable y otro del otro</a:t>
            </a:r>
          </a:p>
          <a:p>
            <a:r>
              <a:rPr lang="es-ES" dirty="0"/>
              <a:t>El pipe une los dos en un </a:t>
            </a:r>
            <a:r>
              <a:rPr lang="es-ES" dirty="0" err="1"/>
              <a:t>array</a:t>
            </a:r>
            <a:endParaRPr lang="es-ES" dirty="0"/>
          </a:p>
          <a:p>
            <a:r>
              <a:rPr lang="es-ES" dirty="0"/>
              <a:t>Tienen que pasar 6 segundos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070" y="5099621"/>
            <a:ext cx="2161905" cy="115238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2048" y="5031674"/>
            <a:ext cx="5447619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62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61" y="4439994"/>
            <a:ext cx="6200000" cy="191428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021" y="281487"/>
            <a:ext cx="5580952" cy="364761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941" y="1845673"/>
            <a:ext cx="29908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95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568" y="374226"/>
            <a:ext cx="6504762" cy="48380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20" y="374226"/>
            <a:ext cx="5419048" cy="166666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65463" y="3683726"/>
            <a:ext cx="451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observable captura eventos </a:t>
            </a:r>
            <a:r>
              <a:rPr lang="es-ES" dirty="0" err="1"/>
              <a:t>click</a:t>
            </a:r>
            <a:r>
              <a:rPr lang="es-ES" dirty="0"/>
              <a:t>, </a:t>
            </a:r>
            <a:r>
              <a:rPr lang="es-ES" dirty="0" err="1"/>
              <a:t>keyup</a:t>
            </a:r>
            <a:r>
              <a:rPr lang="es-ES" dirty="0"/>
              <a:t>, </a:t>
            </a:r>
            <a:r>
              <a:rPr lang="es-ES" dirty="0" err="1"/>
              <a:t>etc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8849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17" y="681008"/>
            <a:ext cx="4457143" cy="38761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121" y="681008"/>
            <a:ext cx="1647825" cy="7429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130834" y="2525873"/>
            <a:ext cx="5155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Crea un observable que tiene un </a:t>
            </a:r>
            <a:r>
              <a:rPr lang="es-ES" dirty="0" err="1"/>
              <a:t>interval</a:t>
            </a:r>
            <a:r>
              <a:rPr lang="es-ES" dirty="0"/>
              <a:t> y produce un error.</a:t>
            </a:r>
          </a:p>
          <a:p>
            <a:r>
              <a:rPr lang="es-ES" dirty="0"/>
              <a:t>Si c &gt; 20 entonces se completa.</a:t>
            </a:r>
          </a:p>
          <a:p>
            <a:r>
              <a:rPr lang="es-ES" dirty="0"/>
              <a:t>Pero como se produce un error para de emitir.</a:t>
            </a:r>
          </a:p>
          <a:p>
            <a:endParaRPr lang="es-ES" dirty="0"/>
          </a:p>
          <a:p>
            <a:r>
              <a:rPr lang="es-ES" dirty="0"/>
              <a:t>El </a:t>
            </a:r>
            <a:r>
              <a:rPr lang="es-ES" dirty="0" err="1"/>
              <a:t>scan</a:t>
            </a:r>
            <a:r>
              <a:rPr lang="es-ES" dirty="0"/>
              <a:t> es un reduce que acumula en </a:t>
            </a:r>
            <a:r>
              <a:rPr lang="es-ES" dirty="0" err="1"/>
              <a:t>acc</a:t>
            </a:r>
            <a:r>
              <a:rPr lang="es-ES" dirty="0"/>
              <a:t> todos los elementos del observable </a:t>
            </a:r>
          </a:p>
        </p:txBody>
      </p:sp>
    </p:spTree>
    <p:extLst>
      <p:ext uri="{BB962C8B-B14F-4D97-AF65-F5344CB8AC3E}">
        <p14:creationId xmlns:p14="http://schemas.microsoft.com/office/powerpoint/2010/main" val="2345567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16" y="985768"/>
            <a:ext cx="3990476" cy="326666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155474" y="1323702"/>
            <a:ext cx="604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falla, se reintenta dos veces, por eso se repite el bloque 012 tres veces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397" y="2698160"/>
            <a:ext cx="1666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una aplicación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26796"/>
            <a:ext cx="10515600" cy="4650167"/>
          </a:xfrm>
        </p:spPr>
        <p:txBody>
          <a:bodyPr/>
          <a:lstStyle/>
          <a:p>
            <a:r>
              <a:rPr lang="es-ES" dirty="0">
                <a:latin typeface="+mj-lt"/>
              </a:rPr>
              <a:t>Instalamos el cli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npm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install</a:t>
            </a:r>
            <a:r>
              <a:rPr lang="es-ES" dirty="0">
                <a:latin typeface="Consolas" panose="020B0609020204030204" pitchFamily="49" charset="0"/>
              </a:rPr>
              <a:t> -g @angular/cli</a:t>
            </a:r>
          </a:p>
          <a:p>
            <a:r>
              <a:rPr lang="es-ES" dirty="0">
                <a:latin typeface="+mj-lt"/>
              </a:rPr>
              <a:t>Creamos un nuevo proyecto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ng</a:t>
            </a:r>
            <a:r>
              <a:rPr lang="es-ES" dirty="0">
                <a:latin typeface="Consolas" panose="020B0609020204030204" pitchFamily="49" charset="0"/>
              </a:rPr>
              <a:t> new </a:t>
            </a:r>
            <a:r>
              <a:rPr lang="es-ES" dirty="0" err="1">
                <a:latin typeface="Consolas" panose="020B0609020204030204" pitchFamily="49" charset="0"/>
              </a:rPr>
              <a:t>front-end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latin typeface="+mj-lt"/>
              </a:rPr>
              <a:t>La vemos en el editor Microsoft Visual Studio </a:t>
            </a:r>
            <a:r>
              <a:rPr lang="es-ES" dirty="0" err="1">
                <a:latin typeface="+mj-lt"/>
              </a:rPr>
              <a:t>Code</a:t>
            </a:r>
            <a:endParaRPr lang="es-ES" dirty="0">
              <a:latin typeface="+mj-lt"/>
            </a:endParaRPr>
          </a:p>
          <a:p>
            <a:pPr lvl="1"/>
            <a:r>
              <a:rPr lang="es-ES" dirty="0">
                <a:latin typeface="Consolas" panose="020B0609020204030204" pitchFamily="49" charset="0"/>
              </a:rPr>
              <a:t>cd </a:t>
            </a:r>
            <a:r>
              <a:rPr lang="es-ES" dirty="0" err="1">
                <a:latin typeface="Consolas" panose="020B0609020204030204" pitchFamily="49" charset="0"/>
              </a:rPr>
              <a:t>front-end</a:t>
            </a:r>
            <a:endParaRPr lang="es-ES" dirty="0">
              <a:latin typeface="Consolas" panose="020B0609020204030204" pitchFamily="49" charset="0"/>
            </a:endParaRP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code</a:t>
            </a:r>
            <a:r>
              <a:rPr lang="es-ES" dirty="0">
                <a:latin typeface="Consolas" panose="020B0609020204030204" pitchFamily="49" charset="0"/>
              </a:rPr>
              <a:t> .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Abrimos terminal en el </a:t>
            </a:r>
            <a:r>
              <a:rPr lang="es-ES" dirty="0" err="1">
                <a:latin typeface="Consolas" panose="020B0609020204030204" pitchFamily="49" charset="0"/>
              </a:rPr>
              <a:t>code</a:t>
            </a:r>
            <a:r>
              <a:rPr lang="es-ES" dirty="0">
                <a:latin typeface="Consolas" panose="020B0609020204030204" pitchFamily="49" charset="0"/>
              </a:rPr>
              <a:t> (</a:t>
            </a:r>
            <a:r>
              <a:rPr lang="es-ES" dirty="0" err="1">
                <a:latin typeface="Consolas" panose="020B0609020204030204" pitchFamily="49" charset="0"/>
              </a:rPr>
              <a:t>Ctrl</a:t>
            </a:r>
            <a:r>
              <a:rPr lang="es-ES" dirty="0">
                <a:latin typeface="Consolas" panose="020B0609020204030204" pitchFamily="49" charset="0"/>
              </a:rPr>
              <a:t> + </a:t>
            </a:r>
            <a:r>
              <a:rPr lang="es-ES" dirty="0" err="1">
                <a:latin typeface="Consolas" panose="020B0609020204030204" pitchFamily="49" charset="0"/>
              </a:rPr>
              <a:t>Sift</a:t>
            </a:r>
            <a:r>
              <a:rPr lang="es-ES" dirty="0">
                <a:latin typeface="Consolas" panose="020B0609020204030204" pitchFamily="49" charset="0"/>
              </a:rPr>
              <a:t> + ñ ) y ejecutamos</a:t>
            </a:r>
          </a:p>
          <a:p>
            <a:pPr lvl="2"/>
            <a:r>
              <a:rPr lang="es-ES" dirty="0" err="1">
                <a:latin typeface="Consolas" panose="020B0609020204030204" pitchFamily="49" charset="0"/>
              </a:rPr>
              <a:t>ng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serve</a:t>
            </a:r>
            <a:r>
              <a:rPr lang="es-ES" dirty="0">
                <a:latin typeface="Consolas" panose="020B0609020204030204" pitchFamily="49" charset="0"/>
              </a:rPr>
              <a:t> --host &lt;</a:t>
            </a:r>
            <a:r>
              <a:rPr lang="es-ES" dirty="0" err="1">
                <a:latin typeface="Consolas" panose="020B0609020204030204" pitchFamily="49" charset="0"/>
              </a:rPr>
              <a:t>my-ip</a:t>
            </a:r>
            <a:r>
              <a:rPr lang="es-ES" dirty="0">
                <a:latin typeface="Consolas" panose="020B0609020204030204" pitchFamily="49" charset="0"/>
              </a:rPr>
              <a:t>&gt; --</a:t>
            </a:r>
            <a:r>
              <a:rPr lang="es-ES" dirty="0" err="1">
                <a:latin typeface="Consolas" panose="020B0609020204030204" pitchFamily="49" charset="0"/>
              </a:rPr>
              <a:t>port</a:t>
            </a:r>
            <a:r>
              <a:rPr lang="es-ES" dirty="0">
                <a:latin typeface="Consolas" panose="020B0609020204030204" pitchFamily="49" charset="0"/>
              </a:rPr>
              <a:t> &lt;</a:t>
            </a:r>
            <a:r>
              <a:rPr lang="es-ES" dirty="0" err="1">
                <a:latin typeface="Consolas" panose="020B0609020204030204" pitchFamily="49" charset="0"/>
              </a:rPr>
              <a:t>my-port</a:t>
            </a:r>
            <a:r>
              <a:rPr lang="es-ES" dirty="0">
                <a:latin typeface="Consolas" panose="020B0609020204030204" pitchFamily="49" charset="0"/>
              </a:rPr>
              <a:t>&gt; </a:t>
            </a:r>
          </a:p>
          <a:p>
            <a:pPr lvl="3"/>
            <a:r>
              <a:rPr lang="es-ES" dirty="0">
                <a:latin typeface="Consolas" panose="020B0609020204030204" pitchFamily="49" charset="0"/>
              </a:rPr>
              <a:t>(7419 ms se completa)</a:t>
            </a:r>
          </a:p>
          <a:p>
            <a:pPr lvl="1"/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627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026" y="162004"/>
            <a:ext cx="10515600" cy="995678"/>
          </a:xfrm>
        </p:spPr>
        <p:txBody>
          <a:bodyPr/>
          <a:lstStyle/>
          <a:p>
            <a:r>
              <a:rPr lang="es-ES" dirty="0" err="1"/>
              <a:t>HttpClient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50" y="1370119"/>
            <a:ext cx="7000000" cy="419047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623440" y="1047880"/>
            <a:ext cx="4118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Importación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Declaración</a:t>
            </a:r>
          </a:p>
          <a:p>
            <a:endParaRPr lang="es-ES" dirty="0"/>
          </a:p>
          <a:p>
            <a:r>
              <a:rPr lang="es-ES" dirty="0"/>
              <a:t>Importación de la clase e inyección en el c</a:t>
            </a:r>
          </a:p>
          <a:p>
            <a:r>
              <a:rPr lang="es-ES" dirty="0"/>
              <a:t>constructor</a:t>
            </a:r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2332140" y="1276821"/>
            <a:ext cx="5291300" cy="543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1"/>
          </p:cNvCxnSpPr>
          <p:nvPr/>
        </p:nvCxnSpPr>
        <p:spPr>
          <a:xfrm flipH="1">
            <a:off x="2902592" y="2063543"/>
            <a:ext cx="4720848" cy="301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714" y="3465357"/>
            <a:ext cx="5314286" cy="245714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714" y="6011034"/>
            <a:ext cx="4409524" cy="752381"/>
          </a:xfrm>
          <a:prstGeom prst="rect">
            <a:avLst/>
          </a:prstGeom>
        </p:spPr>
      </p:pic>
      <p:cxnSp>
        <p:nvCxnSpPr>
          <p:cNvPr id="22" name="Conector recto de flecha 21"/>
          <p:cNvCxnSpPr>
            <a:endCxn id="18" idx="1"/>
          </p:cNvCxnSpPr>
          <p:nvPr/>
        </p:nvCxnSpPr>
        <p:spPr>
          <a:xfrm>
            <a:off x="5075693" y="5879829"/>
            <a:ext cx="1802021" cy="507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2838806" y="5567454"/>
            <a:ext cx="230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Retorna un observable</a:t>
            </a:r>
          </a:p>
        </p:txBody>
      </p:sp>
      <p:cxnSp>
        <p:nvCxnSpPr>
          <p:cNvPr id="25" name="Conector recto de flecha 24"/>
          <p:cNvCxnSpPr/>
          <p:nvPr/>
        </p:nvCxnSpPr>
        <p:spPr>
          <a:xfrm flipH="1">
            <a:off x="8095376" y="2659310"/>
            <a:ext cx="184558" cy="80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9378892" y="2692866"/>
            <a:ext cx="1283515" cy="225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n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67" y="6133527"/>
            <a:ext cx="4866667" cy="638095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10352015" y="4240687"/>
            <a:ext cx="11372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Servicio.ts</a:t>
            </a:r>
            <a:endParaRPr lang="es-E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037449" y="6366539"/>
            <a:ext cx="21048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En el </a:t>
            </a:r>
            <a:r>
              <a:rPr lang="es-ES" dirty="0" err="1"/>
              <a:t>componente.ts</a:t>
            </a:r>
            <a:endParaRPr lang="es-E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3593202" y="3033259"/>
            <a:ext cx="15342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app.module.ts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9299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Varias peticiones en paralelo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276190" cy="160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841" y="1690688"/>
            <a:ext cx="4619048" cy="70476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816991" y="2691170"/>
            <a:ext cx="11372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Servicio.ts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986007" y="1936690"/>
            <a:ext cx="18146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componente.ts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00" y="4291170"/>
            <a:ext cx="3285714" cy="70476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28" y="5368393"/>
            <a:ext cx="2066667" cy="81904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053080" y="4811266"/>
            <a:ext cx="20257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Assets</a:t>
            </a:r>
            <a:r>
              <a:rPr lang="es-ES" dirty="0"/>
              <a:t>/Datos.1.json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2547457" y="5777917"/>
            <a:ext cx="18510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Assets</a:t>
            </a:r>
            <a:r>
              <a:rPr lang="es-ES" dirty="0"/>
              <a:t>/</a:t>
            </a:r>
            <a:r>
              <a:rPr lang="es-ES" dirty="0" err="1"/>
              <a:t>Datos.json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3841" y="4386408"/>
            <a:ext cx="4466667" cy="1219048"/>
          </a:xfrm>
          <a:prstGeom prst="rect">
            <a:avLst/>
          </a:prstGeom>
        </p:spPr>
      </p:pic>
      <p:cxnSp>
        <p:nvCxnSpPr>
          <p:cNvPr id="14" name="Conector recto de flecha 13"/>
          <p:cNvCxnSpPr/>
          <p:nvPr/>
        </p:nvCxnSpPr>
        <p:spPr>
          <a:xfrm flipH="1">
            <a:off x="7373923" y="2121356"/>
            <a:ext cx="486561" cy="241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 flipV="1">
            <a:off x="2348917" y="2919369"/>
            <a:ext cx="2605308" cy="103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078827" y="3934437"/>
            <a:ext cx="92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forkJoin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239629"/>
            <a:ext cx="28670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31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3106" cy="759000"/>
          </a:xfrm>
        </p:spPr>
        <p:txBody>
          <a:bodyPr/>
          <a:lstStyle/>
          <a:p>
            <a:r>
              <a:rPr lang="es-ES" dirty="0"/>
              <a:t>Peticiones en serie. Uso de </a:t>
            </a:r>
            <a:r>
              <a:rPr lang="es-ES" dirty="0" err="1"/>
              <a:t>async</a:t>
            </a:r>
            <a:r>
              <a:rPr lang="es-ES" dirty="0"/>
              <a:t>, </a:t>
            </a:r>
            <a:r>
              <a:rPr lang="es-ES" dirty="0" err="1"/>
              <a:t>await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52" y="1503014"/>
            <a:ext cx="7438095" cy="17523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52" y="4199926"/>
            <a:ext cx="6180952" cy="69523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308521" y="2754247"/>
            <a:ext cx="11372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Servicio.ts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5739904" y="4679361"/>
            <a:ext cx="1596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componente.ts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014" y="1367296"/>
            <a:ext cx="4247619" cy="4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94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errores </a:t>
            </a:r>
            <a:r>
              <a:rPr lang="es-ES" dirty="0" err="1"/>
              <a:t>await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3" y="1279111"/>
            <a:ext cx="6457143" cy="43333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789" y="1396529"/>
            <a:ext cx="5971429" cy="10952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137" y="3674909"/>
            <a:ext cx="4123809" cy="150476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184396" y="4306210"/>
            <a:ext cx="11372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Servicio.ts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0541686" y="909779"/>
            <a:ext cx="16242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Componente.ts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5809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139" y="298014"/>
            <a:ext cx="10515600" cy="624776"/>
          </a:xfrm>
        </p:spPr>
        <p:txBody>
          <a:bodyPr>
            <a:normAutofit fontScale="90000"/>
          </a:bodyPr>
          <a:lstStyle/>
          <a:p>
            <a:r>
              <a:rPr lang="es-ES" dirty="0"/>
              <a:t>EL CORS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3" y="1048134"/>
            <a:ext cx="6492136" cy="182090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18113" y="2994380"/>
            <a:ext cx="731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http-server (lanza el servidor web con el raíz en el directorio de la aplicación)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13" y="3363712"/>
            <a:ext cx="6619048" cy="1600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001" y="4331102"/>
            <a:ext cx="7780952" cy="60952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90" y="5172286"/>
            <a:ext cx="10047619" cy="168571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847128" y="6277348"/>
            <a:ext cx="40255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Quitar cabeceras en una posible solución</a:t>
            </a:r>
          </a:p>
        </p:txBody>
      </p:sp>
    </p:spTree>
    <p:extLst>
      <p:ext uri="{BB962C8B-B14F-4D97-AF65-F5344CB8AC3E}">
        <p14:creationId xmlns:p14="http://schemas.microsoft.com/office/powerpoint/2010/main" val="4203523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Cors</a:t>
            </a:r>
            <a:r>
              <a:rPr lang="es-ES" dirty="0"/>
              <a:t> (2)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7265"/>
            <a:ext cx="7657143" cy="17333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45953"/>
            <a:ext cx="8267700" cy="4191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38200" y="4228051"/>
            <a:ext cx="6670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problema es que enviamos una cabecera y el servidor no la conoce</a:t>
            </a:r>
          </a:p>
          <a:p>
            <a:endParaRPr lang="es-ES" dirty="0"/>
          </a:p>
          <a:p>
            <a:r>
              <a:rPr lang="es-ES" dirty="0"/>
              <a:t>Si lanzamos http-server –</a:t>
            </a:r>
            <a:r>
              <a:rPr lang="es-ES" dirty="0" err="1"/>
              <a:t>cors</a:t>
            </a:r>
            <a:r>
              <a:rPr lang="es-ES" dirty="0"/>
              <a:t>=id </a:t>
            </a:r>
          </a:p>
          <a:p>
            <a:r>
              <a:rPr lang="es-ES" dirty="0"/>
              <a:t>eliminamos el error</a:t>
            </a:r>
          </a:p>
        </p:txBody>
      </p:sp>
    </p:spTree>
    <p:extLst>
      <p:ext uri="{BB962C8B-B14F-4D97-AF65-F5344CB8AC3E}">
        <p14:creationId xmlns:p14="http://schemas.microsoft.com/office/powerpoint/2010/main" val="3156097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UPLOAD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85" y="2244231"/>
            <a:ext cx="8390476" cy="224761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237617" y="2786743"/>
            <a:ext cx="2697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SUBE UN CONTENIDO</a:t>
            </a:r>
          </a:p>
          <a:p>
            <a:r>
              <a:rPr lang="es-ES" dirty="0"/>
              <a:t>Generado por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3575467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Subida de un fichero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58" y="1816024"/>
            <a:ext cx="6838095" cy="2476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58" y="2358127"/>
            <a:ext cx="6895238" cy="233333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58" y="5511758"/>
            <a:ext cx="7009524" cy="78095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52358" y="5115533"/>
            <a:ext cx="14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 el servidor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1882" y="2766866"/>
            <a:ext cx="4190476" cy="253333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942218" y="2185975"/>
            <a:ext cx="230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Respuesta del servidor</a:t>
            </a:r>
          </a:p>
        </p:txBody>
      </p:sp>
    </p:spTree>
    <p:extLst>
      <p:ext uri="{BB962C8B-B14F-4D97-AF65-F5344CB8AC3E}">
        <p14:creationId xmlns:p14="http://schemas.microsoft.com/office/powerpoint/2010/main" val="2151015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68" y="243842"/>
            <a:ext cx="5709492" cy="60958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095" y="331087"/>
            <a:ext cx="6961905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96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55" y="567422"/>
            <a:ext cx="3239572" cy="11307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457" y="2728052"/>
            <a:ext cx="5096649" cy="369571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749" y="4997434"/>
            <a:ext cx="4828571" cy="1200000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H="1">
            <a:off x="4861518" y="5486400"/>
            <a:ext cx="1103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823" y="377315"/>
            <a:ext cx="7507410" cy="216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469"/>
          </a:xfrm>
        </p:spPr>
        <p:txBody>
          <a:bodyPr/>
          <a:lstStyle/>
          <a:p>
            <a:r>
              <a:rPr lang="es-ES" dirty="0"/>
              <a:t>Añadir el </a:t>
            </a:r>
            <a:r>
              <a:rPr lang="es-ES" dirty="0" err="1"/>
              <a:t>bootstrap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26796"/>
            <a:ext cx="10515600" cy="4650167"/>
          </a:xfrm>
        </p:spPr>
        <p:txBody>
          <a:bodyPr>
            <a:normAutofit lnSpcReduction="10000"/>
          </a:bodyPr>
          <a:lstStyle/>
          <a:p>
            <a:r>
              <a:rPr lang="es-ES" dirty="0">
                <a:latin typeface="+mj-lt"/>
              </a:rPr>
              <a:t>Instalamos el </a:t>
            </a:r>
            <a:r>
              <a:rPr lang="es-ES" dirty="0" err="1">
                <a:latin typeface="+mj-lt"/>
              </a:rPr>
              <a:t>ng-bootstrap</a:t>
            </a:r>
            <a:r>
              <a:rPr lang="es-ES" dirty="0">
                <a:latin typeface="+mj-lt"/>
              </a:rPr>
              <a:t> 4</a:t>
            </a:r>
          </a:p>
          <a:p>
            <a:pPr lvl="1"/>
            <a:r>
              <a:rPr lang="es-ES" dirty="0">
                <a:latin typeface="+mj-lt"/>
              </a:rPr>
              <a:t>NO INSTALAR JQUERY, POPPER</a:t>
            </a:r>
          </a:p>
          <a:p>
            <a:pPr lvl="1"/>
            <a:r>
              <a:rPr lang="es-ES" dirty="0" err="1">
                <a:latin typeface="+mj-lt"/>
              </a:rPr>
              <a:t>npm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install</a:t>
            </a:r>
            <a:r>
              <a:rPr lang="es-ES" dirty="0">
                <a:latin typeface="+mj-lt"/>
              </a:rPr>
              <a:t> --</a:t>
            </a:r>
            <a:r>
              <a:rPr lang="es-ES" dirty="0" err="1">
                <a:latin typeface="+mj-lt"/>
              </a:rPr>
              <a:t>save</a:t>
            </a:r>
            <a:r>
              <a:rPr lang="es-ES" dirty="0">
                <a:latin typeface="+mj-lt"/>
              </a:rPr>
              <a:t> @</a:t>
            </a:r>
            <a:r>
              <a:rPr lang="es-ES" dirty="0" err="1">
                <a:latin typeface="+mj-lt"/>
              </a:rPr>
              <a:t>ng-bootstrap</a:t>
            </a:r>
            <a:r>
              <a:rPr lang="es-ES" dirty="0">
                <a:latin typeface="+mj-lt"/>
              </a:rPr>
              <a:t>/</a:t>
            </a:r>
            <a:r>
              <a:rPr lang="es-ES" dirty="0" err="1">
                <a:latin typeface="+mj-lt"/>
              </a:rPr>
              <a:t>ng-bootstrap</a:t>
            </a:r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Como es un módulo (</a:t>
            </a:r>
            <a:r>
              <a:rPr lang="es-ES" dirty="0" err="1">
                <a:latin typeface="+mj-lt"/>
              </a:rPr>
              <a:t>NgbModule</a:t>
            </a:r>
            <a:r>
              <a:rPr lang="es-ES" dirty="0">
                <a:latin typeface="+mj-lt"/>
              </a:rPr>
              <a:t>) debemos de añadirlo a los módulos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Lo hacemos en el app.module.js</a:t>
            </a:r>
          </a:p>
          <a:p>
            <a:r>
              <a:rPr lang="es-ES" dirty="0">
                <a:latin typeface="+mj-lt"/>
              </a:rPr>
              <a:t>Dependencias. Tenemos que añadir al index.html solo el </a:t>
            </a:r>
            <a:r>
              <a:rPr lang="es-ES" dirty="0" err="1">
                <a:latin typeface="+mj-lt"/>
              </a:rPr>
              <a:t>css</a:t>
            </a:r>
            <a:r>
              <a:rPr lang="es-ES" dirty="0">
                <a:latin typeface="+mj-lt"/>
              </a:rPr>
              <a:t> de </a:t>
            </a:r>
            <a:r>
              <a:rPr lang="es-ES" dirty="0" err="1">
                <a:latin typeface="+mj-lt"/>
              </a:rPr>
              <a:t>boostrap</a:t>
            </a:r>
            <a:endParaRPr lang="es-ES" dirty="0">
              <a:latin typeface="+mj-lt"/>
            </a:endParaRPr>
          </a:p>
          <a:p>
            <a:pPr lvl="1"/>
            <a:r>
              <a:rPr lang="es-ES" dirty="0"/>
              <a:t>&lt;link </a:t>
            </a:r>
            <a:r>
              <a:rPr lang="es-ES" dirty="0" err="1"/>
              <a:t>rel</a:t>
            </a:r>
            <a:r>
              <a:rPr lang="es-ES" dirty="0"/>
              <a:t>="</a:t>
            </a:r>
            <a:r>
              <a:rPr lang="es-ES" dirty="0" err="1"/>
              <a:t>stylesheet</a:t>
            </a:r>
            <a:r>
              <a:rPr lang="es-ES" dirty="0"/>
              <a:t>" </a:t>
            </a:r>
            <a:r>
              <a:rPr lang="es-ES" dirty="0" err="1"/>
              <a:t>href</a:t>
            </a:r>
            <a:r>
              <a:rPr lang="es-ES" dirty="0"/>
              <a:t>="https://stackpath.bootstrapcdn.com/</a:t>
            </a:r>
            <a:r>
              <a:rPr lang="es-ES" dirty="0" err="1"/>
              <a:t>bootstrap</a:t>
            </a:r>
            <a:r>
              <a:rPr lang="es-ES" dirty="0"/>
              <a:t>/4.1.0/</a:t>
            </a:r>
            <a:r>
              <a:rPr lang="es-ES" dirty="0" err="1"/>
              <a:t>css</a:t>
            </a:r>
            <a:r>
              <a:rPr lang="es-ES" dirty="0"/>
              <a:t>/bootstrap.min.css" </a:t>
            </a:r>
            <a:r>
              <a:rPr lang="es-ES" dirty="0" err="1"/>
              <a:t>integrity</a:t>
            </a:r>
            <a:r>
              <a:rPr lang="es-ES" dirty="0"/>
              <a:t>="sha384-9gVQ4dYFwwWSjIDZnLEWnxCjeSWFphJiwGPXr1jddIhOegiu1FwO5qRGvFXOdJZ4" </a:t>
            </a:r>
            <a:r>
              <a:rPr lang="es-ES" dirty="0" err="1"/>
              <a:t>crossorigin</a:t>
            </a:r>
            <a:r>
              <a:rPr lang="es-ES" dirty="0"/>
              <a:t>="</a:t>
            </a:r>
            <a:r>
              <a:rPr lang="es-ES" dirty="0" err="1"/>
              <a:t>anonymous</a:t>
            </a:r>
            <a:r>
              <a:rPr lang="es-ES" dirty="0"/>
              <a:t>"&gt;</a:t>
            </a:r>
          </a:p>
          <a:p>
            <a:pPr lvl="1"/>
            <a:endParaRPr lang="es-ES" dirty="0">
              <a:latin typeface="+mj-lt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416073" y="6211670"/>
            <a:ext cx="663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" b="1" dirty="0">
                <a:latin typeface="Consolas" panose="020B0609020204030204" pitchFamily="49" charset="0"/>
              </a:rPr>
              <a:t>https://ng-bootstrap.github.io/#/getting-started</a:t>
            </a:r>
          </a:p>
        </p:txBody>
      </p:sp>
    </p:spTree>
    <p:extLst>
      <p:ext uri="{BB962C8B-B14F-4D97-AF65-F5344CB8AC3E}">
        <p14:creationId xmlns:p14="http://schemas.microsoft.com/office/powerpoint/2010/main" val="3284054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 Interceptor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21" y="182880"/>
            <a:ext cx="6345474" cy="649940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036526" y="2292214"/>
            <a:ext cx="484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Hay que implementar la interface </a:t>
            </a:r>
            <a:r>
              <a:rPr lang="es-ES" dirty="0" err="1"/>
              <a:t>HttpInterceptor</a:t>
            </a:r>
            <a:endParaRPr lang="es-ES" dirty="0"/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4720046" y="2448895"/>
            <a:ext cx="2185851" cy="22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7184571" y="3161211"/>
            <a:ext cx="417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Puedo añadir </a:t>
            </a:r>
            <a:r>
              <a:rPr lang="es-ES" dirty="0" err="1"/>
              <a:t>headers</a:t>
            </a:r>
            <a:r>
              <a:rPr lang="es-ES" dirty="0"/>
              <a:t> en todas las </a:t>
            </a:r>
            <a:r>
              <a:rPr lang="es-ES" dirty="0" err="1"/>
              <a:t>request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2899954" y="3345877"/>
            <a:ext cx="4136572" cy="93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036526" y="5355771"/>
            <a:ext cx="450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Puedo examinar la response y saber el tiempo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 flipH="1" flipV="1">
            <a:off x="3979817" y="5477691"/>
            <a:ext cx="2926080" cy="11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526" y="325363"/>
            <a:ext cx="4257675" cy="1304925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9771113" y="1151317"/>
            <a:ext cx="13372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App.module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037423" y="1703308"/>
            <a:ext cx="484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Podría definir varios interceptores. Por eso el true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311961" y="5974401"/>
            <a:ext cx="4267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INTERCEPTOR HTTP</a:t>
            </a:r>
          </a:p>
        </p:txBody>
      </p:sp>
    </p:spTree>
    <p:extLst>
      <p:ext uri="{BB962C8B-B14F-4D97-AF65-F5344CB8AC3E}">
        <p14:creationId xmlns:p14="http://schemas.microsoft.com/office/powerpoint/2010/main" val="4143135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6" y="559553"/>
            <a:ext cx="6114286" cy="28857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632" y="348932"/>
            <a:ext cx="3380952" cy="80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039" y="2802775"/>
            <a:ext cx="5152381" cy="3238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66" y="3606074"/>
            <a:ext cx="8914286" cy="310476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915039" y="2378365"/>
            <a:ext cx="299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Definido en </a:t>
            </a:r>
            <a:r>
              <a:rPr lang="es-ES" dirty="0" err="1"/>
              <a:t>Servicio.service.ts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8411827" y="1148932"/>
            <a:ext cx="316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Componente cualquiera donde tenemos un error no controlado 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701046" y="2985133"/>
            <a:ext cx="35490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Clase que implemente </a:t>
            </a:r>
            <a:r>
              <a:rPr lang="es-ES" dirty="0" err="1"/>
              <a:t>ErrorHandler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66651" y="6341504"/>
            <a:ext cx="34417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Componente que presenta el error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292" y="5565251"/>
            <a:ext cx="6761905" cy="105714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0094" y="1125916"/>
            <a:ext cx="2790825" cy="981075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5820686" y="964266"/>
            <a:ext cx="23880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app.module</a:t>
            </a:r>
            <a:r>
              <a:rPr lang="es-ES" dirty="0"/>
              <a:t> (</a:t>
            </a:r>
            <a:r>
              <a:rPr lang="es-ES" dirty="0" err="1"/>
              <a:t>providers</a:t>
            </a:r>
            <a:r>
              <a:rPr lang="es-ES" dirty="0"/>
              <a:t>)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608320" y="3956247"/>
            <a:ext cx="500694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Por alguna razón debemos usar </a:t>
            </a:r>
            <a:r>
              <a:rPr lang="es-ES" dirty="0" err="1"/>
              <a:t>ChangeDetectorRef</a:t>
            </a:r>
            <a:endParaRPr lang="es-ES" dirty="0"/>
          </a:p>
          <a:p>
            <a:r>
              <a:rPr lang="es-ES" dirty="0"/>
              <a:t>Para que se actualice la presentación del error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229298" y="36333"/>
            <a:ext cx="4699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GESTOR GLOBAL DE ERRORES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829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3308" y="2630153"/>
            <a:ext cx="4983760" cy="1325563"/>
          </a:xfrm>
        </p:spPr>
        <p:txBody>
          <a:bodyPr/>
          <a:lstStyle/>
          <a:p>
            <a:r>
              <a:rPr lang="es-ES" dirty="0"/>
              <a:t>¿Qué versión tengo?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320" y="365124"/>
            <a:ext cx="5649893" cy="641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2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957" y="270702"/>
            <a:ext cx="2613966" cy="738664"/>
          </a:xfrm>
        </p:spPr>
        <p:txBody>
          <a:bodyPr/>
          <a:lstStyle/>
          <a:p>
            <a:r>
              <a:rPr lang="es-ES" dirty="0" err="1"/>
              <a:t>ng</a:t>
            </a:r>
            <a:r>
              <a:rPr lang="es-ES" dirty="0"/>
              <a:t> </a:t>
            </a:r>
            <a:r>
              <a:rPr lang="es-ES" dirty="0" err="1"/>
              <a:t>build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051" y="176401"/>
            <a:ext cx="7620699" cy="1905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051" y="2210966"/>
            <a:ext cx="7476190" cy="340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-194086" y="963607"/>
            <a:ext cx="349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err="1">
                <a:latin typeface="Consolas" panose="020B0609020204030204" pitchFamily="49" charset="0"/>
              </a:rPr>
              <a:t>ng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build</a:t>
            </a:r>
            <a:r>
              <a:rPr lang="es-ES" dirty="0">
                <a:latin typeface="Consolas" panose="020B0609020204030204" pitchFamily="49" charset="0"/>
              </a:rPr>
              <a:t> --</a:t>
            </a:r>
            <a:r>
              <a:rPr lang="es-ES" dirty="0" err="1">
                <a:latin typeface="Consolas" panose="020B0609020204030204" pitchFamily="49" charset="0"/>
              </a:rPr>
              <a:t>prod</a:t>
            </a:r>
            <a:r>
              <a:rPr lang="es-ES" dirty="0">
                <a:latin typeface="Consolas" panose="020B0609020204030204" pitchFamily="49" charset="0"/>
              </a:rPr>
              <a:t> 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231472" y="2646919"/>
            <a:ext cx="107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subfolder</a:t>
            </a:r>
            <a:endParaRPr lang="es-ES" dirty="0"/>
          </a:p>
        </p:txBody>
      </p:sp>
      <p:cxnSp>
        <p:nvCxnSpPr>
          <p:cNvPr id="9" name="Conector recto de flecha 8"/>
          <p:cNvCxnSpPr>
            <a:stCxn id="7" idx="3"/>
          </p:cNvCxnSpPr>
          <p:nvPr/>
        </p:nvCxnSpPr>
        <p:spPr>
          <a:xfrm>
            <a:off x="3305420" y="2831585"/>
            <a:ext cx="2214536" cy="46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-402672" y="3663398"/>
            <a:ext cx="5206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Consolas" panose="020B0609020204030204" pitchFamily="49" charset="0"/>
              </a:rPr>
              <a:t>ng build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--prod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--base-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 /app/beta1.4/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--output-path ./</a:t>
            </a:r>
            <a:r>
              <a:rPr lang="en-US" dirty="0" err="1"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/app/beta1.4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06" y="5977491"/>
            <a:ext cx="6859750" cy="638095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6981856" y="6335362"/>
            <a:ext cx="521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https://github.com/angular/angular-cli/wiki/1-x-build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94A52475-3E1F-43BE-BD2B-C16E1308F723}"/>
              </a:ext>
            </a:extLst>
          </p:cNvPr>
          <p:cNvCxnSpPr/>
          <p:nvPr/>
        </p:nvCxnSpPr>
        <p:spPr>
          <a:xfrm>
            <a:off x="1306286" y="2831585"/>
            <a:ext cx="1999134" cy="152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1ABB312-9EEC-453B-8D01-6C1DF9F23966}"/>
              </a:ext>
            </a:extLst>
          </p:cNvPr>
          <p:cNvSpPr txBox="1"/>
          <p:nvPr/>
        </p:nvSpPr>
        <p:spPr>
          <a:xfrm>
            <a:off x="334544" y="2557811"/>
            <a:ext cx="179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Barra importante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44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998"/>
          </a:xfrm>
        </p:spPr>
        <p:txBody>
          <a:bodyPr>
            <a:normAutofit fontScale="90000"/>
          </a:bodyPr>
          <a:lstStyle/>
          <a:p>
            <a:r>
              <a:rPr lang="es-ES" dirty="0"/>
              <a:t>Estructura del proyecto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37" y="1470872"/>
            <a:ext cx="2552381" cy="32095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567" y="1403760"/>
            <a:ext cx="2704762" cy="376190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047" y="1347836"/>
            <a:ext cx="2266667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8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environments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10" y="1875245"/>
            <a:ext cx="5542857" cy="158095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571" y="4819339"/>
            <a:ext cx="2628571" cy="73333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39310" y="1506022"/>
            <a:ext cx="212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Fichero: </a:t>
            </a:r>
            <a:r>
              <a:rPr lang="es-ES" dirty="0" err="1"/>
              <a:t>angular.json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241571" y="4462943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Directorio 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428" y="1875245"/>
            <a:ext cx="3600000" cy="96190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475428" y="1317360"/>
            <a:ext cx="34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Contenido de </a:t>
            </a:r>
            <a:r>
              <a:rPr lang="es-ES" dirty="0" err="1"/>
              <a:t>environment.prod.ts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511" y="4647609"/>
            <a:ext cx="5485714" cy="1190476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543413" y="4244829"/>
            <a:ext cx="161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Fichero </a:t>
            </a:r>
            <a:r>
              <a:rPr lang="es-ES" dirty="0" err="1"/>
              <a:t>main.ts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4806892" y="5385732"/>
            <a:ext cx="1375794" cy="45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3710738" y="6098796"/>
            <a:ext cx="3426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Desactiva controles del </a:t>
            </a:r>
            <a:r>
              <a:rPr lang="es-ES" dirty="0" err="1"/>
              <a:t>framework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17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Styles</a:t>
            </a:r>
            <a:br>
              <a:rPr lang="es-ES" dirty="0"/>
            </a:br>
            <a:r>
              <a:rPr lang="es-ES" sz="1300" dirty="0"/>
              <a:t>https://scotch.io/tutorials/using-sass-with-the-angular-cli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s-ES" dirty="0"/>
              <a:t>Los estilos globales van en</a:t>
            </a:r>
          </a:p>
          <a:p>
            <a:pPr lvl="1"/>
            <a:r>
              <a:rPr lang="es-ES" dirty="0"/>
              <a:t>style.css</a:t>
            </a:r>
          </a:p>
          <a:p>
            <a:r>
              <a:rPr lang="es-ES" dirty="0"/>
              <a:t>Podemos usar </a:t>
            </a:r>
            <a:r>
              <a:rPr lang="es-ES" dirty="0" err="1"/>
              <a:t>saas</a:t>
            </a:r>
            <a:r>
              <a:rPr lang="es-ES" dirty="0"/>
              <a:t> , </a:t>
            </a:r>
            <a:r>
              <a:rPr lang="es-ES" dirty="0" err="1"/>
              <a:t>scss</a:t>
            </a:r>
            <a:r>
              <a:rPr lang="es-ES" dirty="0"/>
              <a:t>, </a:t>
            </a:r>
            <a:r>
              <a:rPr lang="es-ES" dirty="0" err="1"/>
              <a:t>less</a:t>
            </a:r>
            <a:endParaRPr lang="es-ES" dirty="0"/>
          </a:p>
          <a:p>
            <a:pPr lvl="1"/>
            <a:r>
              <a:rPr lang="es-ES" dirty="0" err="1"/>
              <a:t>ng</a:t>
            </a:r>
            <a:r>
              <a:rPr lang="es-ES" dirty="0"/>
              <a:t> new mi-app  --</a:t>
            </a:r>
            <a:r>
              <a:rPr lang="es-ES" dirty="0" err="1"/>
              <a:t>style</a:t>
            </a:r>
            <a:r>
              <a:rPr lang="es-ES" dirty="0"/>
              <a:t>=</a:t>
            </a:r>
            <a:r>
              <a:rPr lang="es-ES" dirty="0" err="1"/>
              <a:t>scss</a:t>
            </a:r>
            <a:endParaRPr lang="es-ES" dirty="0"/>
          </a:p>
          <a:p>
            <a:pPr lvl="1"/>
            <a:r>
              <a:rPr lang="es-ES" dirty="0"/>
              <a:t>En este caso tendríamos en vez de style.css tendremos </a:t>
            </a:r>
            <a:r>
              <a:rPr lang="es-ES" dirty="0" err="1"/>
              <a:t>style.scss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0839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26990</TotalTime>
  <Words>853</Words>
  <Application>Microsoft Office PowerPoint</Application>
  <PresentationFormat>Panorámica</PresentationFormat>
  <Paragraphs>195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Tema de Office</vt:lpstr>
      <vt:lpstr>ANGULAR 2</vt:lpstr>
      <vt:lpstr>Indice</vt:lpstr>
      <vt:lpstr>Creación de una aplicación</vt:lpstr>
      <vt:lpstr>Añadir el bootstrap</vt:lpstr>
      <vt:lpstr>¿Qué versión tengo?</vt:lpstr>
      <vt:lpstr>ng build</vt:lpstr>
      <vt:lpstr>Estructura del proyecto</vt:lpstr>
      <vt:lpstr>environments</vt:lpstr>
      <vt:lpstr>Styles https://scotch.io/tutorials/using-sass-with-the-angular-cli</vt:lpstr>
      <vt:lpstr>Presentación de PowerPoint</vt:lpstr>
      <vt:lpstr>Componente / Vista</vt:lpstr>
      <vt:lpstr>Presentación de PowerPoint</vt:lpstr>
      <vt:lpstr>Presentación de PowerPoint</vt:lpstr>
      <vt:lpstr>Presentación de PowerPoint</vt:lpstr>
      <vt:lpstr>Servicio</vt:lpstr>
      <vt:lpstr>Presentación de PowerPoint</vt:lpstr>
      <vt:lpstr>Inyección de dependencias</vt:lpstr>
      <vt:lpstr>DI</vt:lpstr>
      <vt:lpstr>Inicialización de la aplicación</vt:lpstr>
      <vt:lpstr>Arranque de multiples componentes</vt:lpstr>
      <vt:lpstr>Directiva</vt:lpstr>
      <vt:lpstr>Presentación de PowerPoint</vt:lpstr>
      <vt:lpstr>Rxjs https://www.learnrxjs.io/</vt:lpstr>
      <vt:lpstr>Operadores rxjs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HttpClient</vt:lpstr>
      <vt:lpstr>Varias peticiones en paralelo</vt:lpstr>
      <vt:lpstr>Peticiones en serie. Uso de async, await</vt:lpstr>
      <vt:lpstr>Control de errores await</vt:lpstr>
      <vt:lpstr>EL CORS</vt:lpstr>
      <vt:lpstr>Cors (2)</vt:lpstr>
      <vt:lpstr>UPLOAD</vt:lpstr>
      <vt:lpstr>Subida de un fichero</vt:lpstr>
      <vt:lpstr>Presentación de PowerPoint</vt:lpstr>
      <vt:lpstr>Presentación de PowerPoint</vt:lpstr>
      <vt:lpstr>Http Interceptor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Jose Viejo Huerta</dc:creator>
  <cp:lastModifiedBy>Jose Viejo Huerta</cp:lastModifiedBy>
  <cp:revision>65</cp:revision>
  <dcterms:created xsi:type="dcterms:W3CDTF">2018-08-27T10:48:45Z</dcterms:created>
  <dcterms:modified xsi:type="dcterms:W3CDTF">2018-09-26T12:32:16Z</dcterms:modified>
</cp:coreProperties>
</file>