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556" r:id="rId2"/>
    <p:sldId id="508" r:id="rId3"/>
    <p:sldId id="561" r:id="rId4"/>
    <p:sldId id="512" r:id="rId5"/>
    <p:sldId id="555" r:id="rId6"/>
    <p:sldId id="558" r:id="rId7"/>
    <p:sldId id="559" r:id="rId8"/>
    <p:sldId id="557" r:id="rId9"/>
    <p:sldId id="560" r:id="rId10"/>
    <p:sldId id="494" r:id="rId11"/>
  </p:sldIdLst>
  <p:sldSz cx="9144000" cy="6858000" type="screen4x3"/>
  <p:notesSz cx="7099300" cy="102346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5" autoAdjust="0"/>
    <p:restoredTop sz="97804" autoAdjust="0"/>
  </p:normalViewPr>
  <p:slideViewPr>
    <p:cSldViewPr>
      <p:cViewPr varScale="1">
        <p:scale>
          <a:sx n="97" d="100"/>
          <a:sy n="97" d="100"/>
        </p:scale>
        <p:origin x="1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12"/>
    </p:cViewPr>
  </p:sorterViewPr>
  <p:notesViewPr>
    <p:cSldViewPr>
      <p:cViewPr varScale="1">
        <p:scale>
          <a:sx n="61" d="100"/>
          <a:sy n="61" d="100"/>
        </p:scale>
        <p:origin x="2838" y="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F399ABCC-8120-4C32-AA2D-5E062B910CD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09110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41B9559-9E0E-4447-B6DC-CBA630A2CF6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303649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59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27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91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138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4122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09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60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67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88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656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1860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"/>
          <p:cNvSpPr>
            <a:spLocks noChangeShapeType="1"/>
          </p:cNvSpPr>
          <p:nvPr/>
        </p:nvSpPr>
        <p:spPr bwMode="auto">
          <a:xfrm>
            <a:off x="0" y="620713"/>
            <a:ext cx="91440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27" name="Text Box 5"/>
          <p:cNvSpPr txBox="1">
            <a:spLocks noChangeArrowheads="1"/>
          </p:cNvSpPr>
          <p:nvPr/>
        </p:nvSpPr>
        <p:spPr bwMode="auto">
          <a:xfrm>
            <a:off x="0" y="6623050"/>
            <a:ext cx="268288" cy="23495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B07E3787-A4ED-404D-8251-51A51344D0AB}" type="slidenum">
              <a:rPr lang="es-ES" altLang="es-ES" sz="1000" smtClean="0"/>
              <a:pPr algn="ctr" eaLnBrk="1" hangingPunct="1">
                <a:defRPr/>
              </a:pPr>
              <a:t>‹Nº›</a:t>
            </a:fld>
            <a:endParaRPr lang="es-ES" altLang="es-ES" sz="100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0" y="-4727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ES" dirty="0"/>
          </a:p>
        </p:txBody>
      </p:sp>
      <p:sp>
        <p:nvSpPr>
          <p:cNvPr id="4099" name="Text Box 7"/>
          <p:cNvSpPr txBox="1">
            <a:spLocks noChangeArrowheads="1"/>
          </p:cNvSpPr>
          <p:nvPr/>
        </p:nvSpPr>
        <p:spPr bwMode="auto">
          <a:xfrm>
            <a:off x="899592" y="2204864"/>
            <a:ext cx="7929761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4000" b="1" dirty="0"/>
              <a:t>Introducción a </a:t>
            </a:r>
            <a:r>
              <a:rPr lang="es-ES" altLang="es-ES" sz="4000" b="1" dirty="0" smtClean="0"/>
              <a:t>la Programación</a:t>
            </a:r>
            <a:endParaRPr lang="es-ES" altLang="es-ES" sz="2800" b="1" dirty="0"/>
          </a:p>
          <a:p>
            <a:pPr algn="ctr" eaLnBrk="1" hangingPunct="1"/>
            <a:r>
              <a:rPr lang="es-ES" altLang="es-ES" sz="2000" b="1" dirty="0"/>
              <a:t>Grado en Ingeniería Informática</a:t>
            </a:r>
            <a:endParaRPr lang="es-ES" altLang="es-ES" sz="2800" b="1" dirty="0"/>
          </a:p>
          <a:p>
            <a:pPr algn="ctr" eaLnBrk="1" hangingPunct="1"/>
            <a:endParaRPr lang="es-ES" altLang="es-ES" sz="3200" b="1" dirty="0"/>
          </a:p>
          <a:p>
            <a:pPr algn="ctr" eaLnBrk="1" hangingPunct="1"/>
            <a:r>
              <a:rPr lang="es-ES" altLang="es-ES" sz="3200" b="1" dirty="0" smtClean="0"/>
              <a:t>6. Análisis de casos</a:t>
            </a:r>
            <a:endParaRPr lang="es-ES" altLang="es-ES" sz="3200" b="1" dirty="0"/>
          </a:p>
        </p:txBody>
      </p:sp>
      <p:pic>
        <p:nvPicPr>
          <p:cNvPr id="4101" name="Picture 12" descr="logoSimboloUM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88913"/>
            <a:ext cx="24114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Line 8"/>
          <p:cNvSpPr>
            <a:spLocks noChangeShapeType="1"/>
          </p:cNvSpPr>
          <p:nvPr/>
        </p:nvSpPr>
        <p:spPr bwMode="auto">
          <a:xfrm>
            <a:off x="3059831" y="3443482"/>
            <a:ext cx="3313112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3470274" y="5949280"/>
            <a:ext cx="5457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altLang="es-ES" b="1" dirty="0" smtClean="0"/>
              <a:t>Bloque </a:t>
            </a:r>
            <a:r>
              <a:rPr lang="es-ES" altLang="es-ES" b="1" dirty="0"/>
              <a:t>1. Léxico y organización de un </a:t>
            </a:r>
            <a:r>
              <a:rPr lang="es-ES" altLang="es-ES" b="1" dirty="0" smtClean="0"/>
              <a:t>algoritmo</a:t>
            </a:r>
          </a:p>
          <a:p>
            <a:pPr algn="r"/>
            <a:r>
              <a:rPr lang="es-ES" b="1" dirty="0" smtClean="0"/>
              <a:t>6. Análisis de casos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7577997" y="6536377"/>
            <a:ext cx="13262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1200" i="1" smtClean="0"/>
              <a:t>Dr. Isidro Verdú</a:t>
            </a:r>
            <a:endParaRPr lang="es-ES" sz="1200" i="1"/>
          </a:p>
        </p:txBody>
      </p:sp>
    </p:spTree>
    <p:extLst>
      <p:ext uri="{BB962C8B-B14F-4D97-AF65-F5344CB8AC3E}">
        <p14:creationId xmlns:p14="http://schemas.microsoft.com/office/powerpoint/2010/main" val="338074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067944" y="3721892"/>
            <a:ext cx="65722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s-ES" altLang="es-ES" sz="2400" dirty="0"/>
              <a:t>- - -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457933" y="3532366"/>
            <a:ext cx="6246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altLang="es-ES" b="1">
                <a:solidFill>
                  <a:schemeClr val="tx1">
                    <a:lumMod val="50000"/>
                  </a:schemeClr>
                </a:solidFill>
              </a:rPr>
              <a:t>Análisis de casos</a:t>
            </a:r>
            <a:endParaRPr lang="es-E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067944" y="2987367"/>
            <a:ext cx="65722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182563" indent="-1825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s-ES" altLang="es-ES" sz="2400" dirty="0"/>
              <a:t>- - -</a:t>
            </a:r>
          </a:p>
        </p:txBody>
      </p:sp>
    </p:spTree>
    <p:extLst>
      <p:ext uri="{BB962C8B-B14F-4D97-AF65-F5344CB8AC3E}">
        <p14:creationId xmlns:p14="http://schemas.microsoft.com/office/powerpoint/2010/main" val="155985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409513" y="115037"/>
            <a:ext cx="21675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s-ES" altLang="es-ES" sz="2000" dirty="0" smtClean="0"/>
              <a:t>Análisis de casos</a:t>
            </a:r>
            <a:endParaRPr lang="es-ES" altLang="es-ES" sz="2000" dirty="0"/>
          </a:p>
        </p:txBody>
      </p:sp>
      <p:sp>
        <p:nvSpPr>
          <p:cNvPr id="7" name="TextShape 1"/>
          <p:cNvSpPr txBox="1"/>
          <p:nvPr/>
        </p:nvSpPr>
        <p:spPr>
          <a:xfrm>
            <a:off x="1259632" y="983049"/>
            <a:ext cx="6755375" cy="2141228"/>
          </a:xfrm>
          <a:prstGeom prst="rect">
            <a:avLst/>
          </a:prstGeom>
          <a:noFill/>
          <a:ln w="15875">
            <a:solidFill>
              <a:srgbClr val="FF6600"/>
            </a:solidFill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rgbClr val="CC0000"/>
              </a:buClr>
            </a:pPr>
            <a:r>
              <a:rPr lang="es-ES" sz="1600" strike="noStrike" spc="-1" dirty="0" smtClean="0">
                <a:latin typeface="Verdana"/>
              </a:rPr>
              <a:t>Problema: </a:t>
            </a:r>
            <a:r>
              <a:rPr lang="es-ES" sz="1600" strike="noStrike" spc="-1" dirty="0">
                <a:latin typeface="Verdana"/>
              </a:rPr>
              <a:t>Dados dos número enteros calcular el </a:t>
            </a:r>
            <a:r>
              <a:rPr lang="es-ES" sz="1600" strike="noStrike" spc="-1" dirty="0" smtClean="0">
                <a:latin typeface="Verdana"/>
              </a:rPr>
              <a:t>mayor</a:t>
            </a:r>
            <a:endParaRPr lang="es-ES" sz="1600" strike="noStrike" spc="-1" dirty="0">
              <a:latin typeface="Verdana"/>
            </a:endParaRPr>
          </a:p>
          <a:p>
            <a:pPr>
              <a:spcBef>
                <a:spcPts val="0"/>
              </a:spcBef>
              <a:buClr>
                <a:srgbClr val="CC0000"/>
              </a:buClr>
            </a:pPr>
            <a:r>
              <a:rPr lang="es-ES" sz="1600" strike="noStrike" spc="-1" dirty="0" smtClean="0">
                <a:latin typeface="Verdana"/>
              </a:rPr>
              <a:t>Entrada:</a:t>
            </a:r>
            <a:endParaRPr lang="es-ES" sz="1600" strike="noStrike" spc="-1" dirty="0">
              <a:latin typeface="Verdana"/>
            </a:endParaRPr>
          </a:p>
          <a:p>
            <a:pPr marL="355600">
              <a:spcBef>
                <a:spcPts val="0"/>
              </a:spcBef>
            </a:pPr>
            <a:r>
              <a:rPr lang="es-ES" sz="1600" strike="noStrike" spc="-1" dirty="0" smtClean="0">
                <a:latin typeface="Verdana"/>
              </a:rPr>
              <a:t>x</a:t>
            </a:r>
            <a:r>
              <a:rPr lang="es-ES" sz="1600" strike="noStrike" spc="-1" dirty="0">
                <a:latin typeface="Verdana"/>
              </a:rPr>
              <a:t>, </a:t>
            </a:r>
            <a:r>
              <a:rPr lang="es-ES" sz="1600" strike="noStrike" spc="-1" dirty="0" smtClean="0">
                <a:latin typeface="Verdana"/>
              </a:rPr>
              <a:t>y: entero</a:t>
            </a:r>
          </a:p>
          <a:p>
            <a:pPr>
              <a:spcBef>
                <a:spcPts val="0"/>
              </a:spcBef>
            </a:pPr>
            <a:r>
              <a:rPr lang="es-ES" sz="1600" spc="-1" dirty="0" smtClean="0">
                <a:latin typeface="Verdana"/>
              </a:rPr>
              <a:t>Salida</a:t>
            </a:r>
          </a:p>
          <a:p>
            <a:pPr defTabSz="361950">
              <a:spcBef>
                <a:spcPts val="0"/>
              </a:spcBef>
            </a:pPr>
            <a:r>
              <a:rPr lang="es-ES" sz="1600" strike="noStrike" spc="-1" dirty="0">
                <a:latin typeface="Verdana"/>
              </a:rPr>
              <a:t>	</a:t>
            </a:r>
            <a:r>
              <a:rPr lang="es-ES" sz="1600" i="1" strike="noStrike" spc="-1" dirty="0" err="1" smtClean="0">
                <a:latin typeface="Verdana"/>
              </a:rPr>
              <a:t>max</a:t>
            </a:r>
            <a:r>
              <a:rPr lang="es-ES" sz="1600" strike="noStrike" spc="-1" dirty="0" smtClean="0">
                <a:latin typeface="Verdana"/>
              </a:rPr>
              <a:t>: entero</a:t>
            </a:r>
            <a:endParaRPr lang="es-ES" sz="1600" strike="noStrike" spc="-1" dirty="0">
              <a:latin typeface="Verdana"/>
            </a:endParaRPr>
          </a:p>
          <a:p>
            <a:pPr>
              <a:spcBef>
                <a:spcPts val="0"/>
              </a:spcBef>
              <a:buClr>
                <a:srgbClr val="CC0000"/>
              </a:buClr>
            </a:pPr>
            <a:r>
              <a:rPr lang="es-ES" sz="1600" strike="noStrike" spc="-1" dirty="0" smtClean="0">
                <a:latin typeface="Verdana"/>
              </a:rPr>
              <a:t>Proceso:</a:t>
            </a:r>
            <a:endParaRPr lang="es-ES" sz="1600" strike="noStrike" spc="-1" dirty="0">
              <a:latin typeface="Verdana"/>
            </a:endParaRPr>
          </a:p>
          <a:p>
            <a:pPr marL="355600" algn="just">
              <a:spcBef>
                <a:spcPts val="0"/>
              </a:spcBef>
            </a:pPr>
            <a:r>
              <a:rPr lang="es-ES" sz="1600" strike="noStrike" spc="-1" dirty="0" smtClean="0">
                <a:latin typeface="Verdana"/>
              </a:rPr>
              <a:t>Dados dos enteros </a:t>
            </a:r>
            <a:r>
              <a:rPr lang="es-ES" sz="1600" strike="noStrike" spc="-1" dirty="0">
                <a:latin typeface="Verdana"/>
              </a:rPr>
              <a:t>x, </a:t>
            </a:r>
            <a:r>
              <a:rPr lang="es-ES" sz="1600" strike="noStrike" spc="-1" dirty="0" smtClean="0">
                <a:latin typeface="Verdana"/>
              </a:rPr>
              <a:t>y, </a:t>
            </a:r>
            <a:r>
              <a:rPr lang="es-ES" sz="1600" strike="noStrike" spc="-1" dirty="0">
                <a:latin typeface="Verdana"/>
              </a:rPr>
              <a:t>después de la acción </a:t>
            </a:r>
            <a:r>
              <a:rPr lang="es-ES" sz="1600" strike="noStrike" spc="-1" dirty="0" smtClean="0">
                <a:latin typeface="Verdana"/>
              </a:rPr>
              <a:t>obtenemos </a:t>
            </a:r>
            <a:r>
              <a:rPr lang="es-ES" sz="1600" strike="noStrike" spc="-1" dirty="0">
                <a:latin typeface="Verdana"/>
              </a:rPr>
              <a:t>en </a:t>
            </a:r>
            <a:r>
              <a:rPr lang="es-ES" sz="1600" i="1" strike="noStrike" spc="-1" dirty="0" err="1" smtClean="0">
                <a:latin typeface="Verdana"/>
              </a:rPr>
              <a:t>max</a:t>
            </a:r>
            <a:r>
              <a:rPr lang="es-ES" sz="1600" strike="noStrike" spc="-1" dirty="0" smtClean="0">
                <a:latin typeface="Verdana"/>
              </a:rPr>
              <a:t> </a:t>
            </a:r>
            <a:r>
              <a:rPr lang="es-ES" sz="1600" strike="noStrike" spc="-1" dirty="0">
                <a:latin typeface="Verdana"/>
              </a:rPr>
              <a:t>el máximo de los valores </a:t>
            </a:r>
            <a:r>
              <a:rPr lang="es-ES" sz="1600" strike="noStrike" spc="-1" dirty="0" smtClean="0">
                <a:latin typeface="Verdana"/>
              </a:rPr>
              <a:t>de x </a:t>
            </a:r>
            <a:r>
              <a:rPr lang="es-ES" sz="1600" strike="noStrike" spc="-1" dirty="0">
                <a:latin typeface="Verdana"/>
              </a:rPr>
              <a:t>e </a:t>
            </a:r>
            <a:r>
              <a:rPr lang="es-ES" sz="1600" strike="noStrike" spc="-1" dirty="0" smtClean="0">
                <a:latin typeface="Verdana"/>
              </a:rPr>
              <a:t>y.</a:t>
            </a:r>
            <a:endParaRPr lang="es-ES" sz="1600" strike="noStrike" spc="-1" dirty="0">
              <a:latin typeface="Verdana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231890" y="3592179"/>
            <a:ext cx="2880320" cy="1200329"/>
          </a:xfrm>
          <a:prstGeom prst="rect">
            <a:avLst/>
          </a:prstGeom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r>
              <a:rPr lang="es-ES" dirty="0"/>
              <a:t>Existen dos posibilidades:</a:t>
            </a:r>
          </a:p>
          <a:p>
            <a:endParaRPr lang="es-ES" dirty="0"/>
          </a:p>
          <a:p>
            <a:r>
              <a:rPr lang="es-ES" dirty="0"/>
              <a:t>x ≥ y	</a:t>
            </a:r>
            <a:r>
              <a:rPr lang="es-ES" dirty="0" smtClean="0"/>
              <a:t>el </a:t>
            </a:r>
            <a:r>
              <a:rPr lang="es-ES" dirty="0"/>
              <a:t>máximo es </a:t>
            </a:r>
            <a:r>
              <a:rPr lang="es-ES" dirty="0" smtClean="0"/>
              <a:t>x    </a:t>
            </a:r>
            <a:endParaRPr lang="es-ES" dirty="0"/>
          </a:p>
          <a:p>
            <a:r>
              <a:rPr lang="es-ES" dirty="0"/>
              <a:t>x &lt; y	</a:t>
            </a:r>
            <a:r>
              <a:rPr lang="es-ES" dirty="0" smtClean="0"/>
              <a:t>el </a:t>
            </a:r>
            <a:r>
              <a:rPr lang="es-ES" dirty="0"/>
              <a:t>máximo es </a:t>
            </a:r>
            <a:r>
              <a:rPr lang="es-ES" dirty="0" smtClean="0"/>
              <a:t>y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4949552" y="3783523"/>
            <a:ext cx="3654896" cy="646331"/>
          </a:xfrm>
          <a:prstGeom prst="rect">
            <a:avLst/>
          </a:prstGeom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r>
              <a:rPr lang="es-ES" spc="-1" dirty="0" smtClean="0">
                <a:latin typeface="+mn-lt"/>
              </a:rPr>
              <a:t>Necesitamos una composición alternativa o condicional</a:t>
            </a:r>
            <a:endParaRPr lang="es-ES" dirty="0">
              <a:latin typeface="+mn-lt"/>
            </a:endParaRPr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4242849" y="4221088"/>
            <a:ext cx="576064" cy="0"/>
          </a:xfrm>
          <a:prstGeom prst="straightConnector1">
            <a:avLst/>
          </a:prstGeom>
          <a:ln w="539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1227489" y="5317900"/>
            <a:ext cx="3164711" cy="646331"/>
          </a:xfrm>
          <a:prstGeom prst="rect">
            <a:avLst/>
          </a:prstGeom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r>
              <a:rPr lang="es-ES" spc="-1" dirty="0" smtClean="0">
                <a:latin typeface="+mn-lt"/>
              </a:rPr>
              <a:t>Si x </a:t>
            </a:r>
            <a:r>
              <a:rPr lang="es-ES" dirty="0" smtClean="0"/>
              <a:t>≥ y entonces </a:t>
            </a:r>
            <a:r>
              <a:rPr lang="es-ES" dirty="0" err="1" smtClean="0"/>
              <a:t>max</a:t>
            </a:r>
            <a:r>
              <a:rPr lang="es-ES" dirty="0" smtClean="0"/>
              <a:t> </a:t>
            </a:r>
            <a:r>
              <a:rPr lang="es-ES" spc="-1" dirty="0" smtClean="0">
                <a:latin typeface="Symbol"/>
              </a:rPr>
              <a:t> </a:t>
            </a:r>
            <a:r>
              <a:rPr lang="es-ES" spc="-1" dirty="0" smtClean="0">
                <a:latin typeface="+mj-lt"/>
              </a:rPr>
              <a:t>x</a:t>
            </a:r>
          </a:p>
          <a:p>
            <a:r>
              <a:rPr lang="es-ES" spc="-1" dirty="0" smtClean="0">
                <a:latin typeface="+mj-lt"/>
              </a:rPr>
              <a:t>Si x &lt; y entonces </a:t>
            </a:r>
            <a:r>
              <a:rPr lang="es-ES" spc="-1" dirty="0" err="1" smtClean="0">
                <a:latin typeface="+mj-lt"/>
              </a:rPr>
              <a:t>max</a:t>
            </a:r>
            <a:r>
              <a:rPr lang="es-ES" spc="-1" dirty="0" smtClean="0">
                <a:latin typeface="+mj-lt"/>
              </a:rPr>
              <a:t> </a:t>
            </a:r>
            <a:r>
              <a:rPr lang="es-ES" spc="-1" dirty="0">
                <a:latin typeface="Symbol"/>
              </a:rPr>
              <a:t> </a:t>
            </a:r>
            <a:r>
              <a:rPr lang="es-ES" spc="-1" dirty="0"/>
              <a:t>y</a:t>
            </a:r>
            <a:endParaRPr lang="es-ES" dirty="0">
              <a:latin typeface="+mj-lt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439737" y="5317900"/>
            <a:ext cx="3164711" cy="646331"/>
          </a:xfrm>
          <a:prstGeom prst="rect">
            <a:avLst/>
          </a:prstGeom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r>
              <a:rPr lang="es-ES" spc="-1" dirty="0" smtClean="0">
                <a:latin typeface="+mn-lt"/>
              </a:rPr>
              <a:t>Si (x </a:t>
            </a:r>
            <a:r>
              <a:rPr lang="es-ES" dirty="0" smtClean="0"/>
              <a:t>≥ y)   entonces </a:t>
            </a:r>
            <a:r>
              <a:rPr lang="es-ES" dirty="0" err="1" smtClean="0"/>
              <a:t>max</a:t>
            </a:r>
            <a:r>
              <a:rPr lang="es-ES" dirty="0" smtClean="0"/>
              <a:t> </a:t>
            </a:r>
            <a:r>
              <a:rPr lang="es-ES" spc="-1" dirty="0" smtClean="0">
                <a:latin typeface="Symbol"/>
              </a:rPr>
              <a:t> </a:t>
            </a:r>
            <a:r>
              <a:rPr lang="es-ES" spc="-1" dirty="0" smtClean="0">
                <a:latin typeface="+mj-lt"/>
              </a:rPr>
              <a:t>x</a:t>
            </a:r>
          </a:p>
          <a:p>
            <a:r>
              <a:rPr lang="es-ES" spc="-1" dirty="0" smtClean="0">
                <a:latin typeface="+mj-lt"/>
              </a:rPr>
              <a:t>                 </a:t>
            </a:r>
            <a:r>
              <a:rPr lang="es-ES" spc="-1" dirty="0" err="1" smtClean="0">
                <a:latin typeface="+mj-lt"/>
              </a:rPr>
              <a:t>si_no</a:t>
            </a:r>
            <a:r>
              <a:rPr lang="es-ES" spc="-1" dirty="0" smtClean="0">
                <a:latin typeface="+mj-lt"/>
              </a:rPr>
              <a:t>  </a:t>
            </a:r>
            <a:r>
              <a:rPr lang="es-ES" spc="-1" dirty="0" err="1" smtClean="0">
                <a:latin typeface="+mj-lt"/>
              </a:rPr>
              <a:t>max</a:t>
            </a:r>
            <a:r>
              <a:rPr lang="es-ES" spc="-1" dirty="0" smtClean="0">
                <a:latin typeface="+mj-lt"/>
              </a:rPr>
              <a:t> </a:t>
            </a:r>
            <a:r>
              <a:rPr lang="es-ES" spc="-1" dirty="0">
                <a:latin typeface="Symbol"/>
              </a:rPr>
              <a:t> </a:t>
            </a:r>
            <a:r>
              <a:rPr lang="es-ES" spc="-1" dirty="0"/>
              <a:t>y</a:t>
            </a:r>
            <a:endParaRPr lang="es-ES" dirty="0">
              <a:latin typeface="+mj-lt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4677108" y="5641065"/>
            <a:ext cx="576064" cy="0"/>
          </a:xfrm>
          <a:prstGeom prst="straightConnector1">
            <a:avLst/>
          </a:prstGeom>
          <a:ln w="539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6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Shape 2"/>
          <p:cNvSpPr txBox="1"/>
          <p:nvPr/>
        </p:nvSpPr>
        <p:spPr>
          <a:xfrm>
            <a:off x="827584" y="1484784"/>
            <a:ext cx="2812350" cy="5034328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none" lIns="90000" tIns="46800" rIns="90000" bIns="46800">
            <a:spAutoFit/>
          </a:bodyPr>
          <a:lstStyle/>
          <a:p>
            <a:pPr marL="469800" indent="-469800">
              <a:spcBef>
                <a:spcPts val="448"/>
              </a:spcBef>
            </a:pPr>
            <a:r>
              <a:rPr lang="es-ES" strike="noStrike" spc="-1" dirty="0">
                <a:latin typeface="Verdana"/>
              </a:rPr>
              <a:t>LÉXICO</a:t>
            </a:r>
          </a:p>
          <a:p>
            <a:pPr marL="469800" indent="-469800">
              <a:spcBef>
                <a:spcPts val="448"/>
              </a:spcBef>
            </a:pPr>
            <a:r>
              <a:rPr lang="es-ES" strike="noStrike" spc="-1" dirty="0">
                <a:latin typeface="Verdana"/>
              </a:rPr>
              <a:t>	x, y: Entero</a:t>
            </a:r>
            <a:r>
              <a:rPr lang="es-ES" strike="noStrike" spc="-1" dirty="0" smtClean="0">
                <a:latin typeface="Verdana"/>
              </a:rPr>
              <a:t>;</a:t>
            </a:r>
            <a:endParaRPr lang="es-ES" strike="noStrike" spc="-1" dirty="0">
              <a:latin typeface="Verdana"/>
            </a:endParaRPr>
          </a:p>
          <a:p>
            <a:pPr marL="469800" indent="-469800">
              <a:spcBef>
                <a:spcPts val="448"/>
              </a:spcBef>
            </a:pPr>
            <a:r>
              <a:rPr lang="es-ES" strike="noStrike" spc="-1" dirty="0">
                <a:latin typeface="Verdana"/>
              </a:rPr>
              <a:t>	</a:t>
            </a:r>
            <a:r>
              <a:rPr lang="es-ES" strike="noStrike" spc="-1" dirty="0" err="1" smtClean="0">
                <a:latin typeface="Verdana"/>
              </a:rPr>
              <a:t>max</a:t>
            </a:r>
            <a:r>
              <a:rPr lang="es-ES" strike="noStrike" spc="-1" dirty="0" smtClean="0">
                <a:latin typeface="Verdana"/>
              </a:rPr>
              <a:t>: </a:t>
            </a:r>
            <a:r>
              <a:rPr lang="es-ES" strike="noStrike" spc="-1" dirty="0">
                <a:latin typeface="Verdana"/>
              </a:rPr>
              <a:t>Entero</a:t>
            </a:r>
            <a:r>
              <a:rPr lang="es-ES" strike="noStrike" spc="-1" dirty="0" smtClean="0">
                <a:latin typeface="Verdana"/>
              </a:rPr>
              <a:t>;</a:t>
            </a:r>
            <a:endParaRPr lang="es-ES" strike="noStrike" spc="-1" dirty="0">
              <a:latin typeface="Verdana"/>
            </a:endParaRPr>
          </a:p>
          <a:p>
            <a:pPr marL="469800" indent="-469800">
              <a:spcBef>
                <a:spcPts val="448"/>
              </a:spcBef>
            </a:pPr>
            <a:r>
              <a:rPr lang="es-ES" strike="noStrike" spc="-1" dirty="0">
                <a:latin typeface="Verdana"/>
              </a:rPr>
              <a:t>ALGORITMO</a:t>
            </a:r>
          </a:p>
          <a:p>
            <a:pPr marL="469800" indent="-469800">
              <a:spcBef>
                <a:spcPts val="448"/>
              </a:spcBef>
            </a:pPr>
            <a:r>
              <a:rPr lang="es-ES" strike="noStrike" spc="-1" dirty="0">
                <a:latin typeface="Verdana"/>
              </a:rPr>
              <a:t>	</a:t>
            </a:r>
            <a:r>
              <a:rPr lang="es-ES" strike="noStrike" spc="-1" dirty="0" smtClean="0">
                <a:latin typeface="Verdana"/>
              </a:rPr>
              <a:t>Leer(x</a:t>
            </a:r>
            <a:r>
              <a:rPr lang="es-ES" strike="noStrike" spc="-1" dirty="0">
                <a:latin typeface="Verdana"/>
              </a:rPr>
              <a:t>, y</a:t>
            </a:r>
            <a:r>
              <a:rPr lang="es-ES" strike="noStrike" spc="-1" dirty="0" smtClean="0">
                <a:latin typeface="Verdana"/>
              </a:rPr>
              <a:t>);</a:t>
            </a:r>
          </a:p>
          <a:p>
            <a:pPr marL="469800" indent="-469800">
              <a:spcBef>
                <a:spcPts val="448"/>
              </a:spcBef>
            </a:pPr>
            <a:endParaRPr lang="es-ES" sz="900" strike="noStrike" spc="-1" dirty="0">
              <a:latin typeface="Verdana"/>
            </a:endParaRPr>
          </a:p>
          <a:p>
            <a:pPr marL="469800" indent="-469800">
              <a:spcBef>
                <a:spcPts val="448"/>
              </a:spcBef>
            </a:pPr>
            <a:r>
              <a:rPr lang="es-ES" strike="noStrike" spc="-1" dirty="0">
                <a:latin typeface="Verdana"/>
              </a:rPr>
              <a:t>	</a:t>
            </a:r>
            <a:r>
              <a:rPr lang="es-ES" strike="noStrike" spc="-1" dirty="0" smtClean="0">
                <a:latin typeface="Verdana"/>
              </a:rPr>
              <a:t>SI (x </a:t>
            </a:r>
            <a:r>
              <a:rPr lang="es-ES" strike="noStrike" spc="-1" dirty="0">
                <a:latin typeface="Verdana"/>
                <a:ea typeface="Verdana"/>
              </a:rPr>
              <a:t>≥</a:t>
            </a:r>
            <a:r>
              <a:rPr lang="es-ES" strike="noStrike" spc="-1" dirty="0">
                <a:latin typeface="Verdana"/>
              </a:rPr>
              <a:t> </a:t>
            </a:r>
            <a:r>
              <a:rPr lang="es-ES" strike="noStrike" spc="-1" dirty="0" smtClean="0">
                <a:latin typeface="Verdana"/>
              </a:rPr>
              <a:t>y) </a:t>
            </a:r>
            <a:r>
              <a:rPr lang="es-ES" sz="1200" spc="-1" dirty="0" smtClean="0">
                <a:latin typeface="Verdana"/>
              </a:rPr>
              <a:t>ENTONCES</a:t>
            </a:r>
            <a:r>
              <a:rPr lang="es-ES" sz="1200" strike="noStrike" spc="-1" dirty="0" smtClean="0">
                <a:latin typeface="Verdana"/>
              </a:rPr>
              <a:t> </a:t>
            </a:r>
            <a:endParaRPr lang="es-ES" strike="noStrike" spc="-1" dirty="0" smtClean="0">
              <a:latin typeface="Verdana"/>
            </a:endParaRPr>
          </a:p>
          <a:p>
            <a:pPr marL="469800" indent="-469800">
              <a:spcBef>
                <a:spcPts val="448"/>
              </a:spcBef>
            </a:pPr>
            <a:r>
              <a:rPr lang="es-ES" spc="-1" dirty="0">
                <a:latin typeface="Verdana"/>
              </a:rPr>
              <a:t>	</a:t>
            </a:r>
            <a:r>
              <a:rPr lang="es-ES" spc="-1" dirty="0" smtClean="0">
                <a:latin typeface="Verdana"/>
              </a:rPr>
              <a:t>	</a:t>
            </a:r>
            <a:r>
              <a:rPr lang="es-ES" spc="-1" dirty="0" err="1" smtClean="0">
                <a:latin typeface="Verdana"/>
              </a:rPr>
              <a:t>max</a:t>
            </a:r>
            <a:r>
              <a:rPr lang="es-ES" strike="noStrike" spc="-1" dirty="0" smtClean="0">
                <a:latin typeface="Verdana"/>
              </a:rPr>
              <a:t> </a:t>
            </a:r>
            <a:r>
              <a:rPr lang="es-ES" strike="noStrike" spc="-1" dirty="0">
                <a:latin typeface="Symbol"/>
              </a:rPr>
              <a:t></a:t>
            </a:r>
            <a:r>
              <a:rPr lang="es-ES" strike="noStrike" spc="-1" dirty="0">
                <a:latin typeface="Verdana"/>
              </a:rPr>
              <a:t>x</a:t>
            </a:r>
            <a:r>
              <a:rPr lang="es-ES" strike="noStrike" spc="-1" dirty="0" smtClean="0">
                <a:latin typeface="Verdana"/>
              </a:rPr>
              <a:t>;</a:t>
            </a:r>
          </a:p>
          <a:p>
            <a:pPr marL="469800" indent="-469800">
              <a:spcBef>
                <a:spcPts val="448"/>
              </a:spcBef>
            </a:pPr>
            <a:r>
              <a:rPr lang="es-ES" spc="-1" dirty="0" smtClean="0">
                <a:latin typeface="Verdana"/>
              </a:rPr>
              <a:t>     FIN_SI;</a:t>
            </a:r>
          </a:p>
          <a:p>
            <a:pPr marL="452438">
              <a:spcBef>
                <a:spcPts val="448"/>
              </a:spcBef>
            </a:pPr>
            <a:endParaRPr lang="es-ES" sz="1000" spc="-1" dirty="0">
              <a:latin typeface="Verdana"/>
            </a:endParaRPr>
          </a:p>
          <a:p>
            <a:pPr marL="469800" indent="-469800">
              <a:spcBef>
                <a:spcPts val="448"/>
              </a:spcBef>
            </a:pPr>
            <a:r>
              <a:rPr lang="es-ES" spc="-1" dirty="0">
                <a:latin typeface="Verdana"/>
              </a:rPr>
              <a:t>	SI (x </a:t>
            </a:r>
            <a:r>
              <a:rPr lang="es-ES" spc="-1" dirty="0" smtClean="0">
                <a:latin typeface="Verdana"/>
                <a:ea typeface="Verdana"/>
              </a:rPr>
              <a:t>&lt;</a:t>
            </a:r>
            <a:r>
              <a:rPr lang="es-ES" spc="-1" dirty="0" smtClean="0">
                <a:latin typeface="Verdana"/>
              </a:rPr>
              <a:t> </a:t>
            </a:r>
            <a:r>
              <a:rPr lang="es-ES" spc="-1" dirty="0">
                <a:latin typeface="Verdana"/>
              </a:rPr>
              <a:t>y) </a:t>
            </a:r>
            <a:r>
              <a:rPr lang="es-ES" sz="1200" spc="-1" dirty="0">
                <a:latin typeface="Verdana"/>
              </a:rPr>
              <a:t>ENTONCES </a:t>
            </a:r>
            <a:endParaRPr lang="es-ES" spc="-1" dirty="0">
              <a:latin typeface="Verdana"/>
            </a:endParaRPr>
          </a:p>
          <a:p>
            <a:pPr marL="469800" indent="-469800">
              <a:spcBef>
                <a:spcPts val="448"/>
              </a:spcBef>
            </a:pPr>
            <a:r>
              <a:rPr lang="es-ES" spc="-1" dirty="0">
                <a:latin typeface="Verdana"/>
              </a:rPr>
              <a:t>		</a:t>
            </a:r>
            <a:r>
              <a:rPr lang="es-ES" spc="-1" dirty="0" err="1">
                <a:latin typeface="Verdana"/>
              </a:rPr>
              <a:t>max</a:t>
            </a:r>
            <a:r>
              <a:rPr lang="es-ES" spc="-1" dirty="0">
                <a:latin typeface="Verdana"/>
              </a:rPr>
              <a:t> </a:t>
            </a:r>
            <a:r>
              <a:rPr lang="es-ES" spc="-1" dirty="0" smtClean="0">
                <a:latin typeface="Symbol"/>
              </a:rPr>
              <a:t></a:t>
            </a:r>
            <a:r>
              <a:rPr lang="es-ES" spc="-1" dirty="0" smtClean="0">
                <a:latin typeface="+mj-lt"/>
              </a:rPr>
              <a:t>y</a:t>
            </a:r>
            <a:r>
              <a:rPr lang="es-ES" spc="-1" dirty="0" smtClean="0">
                <a:latin typeface="Verdana"/>
              </a:rPr>
              <a:t>;</a:t>
            </a:r>
            <a:endParaRPr lang="es-ES" spc="-1" dirty="0">
              <a:latin typeface="Verdana"/>
            </a:endParaRPr>
          </a:p>
          <a:p>
            <a:pPr marL="469800" indent="-469800">
              <a:spcBef>
                <a:spcPts val="448"/>
              </a:spcBef>
            </a:pPr>
            <a:r>
              <a:rPr lang="es-ES" spc="-1" dirty="0">
                <a:latin typeface="Verdana"/>
              </a:rPr>
              <a:t>     FIN_SI;</a:t>
            </a:r>
          </a:p>
          <a:p>
            <a:pPr marL="452438">
              <a:spcBef>
                <a:spcPts val="448"/>
              </a:spcBef>
            </a:pPr>
            <a:endParaRPr lang="es-ES" sz="900" strike="noStrike" spc="-1" dirty="0" smtClean="0">
              <a:latin typeface="Verdana"/>
            </a:endParaRPr>
          </a:p>
          <a:p>
            <a:pPr marL="452438">
              <a:spcBef>
                <a:spcPts val="448"/>
              </a:spcBef>
            </a:pPr>
            <a:r>
              <a:rPr lang="es-ES" strike="noStrike" spc="-1" dirty="0" smtClean="0">
                <a:latin typeface="Verdana"/>
              </a:rPr>
              <a:t>Escribir (</a:t>
            </a:r>
            <a:r>
              <a:rPr lang="es-ES" strike="noStrike" spc="-1" dirty="0" err="1" smtClean="0">
                <a:latin typeface="Verdana"/>
              </a:rPr>
              <a:t>max</a:t>
            </a:r>
            <a:r>
              <a:rPr lang="es-ES" strike="noStrike" spc="-1" dirty="0" smtClean="0">
                <a:latin typeface="Verdana"/>
              </a:rPr>
              <a:t>);</a:t>
            </a:r>
            <a:endParaRPr lang="es-ES" strike="noStrike" spc="-1" dirty="0">
              <a:latin typeface="Verdana"/>
            </a:endParaRPr>
          </a:p>
          <a:p>
            <a:pPr marL="469800" indent="-469800">
              <a:spcBef>
                <a:spcPts val="448"/>
              </a:spcBef>
            </a:pPr>
            <a:r>
              <a:rPr lang="es-ES" strike="noStrike" spc="-1" dirty="0">
                <a:latin typeface="Verdana"/>
              </a:rPr>
              <a:t>FIN</a:t>
            </a:r>
            <a:r>
              <a:rPr lang="es-ES" strike="noStrike" spc="-1" dirty="0" smtClean="0">
                <a:latin typeface="Verdana"/>
              </a:rPr>
              <a:t>.</a:t>
            </a:r>
            <a:endParaRPr lang="es-ES" strike="noStrike" spc="-1" dirty="0">
              <a:latin typeface="Verdana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224299" y="676110"/>
            <a:ext cx="218521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000" dirty="0" smtClean="0">
                <a:solidFill>
                  <a:srgbClr val="FFFF00"/>
                </a:solidFill>
              </a:rPr>
              <a:t>Composición</a:t>
            </a:r>
          </a:p>
          <a:p>
            <a:pPr algn="ctr" eaLnBrk="1" hangingPunct="1"/>
            <a:r>
              <a:rPr lang="es-ES" altLang="es-ES" sz="2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 - Entonces</a:t>
            </a:r>
            <a:endParaRPr lang="es-ES" altLang="es-ES" sz="20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409513" y="115037"/>
            <a:ext cx="21675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s-ES" altLang="es-ES" sz="2000" dirty="0" smtClean="0"/>
              <a:t>Análisis de casos</a:t>
            </a:r>
            <a:endParaRPr lang="es-ES" altLang="es-ES" sz="2000" dirty="0"/>
          </a:p>
        </p:txBody>
      </p:sp>
      <p:sp>
        <p:nvSpPr>
          <p:cNvPr id="6" name="TextShape 2"/>
          <p:cNvSpPr txBox="1"/>
          <p:nvPr/>
        </p:nvSpPr>
        <p:spPr>
          <a:xfrm>
            <a:off x="5076056" y="1864375"/>
            <a:ext cx="3098710" cy="4654737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none" lIns="90000" tIns="46800" rIns="90000" bIns="46800">
            <a:spAutoFit/>
          </a:bodyPr>
          <a:lstStyle/>
          <a:p>
            <a:pPr marL="469800" indent="-469800">
              <a:spcBef>
                <a:spcPts val="448"/>
              </a:spcBef>
            </a:pPr>
            <a:r>
              <a:rPr lang="es-ES" sz="2000" strike="noStrike" spc="-1" dirty="0">
                <a:latin typeface="Verdana"/>
              </a:rPr>
              <a:t>LÉXICO</a:t>
            </a:r>
          </a:p>
          <a:p>
            <a:pPr marL="469800" indent="-469800">
              <a:spcBef>
                <a:spcPts val="448"/>
              </a:spcBef>
            </a:pPr>
            <a:r>
              <a:rPr lang="es-ES" sz="2000" strike="noStrike" spc="-1" dirty="0">
                <a:latin typeface="Verdana"/>
              </a:rPr>
              <a:t>	x, y: Entero</a:t>
            </a:r>
            <a:r>
              <a:rPr lang="es-ES" sz="2000" strike="noStrike" spc="-1" dirty="0" smtClean="0">
                <a:latin typeface="Verdana"/>
              </a:rPr>
              <a:t>;</a:t>
            </a:r>
            <a:endParaRPr lang="es-ES" sz="2000" strike="noStrike" spc="-1" dirty="0">
              <a:latin typeface="Verdana"/>
            </a:endParaRPr>
          </a:p>
          <a:p>
            <a:pPr marL="469800" indent="-469800">
              <a:spcBef>
                <a:spcPts val="448"/>
              </a:spcBef>
            </a:pPr>
            <a:r>
              <a:rPr lang="es-ES" sz="2000" strike="noStrike" spc="-1" dirty="0">
                <a:latin typeface="Verdana"/>
              </a:rPr>
              <a:t>	</a:t>
            </a:r>
            <a:r>
              <a:rPr lang="es-ES" sz="2000" strike="noStrike" spc="-1" dirty="0" err="1" smtClean="0">
                <a:latin typeface="Verdana"/>
              </a:rPr>
              <a:t>max</a:t>
            </a:r>
            <a:r>
              <a:rPr lang="es-ES" sz="2000" strike="noStrike" spc="-1" dirty="0" smtClean="0">
                <a:latin typeface="Verdana"/>
              </a:rPr>
              <a:t>: </a:t>
            </a:r>
            <a:r>
              <a:rPr lang="es-ES" sz="2000" strike="noStrike" spc="-1" dirty="0">
                <a:latin typeface="Verdana"/>
              </a:rPr>
              <a:t>Entero</a:t>
            </a:r>
            <a:r>
              <a:rPr lang="es-ES" sz="2000" strike="noStrike" spc="-1" dirty="0" smtClean="0">
                <a:latin typeface="Verdana"/>
              </a:rPr>
              <a:t>;</a:t>
            </a:r>
            <a:endParaRPr lang="es-ES" sz="2000" strike="noStrike" spc="-1" dirty="0">
              <a:latin typeface="Verdana"/>
            </a:endParaRPr>
          </a:p>
          <a:p>
            <a:pPr marL="469800" indent="-469800">
              <a:spcBef>
                <a:spcPts val="448"/>
              </a:spcBef>
            </a:pPr>
            <a:r>
              <a:rPr lang="es-ES" sz="2000" strike="noStrike" spc="-1" dirty="0">
                <a:latin typeface="Verdana"/>
              </a:rPr>
              <a:t>ALGORITMO</a:t>
            </a:r>
          </a:p>
          <a:p>
            <a:pPr marL="469800" indent="-469800">
              <a:spcBef>
                <a:spcPts val="448"/>
              </a:spcBef>
            </a:pPr>
            <a:r>
              <a:rPr lang="es-ES" sz="2000" strike="noStrike" spc="-1" dirty="0">
                <a:latin typeface="Verdana"/>
              </a:rPr>
              <a:t>	</a:t>
            </a:r>
            <a:r>
              <a:rPr lang="es-ES" sz="2000" strike="noStrike" spc="-1" dirty="0" smtClean="0">
                <a:latin typeface="Verdana"/>
              </a:rPr>
              <a:t>Leer(x</a:t>
            </a:r>
            <a:r>
              <a:rPr lang="es-ES" sz="2000" strike="noStrike" spc="-1" dirty="0">
                <a:latin typeface="Verdana"/>
              </a:rPr>
              <a:t>, y</a:t>
            </a:r>
            <a:r>
              <a:rPr lang="es-ES" sz="2000" strike="noStrike" spc="-1" dirty="0" smtClean="0">
                <a:latin typeface="Verdana"/>
              </a:rPr>
              <a:t>);</a:t>
            </a:r>
          </a:p>
          <a:p>
            <a:pPr marL="469800" indent="-469800">
              <a:spcBef>
                <a:spcPts val="448"/>
              </a:spcBef>
            </a:pPr>
            <a:endParaRPr lang="es-ES" sz="600" strike="noStrike" spc="-1" dirty="0">
              <a:latin typeface="Verdana"/>
            </a:endParaRPr>
          </a:p>
          <a:p>
            <a:pPr marL="469800" indent="-469800">
              <a:spcBef>
                <a:spcPts val="448"/>
              </a:spcBef>
            </a:pPr>
            <a:r>
              <a:rPr lang="es-ES" sz="2000" strike="noStrike" spc="-1" dirty="0">
                <a:latin typeface="Verdana"/>
              </a:rPr>
              <a:t>	</a:t>
            </a:r>
            <a:r>
              <a:rPr lang="es-ES" sz="2000" strike="noStrike" spc="-1" dirty="0" smtClean="0">
                <a:latin typeface="Verdana"/>
              </a:rPr>
              <a:t>SI (x </a:t>
            </a:r>
            <a:r>
              <a:rPr lang="es-ES" sz="2000" strike="noStrike" spc="-1" dirty="0">
                <a:latin typeface="Verdana"/>
                <a:ea typeface="Verdana"/>
              </a:rPr>
              <a:t>≥</a:t>
            </a:r>
            <a:r>
              <a:rPr lang="es-ES" sz="2000" strike="noStrike" spc="-1" dirty="0">
                <a:latin typeface="Verdana"/>
              </a:rPr>
              <a:t> </a:t>
            </a:r>
            <a:r>
              <a:rPr lang="es-ES" sz="2000" strike="noStrike" spc="-1" dirty="0" smtClean="0">
                <a:latin typeface="Verdana"/>
              </a:rPr>
              <a:t>y) </a:t>
            </a:r>
            <a:r>
              <a:rPr lang="es-ES" sz="1400" spc="-1" dirty="0" smtClean="0">
                <a:latin typeface="Verdana"/>
              </a:rPr>
              <a:t>ENTONCES</a:t>
            </a:r>
            <a:r>
              <a:rPr lang="es-ES" sz="1400" strike="noStrike" spc="-1" dirty="0" smtClean="0">
                <a:latin typeface="Verdana"/>
              </a:rPr>
              <a:t> </a:t>
            </a:r>
            <a:endParaRPr lang="es-ES" sz="2000" strike="noStrike" spc="-1" dirty="0" smtClean="0">
              <a:latin typeface="Verdana"/>
            </a:endParaRPr>
          </a:p>
          <a:p>
            <a:pPr marL="469800" indent="-469800">
              <a:spcBef>
                <a:spcPts val="448"/>
              </a:spcBef>
            </a:pPr>
            <a:r>
              <a:rPr lang="es-ES" sz="2000" spc="-1" dirty="0">
                <a:latin typeface="Verdana"/>
              </a:rPr>
              <a:t>	</a:t>
            </a:r>
            <a:r>
              <a:rPr lang="es-ES" sz="2000" spc="-1" dirty="0" smtClean="0">
                <a:latin typeface="Verdana"/>
              </a:rPr>
              <a:t>	</a:t>
            </a:r>
            <a:r>
              <a:rPr lang="es-ES" sz="2000" spc="-1" dirty="0" err="1" smtClean="0">
                <a:latin typeface="Verdana"/>
              </a:rPr>
              <a:t>max</a:t>
            </a:r>
            <a:r>
              <a:rPr lang="es-ES" sz="2000" strike="noStrike" spc="-1" dirty="0" smtClean="0">
                <a:latin typeface="Verdana"/>
              </a:rPr>
              <a:t> </a:t>
            </a:r>
            <a:r>
              <a:rPr lang="es-ES" sz="2000" strike="noStrike" spc="-1" dirty="0">
                <a:latin typeface="Symbol"/>
              </a:rPr>
              <a:t></a:t>
            </a:r>
            <a:r>
              <a:rPr lang="es-ES" sz="2000" strike="noStrike" spc="-1" dirty="0">
                <a:latin typeface="Verdana"/>
              </a:rPr>
              <a:t>x;</a:t>
            </a:r>
          </a:p>
          <a:p>
            <a:pPr marL="452438">
              <a:spcBef>
                <a:spcPts val="448"/>
              </a:spcBef>
            </a:pPr>
            <a:r>
              <a:rPr lang="es-ES" sz="2000" spc="-1" dirty="0" smtClean="0">
                <a:latin typeface="Verdana"/>
              </a:rPr>
              <a:t>SI_NO</a:t>
            </a:r>
          </a:p>
          <a:p>
            <a:pPr marL="452438">
              <a:spcBef>
                <a:spcPts val="448"/>
              </a:spcBef>
            </a:pPr>
            <a:r>
              <a:rPr lang="es-ES" sz="2000" strike="noStrike" spc="-1" dirty="0">
                <a:latin typeface="Verdana"/>
              </a:rPr>
              <a:t>	</a:t>
            </a:r>
            <a:r>
              <a:rPr lang="es-ES" sz="2000" spc="-1" dirty="0" err="1" smtClean="0">
                <a:latin typeface="Verdana"/>
              </a:rPr>
              <a:t>max</a:t>
            </a:r>
            <a:r>
              <a:rPr lang="es-ES" sz="2000" strike="noStrike" spc="-1" dirty="0" smtClean="0">
                <a:latin typeface="Verdana"/>
              </a:rPr>
              <a:t> </a:t>
            </a:r>
            <a:r>
              <a:rPr lang="es-ES" sz="2000" strike="noStrike" spc="-1" dirty="0">
                <a:latin typeface="Symbol"/>
              </a:rPr>
              <a:t></a:t>
            </a:r>
            <a:r>
              <a:rPr lang="es-ES" sz="2000" strike="noStrike" spc="-1" dirty="0">
                <a:latin typeface="Verdana"/>
              </a:rPr>
              <a:t>y;</a:t>
            </a:r>
          </a:p>
          <a:p>
            <a:pPr marL="469800" indent="-469800">
              <a:spcBef>
                <a:spcPts val="448"/>
              </a:spcBef>
            </a:pPr>
            <a:r>
              <a:rPr lang="es-ES" sz="2000" strike="noStrike" spc="-1" dirty="0">
                <a:latin typeface="Verdana"/>
              </a:rPr>
              <a:t>	</a:t>
            </a:r>
            <a:r>
              <a:rPr lang="es-ES" sz="2000" strike="noStrike" spc="-1" dirty="0" smtClean="0">
                <a:latin typeface="Verdana"/>
              </a:rPr>
              <a:t>FIN_SI;</a:t>
            </a:r>
          </a:p>
          <a:p>
            <a:pPr marL="469800" indent="-469800">
              <a:spcBef>
                <a:spcPts val="448"/>
              </a:spcBef>
            </a:pPr>
            <a:endParaRPr lang="es-ES" sz="700" strike="noStrike" spc="-1" dirty="0">
              <a:latin typeface="Verdana"/>
            </a:endParaRPr>
          </a:p>
          <a:p>
            <a:pPr marL="469800" indent="-469800">
              <a:spcBef>
                <a:spcPts val="448"/>
              </a:spcBef>
            </a:pPr>
            <a:r>
              <a:rPr lang="es-ES" sz="2000" strike="noStrike" spc="-1" dirty="0">
                <a:latin typeface="Verdana"/>
              </a:rPr>
              <a:t>	Escribir </a:t>
            </a:r>
            <a:r>
              <a:rPr lang="es-ES" sz="2000" strike="noStrike" spc="-1" dirty="0" smtClean="0">
                <a:latin typeface="Verdana"/>
              </a:rPr>
              <a:t>(</a:t>
            </a:r>
            <a:r>
              <a:rPr lang="es-ES" sz="2000" strike="noStrike" spc="-1" dirty="0" err="1" smtClean="0">
                <a:latin typeface="Verdana"/>
              </a:rPr>
              <a:t>max</a:t>
            </a:r>
            <a:r>
              <a:rPr lang="es-ES" sz="2000" strike="noStrike" spc="-1" dirty="0" smtClean="0">
                <a:latin typeface="Verdana"/>
              </a:rPr>
              <a:t>);</a:t>
            </a:r>
            <a:endParaRPr lang="es-ES" sz="2000" strike="noStrike" spc="-1" dirty="0">
              <a:latin typeface="Verdana"/>
            </a:endParaRPr>
          </a:p>
          <a:p>
            <a:pPr marL="469800" indent="-469800">
              <a:spcBef>
                <a:spcPts val="448"/>
              </a:spcBef>
            </a:pPr>
            <a:r>
              <a:rPr lang="es-ES" sz="2000" strike="noStrike" spc="-1" dirty="0">
                <a:latin typeface="Verdana"/>
              </a:rPr>
              <a:t>FIN</a:t>
            </a:r>
            <a:r>
              <a:rPr lang="es-ES" sz="2000" strike="noStrike" spc="-1" dirty="0" smtClean="0">
                <a:latin typeface="Verdana"/>
              </a:rPr>
              <a:t>.</a:t>
            </a:r>
            <a:endParaRPr lang="es-ES" sz="2000" strike="noStrike" spc="-1" dirty="0">
              <a:latin typeface="Verdana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917251" y="676110"/>
            <a:ext cx="34163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000" dirty="0" smtClean="0">
                <a:solidFill>
                  <a:srgbClr val="FFFF00"/>
                </a:solidFill>
              </a:rPr>
              <a:t>Composición</a:t>
            </a:r>
          </a:p>
          <a:p>
            <a:pPr algn="ctr" eaLnBrk="1" hangingPunct="1"/>
            <a:r>
              <a:rPr lang="es-ES" altLang="es-ES" sz="2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 – Entonces – </a:t>
            </a:r>
            <a:r>
              <a:rPr lang="es-ES" altLang="es-ES" sz="2000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si_no</a:t>
            </a:r>
            <a:endParaRPr lang="es-ES" altLang="es-ES" sz="20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2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899592" y="1963182"/>
            <a:ext cx="2736304" cy="1026649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square" lIns="92160" tIns="46080" rIns="92160" bIns="46080">
            <a:spAutoFit/>
          </a:bodyPr>
          <a:lstStyle/>
          <a:p>
            <a:pPr marL="469800" indent="-469800">
              <a:spcBef>
                <a:spcPts val="448"/>
              </a:spcBef>
            </a:pPr>
            <a:r>
              <a:rPr lang="es-ES" spc="-1" dirty="0">
                <a:latin typeface="+mn-lt"/>
              </a:rPr>
              <a:t>SI </a:t>
            </a:r>
            <a:r>
              <a:rPr lang="es-ES" spc="-1" dirty="0" err="1" smtClean="0">
                <a:latin typeface="+mn-lt"/>
              </a:rPr>
              <a:t>cond</a:t>
            </a:r>
            <a:r>
              <a:rPr lang="es-ES" spc="-1" dirty="0" smtClean="0">
                <a:latin typeface="+mn-lt"/>
              </a:rPr>
              <a:t> </a:t>
            </a:r>
            <a:r>
              <a:rPr lang="es-ES" sz="1200" spc="-1" dirty="0">
                <a:latin typeface="+mn-lt"/>
              </a:rPr>
              <a:t>ENTONCES </a:t>
            </a:r>
            <a:endParaRPr lang="es-ES" spc="-1" dirty="0">
              <a:latin typeface="+mn-lt"/>
            </a:endParaRPr>
          </a:p>
          <a:p>
            <a:pPr marL="469800" indent="-469800">
              <a:spcBef>
                <a:spcPts val="448"/>
              </a:spcBef>
            </a:pPr>
            <a:r>
              <a:rPr lang="es-ES" spc="-1" dirty="0">
                <a:latin typeface="+mn-lt"/>
              </a:rPr>
              <a:t>	</a:t>
            </a:r>
            <a:r>
              <a:rPr lang="es-ES" spc="-1" dirty="0" smtClean="0">
                <a:latin typeface="+mn-lt"/>
              </a:rPr>
              <a:t>a</a:t>
            </a:r>
            <a:endParaRPr lang="es-ES" spc="-1" dirty="0">
              <a:latin typeface="+mn-lt"/>
            </a:endParaRPr>
          </a:p>
          <a:p>
            <a:pPr marL="469800" indent="-469800">
              <a:spcBef>
                <a:spcPts val="448"/>
              </a:spcBef>
            </a:pPr>
            <a:r>
              <a:rPr lang="es-ES" spc="-1" dirty="0" smtClean="0">
                <a:latin typeface="+mn-lt"/>
              </a:rPr>
              <a:t>FIN_SI</a:t>
            </a:r>
            <a:r>
              <a:rPr lang="es-ES" spc="-1" dirty="0">
                <a:latin typeface="+mn-lt"/>
              </a:rPr>
              <a:t>;</a:t>
            </a:r>
          </a:p>
        </p:txBody>
      </p:sp>
      <p:sp>
        <p:nvSpPr>
          <p:cNvPr id="5" name="TextShape 1"/>
          <p:cNvSpPr txBox="1"/>
          <p:nvPr/>
        </p:nvSpPr>
        <p:spPr>
          <a:xfrm>
            <a:off x="2771800" y="4725144"/>
            <a:ext cx="4610914" cy="886098"/>
          </a:xfrm>
          <a:prstGeom prst="rect">
            <a:avLst/>
          </a:prstGeom>
          <a:noFill/>
          <a:ln>
            <a:noFill/>
          </a:ln>
        </p:spPr>
        <p:txBody>
          <a:bodyPr wrap="square" lIns="92160" tIns="46080" rIns="92160" bIns="46080">
            <a:spAutoFit/>
          </a:bodyPr>
          <a:lstStyle/>
          <a:p>
            <a:pPr marL="469800" indent="-469800">
              <a:lnSpc>
                <a:spcPct val="80000"/>
              </a:lnSpc>
              <a:spcBef>
                <a:spcPts val="499"/>
              </a:spcBef>
            </a:pPr>
            <a:r>
              <a:rPr lang="es-ES" strike="noStrike" spc="-1" dirty="0" smtClean="0">
                <a:latin typeface="+mn-lt"/>
              </a:rPr>
              <a:t>donde</a:t>
            </a:r>
            <a:r>
              <a:rPr lang="es-ES" strike="noStrike" spc="-1" dirty="0">
                <a:latin typeface="+mn-lt"/>
              </a:rPr>
              <a:t>:</a:t>
            </a:r>
          </a:p>
          <a:p>
            <a:pPr marL="720725" indent="-468313">
              <a:lnSpc>
                <a:spcPct val="80000"/>
              </a:lnSpc>
              <a:spcBef>
                <a:spcPts val="499"/>
              </a:spcBef>
              <a:tabLst>
                <a:tab pos="538163" algn="l"/>
              </a:tabLst>
            </a:pPr>
            <a:r>
              <a:rPr lang="es-ES" strike="noStrike" spc="-1" dirty="0" err="1" smtClean="0">
                <a:latin typeface="+mn-lt"/>
              </a:rPr>
              <a:t>cond</a:t>
            </a:r>
            <a:r>
              <a:rPr lang="es-ES" strike="noStrike" spc="-1" dirty="0" smtClean="0">
                <a:latin typeface="+mn-lt"/>
              </a:rPr>
              <a:t>: 	condición booleana</a:t>
            </a:r>
            <a:endParaRPr lang="es-ES" strike="noStrike" spc="-1" dirty="0">
              <a:latin typeface="+mn-lt"/>
            </a:endParaRPr>
          </a:p>
          <a:p>
            <a:pPr marL="720725" indent="-468313">
              <a:lnSpc>
                <a:spcPct val="80000"/>
              </a:lnSpc>
              <a:spcBef>
                <a:spcPts val="499"/>
              </a:spcBef>
              <a:tabLst>
                <a:tab pos="538163" algn="l"/>
              </a:tabLst>
            </a:pPr>
            <a:r>
              <a:rPr lang="es-ES" spc="-1" dirty="0" err="1">
                <a:latin typeface="+mn-lt"/>
              </a:rPr>
              <a:t>a</a:t>
            </a:r>
            <a:r>
              <a:rPr lang="es-ES" spc="-1" dirty="0" err="1" smtClean="0">
                <a:latin typeface="+mn-lt"/>
              </a:rPr>
              <a:t>,b</a:t>
            </a:r>
            <a:r>
              <a:rPr lang="es-ES" strike="noStrike" spc="-1" dirty="0" smtClean="0">
                <a:latin typeface="+mn-lt"/>
              </a:rPr>
              <a:t>: 	   acciones</a:t>
            </a:r>
            <a:endParaRPr lang="es-ES" strike="noStrike" spc="-1" dirty="0">
              <a:latin typeface="+mn-lt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1175243" y="1204667"/>
            <a:ext cx="2185001" cy="665011"/>
          </a:xfrm>
          <a:prstGeom prst="rect">
            <a:avLst/>
          </a:prstGeom>
          <a:noFill/>
          <a:ln>
            <a:noFill/>
          </a:ln>
        </p:spPr>
        <p:txBody>
          <a:bodyPr wrap="none" lIns="92160" tIns="46080" rIns="92160" bIns="46080">
            <a:spAutoFit/>
          </a:bodyPr>
          <a:lstStyle/>
          <a:p>
            <a:pPr marL="469800" indent="-469800" algn="ctr">
              <a:lnSpc>
                <a:spcPct val="80000"/>
              </a:lnSpc>
              <a:spcBef>
                <a:spcPts val="499"/>
              </a:spcBef>
            </a:pPr>
            <a:r>
              <a:rPr lang="es-ES" sz="2000" spc="-1" dirty="0" smtClean="0">
                <a:latin typeface="+mn-lt"/>
              </a:rPr>
              <a:t>C</a:t>
            </a:r>
            <a:r>
              <a:rPr lang="es-ES" sz="2000" strike="noStrike" spc="-1" dirty="0" smtClean="0">
                <a:latin typeface="+mn-lt"/>
              </a:rPr>
              <a:t>omposici</a:t>
            </a:r>
            <a:r>
              <a:rPr lang="es-ES" sz="2000" spc="-1" dirty="0" smtClean="0">
                <a:latin typeface="+mn-lt"/>
              </a:rPr>
              <a:t>ón</a:t>
            </a:r>
          </a:p>
          <a:p>
            <a:pPr marL="469800" indent="-469800" algn="ctr">
              <a:lnSpc>
                <a:spcPct val="80000"/>
              </a:lnSpc>
              <a:spcBef>
                <a:spcPts val="499"/>
              </a:spcBef>
            </a:pPr>
            <a:r>
              <a:rPr lang="es-ES" sz="2000" spc="-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 - Entonces</a:t>
            </a:r>
            <a:endParaRPr lang="es-ES" sz="200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Shape 1"/>
          <p:cNvSpPr txBox="1"/>
          <p:nvPr/>
        </p:nvSpPr>
        <p:spPr>
          <a:xfrm>
            <a:off x="5364087" y="1971602"/>
            <a:ext cx="2598006" cy="1683239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square" lIns="92160" tIns="46080" rIns="92160" bIns="46080">
            <a:spAutoFit/>
          </a:bodyPr>
          <a:lstStyle/>
          <a:p>
            <a:pPr marL="469800" indent="-469800">
              <a:spcBef>
                <a:spcPts val="448"/>
              </a:spcBef>
            </a:pPr>
            <a:r>
              <a:rPr lang="es-ES" spc="-1" dirty="0">
                <a:latin typeface="+mn-lt"/>
              </a:rPr>
              <a:t>SI </a:t>
            </a:r>
            <a:r>
              <a:rPr lang="es-ES" spc="-1" dirty="0" err="1" smtClean="0">
                <a:latin typeface="+mn-lt"/>
              </a:rPr>
              <a:t>cond</a:t>
            </a:r>
            <a:r>
              <a:rPr lang="es-ES" spc="-1" dirty="0" smtClean="0">
                <a:latin typeface="+mn-lt"/>
              </a:rPr>
              <a:t> </a:t>
            </a:r>
            <a:r>
              <a:rPr lang="es-ES" sz="1200" spc="-1" dirty="0">
                <a:latin typeface="+mn-lt"/>
              </a:rPr>
              <a:t>ENTONCES </a:t>
            </a:r>
            <a:endParaRPr lang="es-ES" spc="-1" dirty="0">
              <a:latin typeface="+mn-lt"/>
            </a:endParaRPr>
          </a:p>
          <a:p>
            <a:pPr marL="469800" indent="-469800">
              <a:spcBef>
                <a:spcPts val="448"/>
              </a:spcBef>
            </a:pPr>
            <a:r>
              <a:rPr lang="es-ES" spc="-1" dirty="0">
                <a:latin typeface="+mn-lt"/>
              </a:rPr>
              <a:t>	</a:t>
            </a:r>
            <a:r>
              <a:rPr lang="es-ES" spc="-1" dirty="0" smtClean="0">
                <a:latin typeface="+mn-lt"/>
              </a:rPr>
              <a:t>a</a:t>
            </a:r>
          </a:p>
          <a:p>
            <a:pPr marL="469800" indent="-469800">
              <a:spcBef>
                <a:spcPts val="448"/>
              </a:spcBef>
            </a:pPr>
            <a:r>
              <a:rPr lang="es-ES" spc="-1" dirty="0" smtClean="0">
                <a:latin typeface="+mn-lt"/>
              </a:rPr>
              <a:t>SI_NO</a:t>
            </a:r>
            <a:endParaRPr lang="es-ES" spc="-1" dirty="0">
              <a:latin typeface="+mn-lt"/>
            </a:endParaRPr>
          </a:p>
          <a:p>
            <a:pPr marL="452438">
              <a:spcBef>
                <a:spcPts val="448"/>
              </a:spcBef>
            </a:pPr>
            <a:r>
              <a:rPr lang="es-ES" spc="-1" dirty="0" smtClean="0">
                <a:latin typeface="+mn-lt"/>
              </a:rPr>
              <a:t>b</a:t>
            </a:r>
            <a:endParaRPr lang="es-ES" spc="-1" dirty="0">
              <a:latin typeface="+mn-lt"/>
            </a:endParaRPr>
          </a:p>
          <a:p>
            <a:pPr marL="469800" indent="-469800">
              <a:spcBef>
                <a:spcPts val="448"/>
              </a:spcBef>
            </a:pPr>
            <a:r>
              <a:rPr lang="es-ES" spc="-1" dirty="0" smtClean="0">
                <a:latin typeface="+mn-lt"/>
              </a:rPr>
              <a:t>FIN_SI</a:t>
            </a:r>
            <a:r>
              <a:rPr lang="es-ES" spc="-1" dirty="0">
                <a:latin typeface="+mn-lt"/>
              </a:rPr>
              <a:t>;</a:t>
            </a:r>
          </a:p>
        </p:txBody>
      </p:sp>
      <p:sp>
        <p:nvSpPr>
          <p:cNvPr id="9" name="TextShape 1"/>
          <p:cNvSpPr txBox="1"/>
          <p:nvPr/>
        </p:nvSpPr>
        <p:spPr>
          <a:xfrm>
            <a:off x="4955550" y="1254517"/>
            <a:ext cx="3415081" cy="665011"/>
          </a:xfrm>
          <a:prstGeom prst="rect">
            <a:avLst/>
          </a:prstGeom>
          <a:noFill/>
          <a:ln>
            <a:noFill/>
          </a:ln>
        </p:spPr>
        <p:txBody>
          <a:bodyPr wrap="none" lIns="92160" tIns="46080" rIns="92160" bIns="46080">
            <a:spAutoFit/>
          </a:bodyPr>
          <a:lstStyle/>
          <a:p>
            <a:pPr marL="469800" indent="-469800" algn="ctr">
              <a:lnSpc>
                <a:spcPct val="80000"/>
              </a:lnSpc>
              <a:spcBef>
                <a:spcPts val="499"/>
              </a:spcBef>
            </a:pPr>
            <a:r>
              <a:rPr lang="es-ES" sz="2000" spc="-1" dirty="0"/>
              <a:t>Composición</a:t>
            </a:r>
            <a:endParaRPr lang="es-ES" sz="2000" spc="-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9800" indent="-469800" algn="ctr">
              <a:lnSpc>
                <a:spcPct val="80000"/>
              </a:lnSpc>
              <a:spcBef>
                <a:spcPts val="499"/>
              </a:spcBef>
            </a:pPr>
            <a:r>
              <a:rPr lang="es-ES" sz="2000" spc="-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 – Entonces – </a:t>
            </a:r>
            <a:r>
              <a:rPr lang="es-ES" sz="2000" spc="-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Si_no</a:t>
            </a:r>
            <a:endParaRPr lang="es-ES" sz="200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6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860032" y="1484784"/>
            <a:ext cx="3527425" cy="13382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ct val="60000"/>
              </a:spcAft>
            </a:pPr>
            <a:r>
              <a:rPr lang="en-US" altLang="es-ES" b="0">
                <a:solidFill>
                  <a:srgbClr val="FFFFFF"/>
                </a:solidFill>
              </a:rPr>
              <a:t>Si se cumple la condición, se ejecuta la instrucción.</a:t>
            </a:r>
          </a:p>
          <a:p>
            <a:pPr eaLnBrk="1" hangingPunct="1">
              <a:lnSpc>
                <a:spcPct val="130000"/>
              </a:lnSpc>
              <a:spcAft>
                <a:spcPct val="60000"/>
              </a:spcAft>
            </a:pPr>
            <a:r>
              <a:rPr lang="en-US" altLang="es-ES" b="0" i="1">
                <a:solidFill>
                  <a:srgbClr val="FFCC00"/>
                </a:solidFill>
              </a:rPr>
              <a:t>if</a:t>
            </a:r>
            <a:r>
              <a:rPr lang="en-US" altLang="es-ES" b="0">
                <a:solidFill>
                  <a:srgbClr val="FFFFFF"/>
                </a:solidFill>
              </a:rPr>
              <a:t> es una palabra reservada.</a:t>
            </a:r>
            <a:endParaRPr lang="es-ES" altLang="es-ES" b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23851" y="1484784"/>
            <a:ext cx="4248150" cy="3046988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sz="1600" i="1" dirty="0" err="1">
                <a:solidFill>
                  <a:srgbClr val="FFCC00"/>
                </a:solidFill>
              </a:rPr>
              <a:t>main</a:t>
            </a:r>
            <a:r>
              <a:rPr lang="es-ES" altLang="es-ES" sz="1600" b="0" dirty="0">
                <a:solidFill>
                  <a:srgbClr val="FFFFFF"/>
                </a:solidFill>
              </a:rPr>
              <a:t>() {</a:t>
            </a:r>
          </a:p>
          <a:p>
            <a:pPr lvl="1" eaLnBrk="1" hangingPunct="1"/>
            <a:r>
              <a:rPr lang="es-ES" altLang="es-ES" sz="1600" i="1" dirty="0" err="1">
                <a:solidFill>
                  <a:srgbClr val="FFCC00"/>
                </a:solidFill>
              </a:rPr>
              <a:t>int</a:t>
            </a:r>
            <a:r>
              <a:rPr lang="es-ES" altLang="es-ES" sz="1600" b="0" dirty="0">
                <a:solidFill>
                  <a:srgbClr val="FFFFFF"/>
                </a:solidFill>
              </a:rPr>
              <a:t> </a:t>
            </a:r>
            <a:r>
              <a:rPr lang="es-ES" altLang="es-ES" sz="1600" b="0" dirty="0" err="1" smtClean="0">
                <a:solidFill>
                  <a:srgbClr val="FFFFFF"/>
                </a:solidFill>
              </a:rPr>
              <a:t>x,y,max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;</a:t>
            </a:r>
            <a:endParaRPr lang="es-ES" altLang="es-ES" sz="1600" b="0" dirty="0">
              <a:solidFill>
                <a:srgbClr val="FFFFFF"/>
              </a:solidFill>
            </a:endParaRPr>
          </a:p>
          <a:p>
            <a:pPr lvl="1" eaLnBrk="1" hangingPunct="1"/>
            <a:endParaRPr lang="es-ES" altLang="es-ES" sz="1600" b="0" dirty="0">
              <a:solidFill>
                <a:srgbClr val="FFFFFF"/>
              </a:solidFill>
            </a:endParaRPr>
          </a:p>
          <a:p>
            <a:pPr lvl="1" eaLnBrk="1" hangingPunct="1"/>
            <a:r>
              <a:rPr lang="es-ES" altLang="es-ES" sz="1600" b="0" dirty="0" err="1">
                <a:solidFill>
                  <a:srgbClr val="FFFFFF"/>
                </a:solidFill>
              </a:rPr>
              <a:t>printf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(“Introduce x : ”); </a:t>
            </a:r>
            <a:r>
              <a:rPr lang="es-ES" altLang="es-ES" sz="1600" b="0" dirty="0" err="1">
                <a:solidFill>
                  <a:srgbClr val="FFFFFF"/>
                </a:solidFill>
              </a:rPr>
              <a:t>scanf</a:t>
            </a:r>
            <a:r>
              <a:rPr lang="es-ES" altLang="es-ES" sz="1600" b="0" dirty="0">
                <a:solidFill>
                  <a:srgbClr val="FFFFFF"/>
                </a:solidFill>
              </a:rPr>
              <a:t>(“%</a:t>
            </a:r>
            <a:r>
              <a:rPr lang="es-ES" altLang="es-ES" sz="1600" b="0" dirty="0" err="1">
                <a:solidFill>
                  <a:srgbClr val="FFFFFF"/>
                </a:solidFill>
              </a:rPr>
              <a:t>d</a:t>
            </a:r>
            <a:r>
              <a:rPr lang="es-ES" altLang="es-ES" sz="1600" b="0" dirty="0" err="1" smtClean="0">
                <a:solidFill>
                  <a:srgbClr val="FFFFFF"/>
                </a:solidFill>
              </a:rPr>
              <a:t>”,&amp;x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);</a:t>
            </a:r>
            <a:endParaRPr lang="es-ES" altLang="es-ES" sz="1600" b="0" dirty="0">
              <a:solidFill>
                <a:srgbClr val="FFFFFF"/>
              </a:solidFill>
            </a:endParaRPr>
          </a:p>
          <a:p>
            <a:pPr lvl="1" eaLnBrk="1" hangingPunct="1"/>
            <a:r>
              <a:rPr lang="es-ES" altLang="es-ES" sz="1600" b="0" dirty="0" err="1">
                <a:solidFill>
                  <a:srgbClr val="FFFFFF"/>
                </a:solidFill>
              </a:rPr>
              <a:t>printf</a:t>
            </a:r>
            <a:r>
              <a:rPr lang="es-ES" altLang="es-ES" sz="1600" b="0" dirty="0">
                <a:solidFill>
                  <a:srgbClr val="FFFFFF"/>
                </a:solidFill>
              </a:rPr>
              <a:t>(“Introduce 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y </a:t>
            </a:r>
            <a:r>
              <a:rPr lang="es-ES" altLang="es-ES" sz="1600" b="0" dirty="0">
                <a:solidFill>
                  <a:srgbClr val="FFFFFF"/>
                </a:solidFill>
              </a:rPr>
              <a:t>: ”); </a:t>
            </a:r>
            <a:r>
              <a:rPr lang="es-ES" altLang="es-ES" sz="1600" b="0" dirty="0" err="1">
                <a:solidFill>
                  <a:srgbClr val="FFFFFF"/>
                </a:solidFill>
              </a:rPr>
              <a:t>scanf</a:t>
            </a:r>
            <a:r>
              <a:rPr lang="es-ES" altLang="es-ES" sz="1600" b="0" dirty="0">
                <a:solidFill>
                  <a:srgbClr val="FFFFFF"/>
                </a:solidFill>
              </a:rPr>
              <a:t>(“%</a:t>
            </a:r>
            <a:r>
              <a:rPr lang="es-ES" altLang="es-ES" sz="1600" b="0" dirty="0" err="1">
                <a:solidFill>
                  <a:srgbClr val="FFFFFF"/>
                </a:solidFill>
              </a:rPr>
              <a:t>d</a:t>
            </a:r>
            <a:r>
              <a:rPr lang="es-ES" altLang="es-ES" sz="1600" b="0" dirty="0" err="1" smtClean="0">
                <a:solidFill>
                  <a:srgbClr val="FFFFFF"/>
                </a:solidFill>
              </a:rPr>
              <a:t>”,&amp;y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);</a:t>
            </a:r>
            <a:endParaRPr lang="es-ES" altLang="es-ES" sz="1600" b="0" dirty="0">
              <a:solidFill>
                <a:srgbClr val="FFFFFF"/>
              </a:solidFill>
            </a:endParaRPr>
          </a:p>
          <a:p>
            <a:pPr lvl="1" eaLnBrk="1" hangingPunct="1"/>
            <a:endParaRPr lang="es-ES" altLang="es-ES" sz="1600" b="0" dirty="0">
              <a:solidFill>
                <a:srgbClr val="FFFFFF"/>
              </a:solidFill>
            </a:endParaRPr>
          </a:p>
          <a:p>
            <a:pPr lvl="1" eaLnBrk="1" hangingPunct="1"/>
            <a:r>
              <a:rPr lang="es-ES" altLang="es-ES" sz="1600" i="1" dirty="0" err="1">
                <a:solidFill>
                  <a:srgbClr val="FFCC00"/>
                </a:solidFill>
              </a:rPr>
              <a:t>if</a:t>
            </a:r>
            <a:r>
              <a:rPr lang="es-ES" altLang="es-ES" sz="1600" b="0" dirty="0">
                <a:solidFill>
                  <a:srgbClr val="FFFFFF"/>
                </a:solidFill>
              </a:rPr>
              <a:t> 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(x&gt;=y) </a:t>
            </a:r>
            <a:r>
              <a:rPr lang="es-ES" altLang="es-ES" sz="1600" b="0" dirty="0" err="1" smtClean="0">
                <a:solidFill>
                  <a:srgbClr val="FFFFFF"/>
                </a:solidFill>
              </a:rPr>
              <a:t>max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 = x;</a:t>
            </a:r>
          </a:p>
          <a:p>
            <a:pPr lvl="1" eaLnBrk="1" hangingPunct="1"/>
            <a:endParaRPr lang="es-ES" altLang="es-ES" sz="1600" i="1" dirty="0" smtClean="0">
              <a:solidFill>
                <a:srgbClr val="FFCC00"/>
              </a:solidFill>
            </a:endParaRPr>
          </a:p>
          <a:p>
            <a:pPr lvl="1" eaLnBrk="1" hangingPunct="1"/>
            <a:r>
              <a:rPr lang="es-ES" altLang="es-ES" sz="1600" i="1" dirty="0" err="1" smtClean="0">
                <a:solidFill>
                  <a:srgbClr val="FFCC00"/>
                </a:solidFill>
              </a:rPr>
              <a:t>if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 </a:t>
            </a:r>
            <a:r>
              <a:rPr lang="es-ES" altLang="es-ES" sz="1600" b="0" dirty="0">
                <a:solidFill>
                  <a:srgbClr val="FFFFFF"/>
                </a:solidFill>
              </a:rPr>
              <a:t>(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x&lt;y)  </a:t>
            </a:r>
            <a:r>
              <a:rPr lang="es-ES" altLang="es-ES" sz="1600" b="0" dirty="0" err="1" smtClean="0">
                <a:solidFill>
                  <a:srgbClr val="FFFFFF"/>
                </a:solidFill>
              </a:rPr>
              <a:t>max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 </a:t>
            </a:r>
            <a:r>
              <a:rPr lang="es-ES" altLang="es-ES" sz="1600" b="0" dirty="0">
                <a:solidFill>
                  <a:srgbClr val="FFFFFF"/>
                </a:solidFill>
              </a:rPr>
              <a:t>= 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y;</a:t>
            </a:r>
            <a:endParaRPr lang="es-ES" altLang="es-ES" sz="1600" b="0" dirty="0">
              <a:solidFill>
                <a:srgbClr val="FFFFFF"/>
              </a:solidFill>
            </a:endParaRPr>
          </a:p>
          <a:p>
            <a:pPr lvl="1" eaLnBrk="1" hangingPunct="1"/>
            <a:endParaRPr lang="es-ES" altLang="es-ES" sz="1600" b="0" dirty="0">
              <a:solidFill>
                <a:srgbClr val="FFFFFF"/>
              </a:solidFill>
            </a:endParaRPr>
          </a:p>
          <a:p>
            <a:pPr lvl="1" eaLnBrk="1" hangingPunct="1"/>
            <a:r>
              <a:rPr lang="es-ES" altLang="es-ES" sz="1600" b="0" dirty="0" err="1" smtClean="0">
                <a:solidFill>
                  <a:srgbClr val="FFFFFF"/>
                </a:solidFill>
              </a:rPr>
              <a:t>printf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(“El máximo es : %d \n”,</a:t>
            </a:r>
            <a:r>
              <a:rPr lang="es-ES" altLang="es-ES" sz="1600" b="0" dirty="0" err="1" smtClean="0">
                <a:solidFill>
                  <a:srgbClr val="FFFFFF"/>
                </a:solidFill>
              </a:rPr>
              <a:t>max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);</a:t>
            </a:r>
            <a:endParaRPr lang="es-ES" altLang="es-ES" sz="1600" b="0" dirty="0">
              <a:solidFill>
                <a:srgbClr val="FFFFFF"/>
              </a:solidFill>
            </a:endParaRPr>
          </a:p>
          <a:p>
            <a:pPr eaLnBrk="1" hangingPunct="1"/>
            <a:r>
              <a:rPr lang="es-ES" altLang="es-ES" sz="1600" b="0" dirty="0" smtClean="0">
                <a:solidFill>
                  <a:srgbClr val="FFFFFF"/>
                </a:solidFill>
              </a:rPr>
              <a:t>}</a:t>
            </a:r>
            <a:endParaRPr lang="es-ES" altLang="es-ES" sz="1600" b="0" dirty="0">
              <a:solidFill>
                <a:srgbClr val="FFFFFF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304710" y="116632"/>
            <a:ext cx="23503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s-ES" altLang="es-ES" sz="2000" dirty="0" smtClean="0"/>
              <a:t>Si – entonces en C</a:t>
            </a:r>
            <a:endParaRPr lang="es-ES" altLang="es-ES" sz="2000" dirty="0"/>
          </a:p>
        </p:txBody>
      </p:sp>
    </p:spTree>
    <p:extLst>
      <p:ext uri="{BB962C8B-B14F-4D97-AF65-F5344CB8AC3E}">
        <p14:creationId xmlns:p14="http://schemas.microsoft.com/office/powerpoint/2010/main" val="143824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860032" y="1484784"/>
            <a:ext cx="3527425" cy="169892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ct val="60000"/>
              </a:spcAft>
            </a:pPr>
            <a:r>
              <a:rPr lang="en-US" altLang="es-ES" b="0" dirty="0">
                <a:solidFill>
                  <a:srgbClr val="FFFFFF"/>
                </a:solidFill>
              </a:rPr>
              <a:t>Si se </a:t>
            </a:r>
            <a:r>
              <a:rPr lang="en-US" altLang="es-ES" b="0" dirty="0" err="1">
                <a:solidFill>
                  <a:srgbClr val="FFFFFF"/>
                </a:solidFill>
              </a:rPr>
              <a:t>cumple</a:t>
            </a:r>
            <a:r>
              <a:rPr lang="en-US" altLang="es-ES" b="0" dirty="0">
                <a:solidFill>
                  <a:srgbClr val="FFFFFF"/>
                </a:solidFill>
              </a:rPr>
              <a:t> la </a:t>
            </a:r>
            <a:r>
              <a:rPr lang="en-US" altLang="es-ES" b="0" dirty="0" err="1">
                <a:solidFill>
                  <a:srgbClr val="FFFFFF"/>
                </a:solidFill>
              </a:rPr>
              <a:t>condición</a:t>
            </a:r>
            <a:r>
              <a:rPr lang="en-US" altLang="es-ES" b="0" dirty="0">
                <a:solidFill>
                  <a:srgbClr val="FFFFFF"/>
                </a:solidFill>
              </a:rPr>
              <a:t>, se </a:t>
            </a:r>
            <a:r>
              <a:rPr lang="en-US" altLang="es-ES" b="0" dirty="0" err="1">
                <a:solidFill>
                  <a:srgbClr val="FFFFFF"/>
                </a:solidFill>
              </a:rPr>
              <a:t>ejecuta</a:t>
            </a:r>
            <a:r>
              <a:rPr lang="en-US" altLang="es-ES" b="0" dirty="0">
                <a:solidFill>
                  <a:srgbClr val="FFFFFF"/>
                </a:solidFill>
              </a:rPr>
              <a:t> la </a:t>
            </a:r>
            <a:r>
              <a:rPr lang="en-US" altLang="es-ES" b="0" dirty="0" err="1" smtClean="0">
                <a:solidFill>
                  <a:srgbClr val="FFFFFF"/>
                </a:solidFill>
              </a:rPr>
              <a:t>instrucción</a:t>
            </a:r>
            <a:r>
              <a:rPr lang="en-US" altLang="es-ES" b="0" dirty="0" smtClean="0">
                <a:solidFill>
                  <a:srgbClr val="FFFFFF"/>
                </a:solidFill>
              </a:rPr>
              <a:t>, y </a:t>
            </a:r>
            <a:r>
              <a:rPr lang="en-US" altLang="es-ES" b="0" dirty="0" err="1" smtClean="0">
                <a:solidFill>
                  <a:srgbClr val="FFFFFF"/>
                </a:solidFill>
              </a:rPr>
              <a:t>si</a:t>
            </a:r>
            <a:r>
              <a:rPr lang="en-US" altLang="es-ES" b="0" dirty="0" smtClean="0">
                <a:solidFill>
                  <a:srgbClr val="FFFFFF"/>
                </a:solidFill>
              </a:rPr>
              <a:t> no se </a:t>
            </a:r>
            <a:r>
              <a:rPr lang="en-US" altLang="es-ES" b="0" dirty="0" err="1" smtClean="0">
                <a:solidFill>
                  <a:srgbClr val="FFFFFF"/>
                </a:solidFill>
              </a:rPr>
              <a:t>cumple</a:t>
            </a:r>
            <a:r>
              <a:rPr lang="en-US" altLang="es-ES" b="0" dirty="0" smtClean="0">
                <a:solidFill>
                  <a:srgbClr val="FFFFFF"/>
                </a:solidFill>
              </a:rPr>
              <a:t> se </a:t>
            </a:r>
            <a:r>
              <a:rPr lang="en-US" altLang="es-ES" b="0" dirty="0" err="1" smtClean="0">
                <a:solidFill>
                  <a:srgbClr val="FFFFFF"/>
                </a:solidFill>
              </a:rPr>
              <a:t>ejecuta</a:t>
            </a:r>
            <a:r>
              <a:rPr lang="en-US" altLang="es-ES" b="0" dirty="0" smtClean="0">
                <a:solidFill>
                  <a:srgbClr val="FFFFFF"/>
                </a:solidFill>
              </a:rPr>
              <a:t> el </a:t>
            </a:r>
            <a:r>
              <a:rPr lang="en-US" altLang="es-ES" b="0" i="1" dirty="0" smtClean="0">
                <a:solidFill>
                  <a:srgbClr val="FFCC00"/>
                </a:solidFill>
              </a:rPr>
              <a:t>else</a:t>
            </a:r>
            <a:endParaRPr lang="en-US" altLang="es-ES" b="0" i="1" dirty="0">
              <a:solidFill>
                <a:srgbClr val="FFCC00"/>
              </a:solidFill>
            </a:endParaRPr>
          </a:p>
          <a:p>
            <a:pPr eaLnBrk="1" hangingPunct="1">
              <a:lnSpc>
                <a:spcPct val="130000"/>
              </a:lnSpc>
              <a:spcAft>
                <a:spcPct val="60000"/>
              </a:spcAft>
            </a:pPr>
            <a:r>
              <a:rPr lang="en-US" altLang="es-ES" b="0" i="1" dirty="0" smtClean="0">
                <a:solidFill>
                  <a:srgbClr val="FFCC00"/>
                </a:solidFill>
              </a:rPr>
              <a:t>else</a:t>
            </a:r>
            <a:r>
              <a:rPr lang="en-US" altLang="es-ES" b="0" dirty="0" smtClean="0">
                <a:solidFill>
                  <a:srgbClr val="FFFFFF"/>
                </a:solidFill>
              </a:rPr>
              <a:t> </a:t>
            </a:r>
            <a:r>
              <a:rPr lang="en-US" altLang="es-ES" b="0" dirty="0" err="1">
                <a:solidFill>
                  <a:srgbClr val="FFFFFF"/>
                </a:solidFill>
              </a:rPr>
              <a:t>es</a:t>
            </a:r>
            <a:r>
              <a:rPr lang="en-US" altLang="es-ES" b="0" dirty="0">
                <a:solidFill>
                  <a:srgbClr val="FFFFFF"/>
                </a:solidFill>
              </a:rPr>
              <a:t> </a:t>
            </a:r>
            <a:r>
              <a:rPr lang="en-US" altLang="es-ES" b="0" dirty="0" err="1">
                <a:solidFill>
                  <a:srgbClr val="FFFFFF"/>
                </a:solidFill>
              </a:rPr>
              <a:t>una</a:t>
            </a:r>
            <a:r>
              <a:rPr lang="en-US" altLang="es-ES" b="0" dirty="0">
                <a:solidFill>
                  <a:srgbClr val="FFFFFF"/>
                </a:solidFill>
              </a:rPr>
              <a:t> palabra </a:t>
            </a:r>
            <a:r>
              <a:rPr lang="en-US" altLang="es-ES" b="0" dirty="0" err="1">
                <a:solidFill>
                  <a:srgbClr val="FFFFFF"/>
                </a:solidFill>
              </a:rPr>
              <a:t>reservada</a:t>
            </a:r>
            <a:r>
              <a:rPr lang="en-US" altLang="es-ES" b="0" dirty="0">
                <a:solidFill>
                  <a:srgbClr val="FFFFFF"/>
                </a:solidFill>
              </a:rPr>
              <a:t>.</a:t>
            </a:r>
            <a:endParaRPr lang="es-ES" altLang="es-ES" b="0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23851" y="1484784"/>
            <a:ext cx="4248150" cy="2800767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sz="1600" i="1" dirty="0" err="1">
                <a:solidFill>
                  <a:srgbClr val="FFCC00"/>
                </a:solidFill>
              </a:rPr>
              <a:t>main</a:t>
            </a:r>
            <a:r>
              <a:rPr lang="es-ES" altLang="es-ES" sz="1600" b="0" dirty="0">
                <a:solidFill>
                  <a:srgbClr val="FFFFFF"/>
                </a:solidFill>
              </a:rPr>
              <a:t>() {</a:t>
            </a:r>
          </a:p>
          <a:p>
            <a:pPr lvl="1" eaLnBrk="1" hangingPunct="1"/>
            <a:r>
              <a:rPr lang="es-ES" altLang="es-ES" sz="1600" i="1" dirty="0" err="1">
                <a:solidFill>
                  <a:srgbClr val="FFCC00"/>
                </a:solidFill>
              </a:rPr>
              <a:t>int</a:t>
            </a:r>
            <a:r>
              <a:rPr lang="es-ES" altLang="es-ES" sz="1600" b="0" dirty="0">
                <a:solidFill>
                  <a:srgbClr val="FFFFFF"/>
                </a:solidFill>
              </a:rPr>
              <a:t> </a:t>
            </a:r>
            <a:r>
              <a:rPr lang="es-ES" altLang="es-ES" sz="1600" b="0" dirty="0" err="1" smtClean="0">
                <a:solidFill>
                  <a:srgbClr val="FFFFFF"/>
                </a:solidFill>
              </a:rPr>
              <a:t>x,y,max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;</a:t>
            </a:r>
            <a:endParaRPr lang="es-ES" altLang="es-ES" sz="1600" b="0" dirty="0">
              <a:solidFill>
                <a:srgbClr val="FFFFFF"/>
              </a:solidFill>
            </a:endParaRPr>
          </a:p>
          <a:p>
            <a:pPr lvl="1" eaLnBrk="1" hangingPunct="1"/>
            <a:endParaRPr lang="es-ES" altLang="es-ES" sz="1600" b="0" dirty="0">
              <a:solidFill>
                <a:srgbClr val="FFFFFF"/>
              </a:solidFill>
            </a:endParaRPr>
          </a:p>
          <a:p>
            <a:pPr lvl="1" eaLnBrk="1" hangingPunct="1"/>
            <a:r>
              <a:rPr lang="es-ES" altLang="es-ES" sz="1600" b="0" dirty="0" err="1">
                <a:solidFill>
                  <a:srgbClr val="FFFFFF"/>
                </a:solidFill>
              </a:rPr>
              <a:t>printf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(“Introduce x : ”); </a:t>
            </a:r>
            <a:r>
              <a:rPr lang="es-ES" altLang="es-ES" sz="1600" b="0" dirty="0" err="1">
                <a:solidFill>
                  <a:srgbClr val="FFFFFF"/>
                </a:solidFill>
              </a:rPr>
              <a:t>scanf</a:t>
            </a:r>
            <a:r>
              <a:rPr lang="es-ES" altLang="es-ES" sz="1600" b="0" dirty="0">
                <a:solidFill>
                  <a:srgbClr val="FFFFFF"/>
                </a:solidFill>
              </a:rPr>
              <a:t>(“%</a:t>
            </a:r>
            <a:r>
              <a:rPr lang="es-ES" altLang="es-ES" sz="1600" b="0" dirty="0" err="1">
                <a:solidFill>
                  <a:srgbClr val="FFFFFF"/>
                </a:solidFill>
              </a:rPr>
              <a:t>d</a:t>
            </a:r>
            <a:r>
              <a:rPr lang="es-ES" altLang="es-ES" sz="1600" b="0" dirty="0" err="1" smtClean="0">
                <a:solidFill>
                  <a:srgbClr val="FFFFFF"/>
                </a:solidFill>
              </a:rPr>
              <a:t>”,&amp;x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);</a:t>
            </a:r>
            <a:endParaRPr lang="es-ES" altLang="es-ES" sz="1600" b="0" dirty="0">
              <a:solidFill>
                <a:srgbClr val="FFFFFF"/>
              </a:solidFill>
            </a:endParaRPr>
          </a:p>
          <a:p>
            <a:pPr lvl="1" eaLnBrk="1" hangingPunct="1"/>
            <a:r>
              <a:rPr lang="es-ES" altLang="es-ES" sz="1600" b="0" dirty="0" err="1">
                <a:solidFill>
                  <a:srgbClr val="FFFFFF"/>
                </a:solidFill>
              </a:rPr>
              <a:t>printf</a:t>
            </a:r>
            <a:r>
              <a:rPr lang="es-ES" altLang="es-ES" sz="1600" b="0" dirty="0">
                <a:solidFill>
                  <a:srgbClr val="FFFFFF"/>
                </a:solidFill>
              </a:rPr>
              <a:t>(“Introduce 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y </a:t>
            </a:r>
            <a:r>
              <a:rPr lang="es-ES" altLang="es-ES" sz="1600" b="0" dirty="0">
                <a:solidFill>
                  <a:srgbClr val="FFFFFF"/>
                </a:solidFill>
              </a:rPr>
              <a:t>: ”); </a:t>
            </a:r>
            <a:r>
              <a:rPr lang="es-ES" altLang="es-ES" sz="1600" b="0" dirty="0" err="1">
                <a:solidFill>
                  <a:srgbClr val="FFFFFF"/>
                </a:solidFill>
              </a:rPr>
              <a:t>scanf</a:t>
            </a:r>
            <a:r>
              <a:rPr lang="es-ES" altLang="es-ES" sz="1600" b="0" dirty="0">
                <a:solidFill>
                  <a:srgbClr val="FFFFFF"/>
                </a:solidFill>
              </a:rPr>
              <a:t>(“%</a:t>
            </a:r>
            <a:r>
              <a:rPr lang="es-ES" altLang="es-ES" sz="1600" b="0" dirty="0" err="1">
                <a:solidFill>
                  <a:srgbClr val="FFFFFF"/>
                </a:solidFill>
              </a:rPr>
              <a:t>d</a:t>
            </a:r>
            <a:r>
              <a:rPr lang="es-ES" altLang="es-ES" sz="1600" b="0" dirty="0" err="1" smtClean="0">
                <a:solidFill>
                  <a:srgbClr val="FFFFFF"/>
                </a:solidFill>
              </a:rPr>
              <a:t>”,&amp;y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);</a:t>
            </a:r>
            <a:endParaRPr lang="es-ES" altLang="es-ES" sz="1600" b="0" dirty="0">
              <a:solidFill>
                <a:srgbClr val="FFFFFF"/>
              </a:solidFill>
            </a:endParaRPr>
          </a:p>
          <a:p>
            <a:pPr lvl="1" eaLnBrk="1" hangingPunct="1"/>
            <a:endParaRPr lang="es-ES" altLang="es-ES" sz="1600" b="0" dirty="0">
              <a:solidFill>
                <a:srgbClr val="FFFFFF"/>
              </a:solidFill>
            </a:endParaRPr>
          </a:p>
          <a:p>
            <a:pPr lvl="1" eaLnBrk="1" hangingPunct="1"/>
            <a:r>
              <a:rPr lang="es-ES" altLang="es-ES" sz="1600" i="1" dirty="0" err="1">
                <a:solidFill>
                  <a:srgbClr val="FFCC00"/>
                </a:solidFill>
              </a:rPr>
              <a:t>if</a:t>
            </a:r>
            <a:r>
              <a:rPr lang="es-ES" altLang="es-ES" sz="1600" b="0" dirty="0">
                <a:solidFill>
                  <a:srgbClr val="FFFFFF"/>
                </a:solidFill>
              </a:rPr>
              <a:t> 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(x&gt;=y) </a:t>
            </a:r>
            <a:r>
              <a:rPr lang="es-ES" altLang="es-ES" sz="1600" b="0" dirty="0" err="1" smtClean="0">
                <a:solidFill>
                  <a:srgbClr val="FFFFFF"/>
                </a:solidFill>
              </a:rPr>
              <a:t>max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 = x;</a:t>
            </a:r>
          </a:p>
          <a:p>
            <a:pPr lvl="1" eaLnBrk="1" hangingPunct="1"/>
            <a:r>
              <a:rPr lang="es-ES" altLang="es-ES" sz="1600" b="0" i="1" dirty="0" err="1" smtClean="0">
                <a:solidFill>
                  <a:srgbClr val="FFCC00"/>
                </a:solidFill>
              </a:rPr>
              <a:t>else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 </a:t>
            </a:r>
            <a:r>
              <a:rPr lang="es-ES" altLang="es-ES" sz="1600" b="0" dirty="0" err="1" smtClean="0">
                <a:solidFill>
                  <a:srgbClr val="FFFFFF"/>
                </a:solidFill>
              </a:rPr>
              <a:t>max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 </a:t>
            </a:r>
            <a:r>
              <a:rPr lang="es-ES" altLang="es-ES" sz="1600" b="0" dirty="0">
                <a:solidFill>
                  <a:srgbClr val="FFFFFF"/>
                </a:solidFill>
              </a:rPr>
              <a:t>= 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y;</a:t>
            </a:r>
            <a:endParaRPr lang="es-ES" altLang="es-ES" sz="1600" b="0" dirty="0">
              <a:solidFill>
                <a:srgbClr val="FFFFFF"/>
              </a:solidFill>
            </a:endParaRPr>
          </a:p>
          <a:p>
            <a:pPr lvl="1" eaLnBrk="1" hangingPunct="1"/>
            <a:endParaRPr lang="es-ES" altLang="es-ES" sz="1600" b="0" dirty="0">
              <a:solidFill>
                <a:srgbClr val="FFFFFF"/>
              </a:solidFill>
            </a:endParaRPr>
          </a:p>
          <a:p>
            <a:pPr lvl="1" eaLnBrk="1" hangingPunct="1"/>
            <a:r>
              <a:rPr lang="es-ES" altLang="es-ES" sz="1600" b="0" dirty="0" err="1" smtClean="0">
                <a:solidFill>
                  <a:srgbClr val="FFFFFF"/>
                </a:solidFill>
              </a:rPr>
              <a:t>printf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(“El máximo es : %d \n”,</a:t>
            </a:r>
            <a:r>
              <a:rPr lang="es-ES" altLang="es-ES" sz="1600" b="0" dirty="0" err="1" smtClean="0">
                <a:solidFill>
                  <a:srgbClr val="FFFFFF"/>
                </a:solidFill>
              </a:rPr>
              <a:t>max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);</a:t>
            </a:r>
            <a:endParaRPr lang="es-ES" altLang="es-ES" sz="1600" b="0" dirty="0">
              <a:solidFill>
                <a:srgbClr val="FFFFFF"/>
              </a:solidFill>
            </a:endParaRPr>
          </a:p>
          <a:p>
            <a:pPr eaLnBrk="1" hangingPunct="1"/>
            <a:r>
              <a:rPr lang="es-ES" altLang="es-ES" sz="1600" b="0" dirty="0" smtClean="0">
                <a:solidFill>
                  <a:srgbClr val="FFFFFF"/>
                </a:solidFill>
              </a:rPr>
              <a:t>}</a:t>
            </a:r>
            <a:endParaRPr lang="es-ES" altLang="es-ES" sz="1600" b="0" dirty="0">
              <a:solidFill>
                <a:srgbClr val="FFFFFF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843808" y="116632"/>
            <a:ext cx="31902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s-ES" altLang="es-ES" sz="2000" dirty="0" smtClean="0"/>
              <a:t>Si – entonces - </a:t>
            </a:r>
            <a:r>
              <a:rPr lang="es-ES" altLang="es-ES" sz="2000" dirty="0" err="1" smtClean="0"/>
              <a:t>si_no</a:t>
            </a:r>
            <a:r>
              <a:rPr lang="es-ES" altLang="es-ES" sz="2000" dirty="0" smtClean="0"/>
              <a:t> en C</a:t>
            </a:r>
            <a:endParaRPr lang="es-ES" altLang="es-ES" sz="2000" dirty="0"/>
          </a:p>
        </p:txBody>
      </p:sp>
    </p:spTree>
    <p:extLst>
      <p:ext uri="{BB962C8B-B14F-4D97-AF65-F5344CB8AC3E}">
        <p14:creationId xmlns:p14="http://schemas.microsoft.com/office/powerpoint/2010/main" val="129693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23528" y="876089"/>
            <a:ext cx="3528069" cy="2308324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eaLnBrk="1" hangingPunct="1"/>
            <a:r>
              <a:rPr lang="es-ES" altLang="es-ES" sz="1600" i="1" dirty="0" err="1" smtClean="0">
                <a:solidFill>
                  <a:srgbClr val="FFCC00"/>
                </a:solidFill>
              </a:rPr>
              <a:t>if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 (x&gt;=y)</a:t>
            </a:r>
          </a:p>
          <a:p>
            <a:pPr marL="0" lvl="1" eaLnBrk="1" hangingPunct="1"/>
            <a:r>
              <a:rPr lang="es-ES" altLang="es-ES" sz="1600" b="0" dirty="0" smtClean="0">
                <a:solidFill>
                  <a:srgbClr val="FFFFFF"/>
                </a:solidFill>
              </a:rPr>
              <a:t>{</a:t>
            </a:r>
            <a:endParaRPr lang="es-ES" altLang="es-ES" sz="1600" b="0" dirty="0">
              <a:solidFill>
                <a:srgbClr val="FFFFFF"/>
              </a:solidFill>
            </a:endParaRPr>
          </a:p>
          <a:p>
            <a:pPr marL="0" lvl="1" eaLnBrk="1" hangingPunct="1"/>
            <a:r>
              <a:rPr lang="es-ES" altLang="es-ES" sz="1600" b="0" dirty="0" smtClean="0">
                <a:solidFill>
                  <a:srgbClr val="FFFFFF"/>
                </a:solidFill>
              </a:rPr>
              <a:t>   </a:t>
            </a:r>
            <a:r>
              <a:rPr lang="es-ES" altLang="es-ES" sz="1600" b="0" dirty="0" err="1" smtClean="0">
                <a:solidFill>
                  <a:srgbClr val="FFFFFF"/>
                </a:solidFill>
              </a:rPr>
              <a:t>max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 = x;</a:t>
            </a:r>
          </a:p>
          <a:p>
            <a:pPr marL="0" lvl="1" eaLnBrk="1" hangingPunct="1"/>
            <a:r>
              <a:rPr lang="es-ES" altLang="es-ES" sz="1600" b="0" dirty="0">
                <a:solidFill>
                  <a:srgbClr val="FFFFFF"/>
                </a:solidFill>
              </a:rPr>
              <a:t> 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  a=b+2;</a:t>
            </a:r>
          </a:p>
          <a:p>
            <a:pPr marL="0" lvl="1" eaLnBrk="1" hangingPunct="1"/>
            <a:r>
              <a:rPr lang="es-ES" altLang="es-ES" sz="1600" b="0" dirty="0">
                <a:solidFill>
                  <a:srgbClr val="FFFFFF"/>
                </a:solidFill>
              </a:rPr>
              <a:t> 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  </a:t>
            </a:r>
            <a:r>
              <a:rPr lang="es-ES" altLang="es-ES" sz="1600" b="0" dirty="0" err="1" smtClean="0">
                <a:solidFill>
                  <a:srgbClr val="FFFFFF"/>
                </a:solidFill>
              </a:rPr>
              <a:t>printf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(“Valor de a : %</a:t>
            </a:r>
            <a:r>
              <a:rPr lang="es-ES" altLang="es-ES" sz="1600" b="0" dirty="0" err="1" smtClean="0">
                <a:solidFill>
                  <a:srgbClr val="FFFFFF"/>
                </a:solidFill>
              </a:rPr>
              <a:t>d”,a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);</a:t>
            </a:r>
          </a:p>
          <a:p>
            <a:pPr marL="0" lvl="1" eaLnBrk="1" hangingPunct="1"/>
            <a:r>
              <a:rPr lang="es-ES" altLang="es-ES" sz="1600" b="0" dirty="0" smtClean="0">
                <a:solidFill>
                  <a:srgbClr val="FFFFFF"/>
                </a:solidFill>
              </a:rPr>
              <a:t>}</a:t>
            </a:r>
          </a:p>
          <a:p>
            <a:pPr marL="0" lvl="1" eaLnBrk="1" hangingPunct="1"/>
            <a:r>
              <a:rPr lang="es-ES" altLang="es-ES" sz="1600" b="0" i="1" dirty="0" err="1" smtClean="0">
                <a:solidFill>
                  <a:srgbClr val="FFCC00"/>
                </a:solidFill>
              </a:rPr>
              <a:t>else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 </a:t>
            </a:r>
            <a:r>
              <a:rPr lang="es-ES" altLang="es-ES" sz="1600" b="0" dirty="0" err="1" smtClean="0">
                <a:solidFill>
                  <a:srgbClr val="FFFFFF"/>
                </a:solidFill>
              </a:rPr>
              <a:t>max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 = y;</a:t>
            </a:r>
          </a:p>
          <a:p>
            <a:pPr marL="0" lvl="1" eaLnBrk="1" hangingPunct="1"/>
            <a:endParaRPr lang="es-ES" altLang="es-ES" sz="1600" b="0" dirty="0">
              <a:solidFill>
                <a:srgbClr val="FFFFFF"/>
              </a:solidFill>
            </a:endParaRPr>
          </a:p>
          <a:p>
            <a:pPr marL="0" lvl="1" eaLnBrk="1" hangingPunct="1"/>
            <a:r>
              <a:rPr lang="es-ES" altLang="es-ES" sz="1600" b="0" dirty="0" err="1" smtClean="0">
                <a:solidFill>
                  <a:srgbClr val="FFFFFF"/>
                </a:solidFill>
              </a:rPr>
              <a:t>printf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(“El máximo es : %d \n”,</a:t>
            </a:r>
            <a:r>
              <a:rPr lang="es-ES" altLang="es-ES" sz="1600" b="0" dirty="0" err="1" smtClean="0">
                <a:solidFill>
                  <a:srgbClr val="FFFFFF"/>
                </a:solidFill>
              </a:rPr>
              <a:t>max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);</a:t>
            </a:r>
            <a:endParaRPr lang="es-ES" altLang="es-ES" sz="1600" b="0" dirty="0">
              <a:solidFill>
                <a:srgbClr val="FFFFFF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876674" y="116632"/>
            <a:ext cx="11128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s-ES" altLang="es-ES" sz="2000" dirty="0" smtClean="0"/>
              <a:t>Bloques</a:t>
            </a:r>
            <a:endParaRPr lang="es-ES" altLang="es-ES" sz="2000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716016" y="1916832"/>
            <a:ext cx="3527425" cy="283481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spcAft>
                <a:spcPct val="60000"/>
              </a:spcAft>
            </a:pPr>
            <a:r>
              <a:rPr lang="en-US" altLang="es-ES" sz="2800" b="0" dirty="0">
                <a:solidFill>
                  <a:srgbClr val="FFFF00"/>
                </a:solidFill>
              </a:rPr>
              <a:t>Si hay que </a:t>
            </a:r>
            <a:r>
              <a:rPr lang="en-US" altLang="es-ES" sz="2800" b="0" dirty="0" err="1">
                <a:solidFill>
                  <a:srgbClr val="FFFF00"/>
                </a:solidFill>
              </a:rPr>
              <a:t>ejecutar</a:t>
            </a:r>
            <a:r>
              <a:rPr lang="en-US" altLang="es-ES" sz="2800" b="0" dirty="0">
                <a:solidFill>
                  <a:srgbClr val="FFFF00"/>
                </a:solidFill>
              </a:rPr>
              <a:t> </a:t>
            </a:r>
            <a:r>
              <a:rPr lang="en-US" altLang="es-ES" sz="2800" b="0" dirty="0" err="1">
                <a:solidFill>
                  <a:srgbClr val="FFFF00"/>
                </a:solidFill>
              </a:rPr>
              <a:t>varias</a:t>
            </a:r>
            <a:r>
              <a:rPr lang="en-US" altLang="es-ES" sz="2800" b="0" dirty="0">
                <a:solidFill>
                  <a:srgbClr val="FFFF00"/>
                </a:solidFill>
              </a:rPr>
              <a:t> </a:t>
            </a:r>
            <a:r>
              <a:rPr lang="en-US" altLang="es-ES" sz="2800" b="0" dirty="0" err="1" smtClean="0">
                <a:solidFill>
                  <a:srgbClr val="FFFF00"/>
                </a:solidFill>
              </a:rPr>
              <a:t>instrucciones</a:t>
            </a:r>
            <a:r>
              <a:rPr lang="en-US" altLang="es-ES" sz="2800" b="0" dirty="0" smtClean="0">
                <a:solidFill>
                  <a:srgbClr val="FFFF00"/>
                </a:solidFill>
              </a:rPr>
              <a:t> </a:t>
            </a:r>
            <a:r>
              <a:rPr lang="en-US" altLang="es-ES" sz="2800" b="0" dirty="0" err="1" smtClean="0">
                <a:solidFill>
                  <a:srgbClr val="FFFF00"/>
                </a:solidFill>
              </a:rPr>
              <a:t>dentro</a:t>
            </a:r>
            <a:r>
              <a:rPr lang="en-US" altLang="es-ES" sz="2800" b="0" dirty="0" smtClean="0">
                <a:solidFill>
                  <a:srgbClr val="FFFF00"/>
                </a:solidFill>
              </a:rPr>
              <a:t> del </a:t>
            </a:r>
            <a:r>
              <a:rPr lang="en-US" altLang="es-ES" sz="2800" b="0" i="1" dirty="0" smtClean="0">
                <a:solidFill>
                  <a:srgbClr val="FFFF00"/>
                </a:solidFill>
              </a:rPr>
              <a:t>if</a:t>
            </a:r>
            <a:r>
              <a:rPr lang="en-US" altLang="es-ES" sz="2800" b="0" dirty="0" smtClean="0">
                <a:solidFill>
                  <a:srgbClr val="FFFF00"/>
                </a:solidFill>
              </a:rPr>
              <a:t> o el </a:t>
            </a:r>
            <a:r>
              <a:rPr lang="en-US" altLang="es-ES" sz="2800" b="0" i="1" dirty="0" smtClean="0">
                <a:solidFill>
                  <a:srgbClr val="FFFF00"/>
                </a:solidFill>
              </a:rPr>
              <a:t>else</a:t>
            </a:r>
            <a:r>
              <a:rPr lang="en-US" altLang="es-ES" sz="2800" b="0" dirty="0" smtClean="0">
                <a:solidFill>
                  <a:srgbClr val="FFFF00"/>
                </a:solidFill>
              </a:rPr>
              <a:t>, </a:t>
            </a:r>
            <a:r>
              <a:rPr lang="en-US" altLang="es-ES" sz="2800" b="0" dirty="0">
                <a:solidFill>
                  <a:srgbClr val="FFFF00"/>
                </a:solidFill>
              </a:rPr>
              <a:t>se </a:t>
            </a:r>
            <a:r>
              <a:rPr lang="en-US" altLang="es-ES" sz="2800" b="0" dirty="0" err="1">
                <a:solidFill>
                  <a:srgbClr val="FFFF00"/>
                </a:solidFill>
              </a:rPr>
              <a:t>necesita</a:t>
            </a:r>
            <a:r>
              <a:rPr lang="en-US" altLang="es-ES" sz="2800" b="0" dirty="0">
                <a:solidFill>
                  <a:srgbClr val="FFFF00"/>
                </a:solidFill>
              </a:rPr>
              <a:t> un </a:t>
            </a:r>
            <a:r>
              <a:rPr lang="en-US" altLang="es-ES" sz="2800" b="0" dirty="0" err="1">
                <a:solidFill>
                  <a:srgbClr val="FFFF00"/>
                </a:solidFill>
              </a:rPr>
              <a:t>bloque</a:t>
            </a:r>
            <a:r>
              <a:rPr lang="en-US" altLang="es-ES" sz="2800" b="0" dirty="0">
                <a:solidFill>
                  <a:srgbClr val="FFFF00"/>
                </a:solidFill>
              </a:rPr>
              <a:t> entre { }</a:t>
            </a:r>
            <a:endParaRPr lang="es-ES" altLang="es-ES" sz="2800" b="0" dirty="0">
              <a:solidFill>
                <a:srgbClr val="FFFF00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3528" y="3356992"/>
            <a:ext cx="3528069" cy="3293209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eaLnBrk="1" hangingPunct="1"/>
            <a:r>
              <a:rPr lang="es-ES" altLang="es-ES" sz="1600" i="1" dirty="0" err="1" smtClean="0">
                <a:solidFill>
                  <a:srgbClr val="FFCC00"/>
                </a:solidFill>
              </a:rPr>
              <a:t>if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 (x&gt;=y)</a:t>
            </a:r>
          </a:p>
          <a:p>
            <a:pPr marL="0" lvl="1" eaLnBrk="1" hangingPunct="1"/>
            <a:r>
              <a:rPr lang="es-ES" altLang="es-ES" sz="1600" b="0" dirty="0" smtClean="0">
                <a:solidFill>
                  <a:srgbClr val="FFFFFF"/>
                </a:solidFill>
              </a:rPr>
              <a:t>{</a:t>
            </a:r>
            <a:endParaRPr lang="es-ES" altLang="es-ES" sz="1600" b="0" dirty="0">
              <a:solidFill>
                <a:srgbClr val="FFFFFF"/>
              </a:solidFill>
            </a:endParaRPr>
          </a:p>
          <a:p>
            <a:pPr marL="0" lvl="1" eaLnBrk="1" hangingPunct="1"/>
            <a:r>
              <a:rPr lang="es-ES" altLang="es-ES" sz="1600" b="0" dirty="0" smtClean="0">
                <a:solidFill>
                  <a:srgbClr val="FFFFFF"/>
                </a:solidFill>
              </a:rPr>
              <a:t>   </a:t>
            </a:r>
            <a:r>
              <a:rPr lang="es-ES" altLang="es-ES" sz="1600" b="0" dirty="0" err="1" smtClean="0">
                <a:solidFill>
                  <a:srgbClr val="FFFFFF"/>
                </a:solidFill>
              </a:rPr>
              <a:t>max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 = x;</a:t>
            </a:r>
          </a:p>
          <a:p>
            <a:pPr marL="0" lvl="1" eaLnBrk="1" hangingPunct="1"/>
            <a:r>
              <a:rPr lang="es-ES" altLang="es-ES" sz="1600" b="0" dirty="0">
                <a:solidFill>
                  <a:srgbClr val="FFFFFF"/>
                </a:solidFill>
              </a:rPr>
              <a:t> 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  a=b+2;</a:t>
            </a:r>
          </a:p>
          <a:p>
            <a:pPr marL="0" lvl="1" eaLnBrk="1" hangingPunct="1"/>
            <a:r>
              <a:rPr lang="es-ES" altLang="es-ES" sz="1600" b="0" dirty="0">
                <a:solidFill>
                  <a:srgbClr val="FFFFFF"/>
                </a:solidFill>
              </a:rPr>
              <a:t> 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  </a:t>
            </a:r>
            <a:r>
              <a:rPr lang="es-ES" altLang="es-ES" sz="1600" b="0" dirty="0" err="1" smtClean="0">
                <a:solidFill>
                  <a:srgbClr val="FFFFFF"/>
                </a:solidFill>
              </a:rPr>
              <a:t>printf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(“Valor de a : %</a:t>
            </a:r>
            <a:r>
              <a:rPr lang="es-ES" altLang="es-ES" sz="1600" b="0" dirty="0" err="1" smtClean="0">
                <a:solidFill>
                  <a:srgbClr val="FFFFFF"/>
                </a:solidFill>
              </a:rPr>
              <a:t>d”,a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);</a:t>
            </a:r>
          </a:p>
          <a:p>
            <a:pPr marL="0" lvl="1" eaLnBrk="1" hangingPunct="1"/>
            <a:r>
              <a:rPr lang="es-ES" altLang="es-ES" sz="1600" b="0" dirty="0" smtClean="0">
                <a:solidFill>
                  <a:srgbClr val="FFFFFF"/>
                </a:solidFill>
              </a:rPr>
              <a:t>}</a:t>
            </a:r>
          </a:p>
          <a:p>
            <a:pPr marL="0" lvl="1" eaLnBrk="1" hangingPunct="1"/>
            <a:r>
              <a:rPr lang="es-ES" altLang="es-ES" sz="1600" b="0" i="1" dirty="0" err="1" smtClean="0">
                <a:solidFill>
                  <a:srgbClr val="FFCC00"/>
                </a:solidFill>
              </a:rPr>
              <a:t>else</a:t>
            </a:r>
            <a:endParaRPr lang="es-ES" altLang="es-ES" sz="1600" b="0" dirty="0">
              <a:solidFill>
                <a:srgbClr val="FFFFFF"/>
              </a:solidFill>
            </a:endParaRPr>
          </a:p>
          <a:p>
            <a:pPr marL="0" lvl="1" eaLnBrk="1" hangingPunct="1"/>
            <a:r>
              <a:rPr lang="es-ES" altLang="es-ES" sz="1600" b="0" dirty="0" smtClean="0">
                <a:solidFill>
                  <a:srgbClr val="FFFFFF"/>
                </a:solidFill>
              </a:rPr>
              <a:t>{</a:t>
            </a:r>
          </a:p>
          <a:p>
            <a:pPr marL="0" lvl="1" eaLnBrk="1" hangingPunct="1"/>
            <a:r>
              <a:rPr lang="es-ES" altLang="es-ES" sz="1600" b="0" dirty="0" smtClean="0">
                <a:solidFill>
                  <a:srgbClr val="FFFFFF"/>
                </a:solidFill>
              </a:rPr>
              <a:t>  c=b*5+2;</a:t>
            </a:r>
          </a:p>
          <a:p>
            <a:pPr marL="0" lvl="1" eaLnBrk="1" hangingPunct="1"/>
            <a:r>
              <a:rPr lang="es-ES" altLang="es-ES" sz="1600" b="0" dirty="0">
                <a:solidFill>
                  <a:srgbClr val="FFFFFF"/>
                </a:solidFill>
              </a:rPr>
              <a:t> 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 </a:t>
            </a:r>
            <a:r>
              <a:rPr lang="es-ES" altLang="es-ES" sz="1600" b="0" dirty="0" err="1" smtClean="0">
                <a:solidFill>
                  <a:srgbClr val="FFFFFF"/>
                </a:solidFill>
              </a:rPr>
              <a:t>max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 = y;</a:t>
            </a:r>
          </a:p>
          <a:p>
            <a:pPr marL="0" lvl="1" eaLnBrk="1" hangingPunct="1"/>
            <a:r>
              <a:rPr lang="es-ES" altLang="es-ES" sz="1600" b="0" dirty="0">
                <a:solidFill>
                  <a:srgbClr val="FFFFFF"/>
                </a:solidFill>
              </a:rPr>
              <a:t>  </a:t>
            </a:r>
            <a:r>
              <a:rPr lang="es-ES" altLang="es-ES" sz="1600" b="0" dirty="0" err="1">
                <a:solidFill>
                  <a:srgbClr val="FFFFFF"/>
                </a:solidFill>
              </a:rPr>
              <a:t>printf</a:t>
            </a:r>
            <a:r>
              <a:rPr lang="es-ES" altLang="es-ES" sz="1600" b="0" dirty="0">
                <a:solidFill>
                  <a:srgbClr val="FFFFFF"/>
                </a:solidFill>
              </a:rPr>
              <a:t>(“Valor de 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c </a:t>
            </a:r>
            <a:r>
              <a:rPr lang="es-ES" altLang="es-ES" sz="1600" b="0" dirty="0">
                <a:solidFill>
                  <a:srgbClr val="FFFFFF"/>
                </a:solidFill>
              </a:rPr>
              <a:t>: %</a:t>
            </a:r>
            <a:r>
              <a:rPr lang="es-ES" altLang="es-ES" sz="1600" b="0" dirty="0" err="1">
                <a:solidFill>
                  <a:srgbClr val="FFFFFF"/>
                </a:solidFill>
              </a:rPr>
              <a:t>d</a:t>
            </a:r>
            <a:r>
              <a:rPr lang="es-ES" altLang="es-ES" sz="1600" b="0" dirty="0" err="1" smtClean="0">
                <a:solidFill>
                  <a:srgbClr val="FFFFFF"/>
                </a:solidFill>
              </a:rPr>
              <a:t>”,c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);</a:t>
            </a:r>
          </a:p>
          <a:p>
            <a:pPr marL="0" lvl="1" eaLnBrk="1" hangingPunct="1"/>
            <a:r>
              <a:rPr lang="es-ES" altLang="es-ES" sz="1600" b="0" dirty="0" smtClean="0">
                <a:solidFill>
                  <a:srgbClr val="FFFFFF"/>
                </a:solidFill>
              </a:rPr>
              <a:t>}</a:t>
            </a:r>
            <a:endParaRPr lang="es-ES" altLang="es-ES" sz="1600" b="0" dirty="0">
              <a:solidFill>
                <a:srgbClr val="FFFFFF"/>
              </a:solidFill>
            </a:endParaRPr>
          </a:p>
          <a:p>
            <a:pPr marL="0" lvl="1" eaLnBrk="1" hangingPunct="1"/>
            <a:r>
              <a:rPr lang="es-ES" altLang="es-ES" sz="1600" b="0" dirty="0" err="1" smtClean="0">
                <a:solidFill>
                  <a:srgbClr val="FFFFFF"/>
                </a:solidFill>
              </a:rPr>
              <a:t>printf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(“El máximo es : %d \n”,</a:t>
            </a:r>
            <a:r>
              <a:rPr lang="es-ES" altLang="es-ES" sz="1600" b="0" dirty="0" err="1" smtClean="0">
                <a:solidFill>
                  <a:srgbClr val="FFFFFF"/>
                </a:solidFill>
              </a:rPr>
              <a:t>max</a:t>
            </a:r>
            <a:r>
              <a:rPr lang="es-ES" altLang="es-ES" sz="1600" b="0" dirty="0" smtClean="0">
                <a:solidFill>
                  <a:srgbClr val="FFFFFF"/>
                </a:solidFill>
              </a:rPr>
              <a:t>);</a:t>
            </a:r>
            <a:endParaRPr lang="es-ES" altLang="es-ES" sz="16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67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23528" y="908720"/>
            <a:ext cx="4824413" cy="2546350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sz="1600" i="1">
                <a:solidFill>
                  <a:srgbClr val="FFCC00"/>
                </a:solidFill>
              </a:rPr>
              <a:t>main</a:t>
            </a:r>
            <a:r>
              <a:rPr lang="es-ES" altLang="es-ES" sz="1600" b="0">
                <a:solidFill>
                  <a:srgbClr val="FFFFFF"/>
                </a:solidFill>
              </a:rPr>
              <a:t>() {</a:t>
            </a:r>
          </a:p>
          <a:p>
            <a:pPr lvl="1" eaLnBrk="1" hangingPunct="1"/>
            <a:r>
              <a:rPr lang="es-ES" altLang="es-ES" sz="1600" i="1">
                <a:solidFill>
                  <a:srgbClr val="FFCC00"/>
                </a:solidFill>
              </a:rPr>
              <a:t>int</a:t>
            </a:r>
            <a:r>
              <a:rPr lang="es-ES" altLang="es-ES" sz="1600" b="0">
                <a:solidFill>
                  <a:srgbClr val="FFFFFF"/>
                </a:solidFill>
              </a:rPr>
              <a:t> edad;</a:t>
            </a:r>
          </a:p>
          <a:p>
            <a:pPr lvl="1" eaLnBrk="1" hangingPunct="1"/>
            <a:endParaRPr lang="es-ES" altLang="es-ES" sz="1600" b="0">
              <a:solidFill>
                <a:srgbClr val="FFFFFF"/>
              </a:solidFill>
            </a:endParaRPr>
          </a:p>
          <a:p>
            <a:pPr lvl="1" eaLnBrk="1" hangingPunct="1"/>
            <a:r>
              <a:rPr lang="es-ES" altLang="es-ES" sz="1600" b="0">
                <a:solidFill>
                  <a:srgbClr val="FFFFFF"/>
                </a:solidFill>
              </a:rPr>
              <a:t>printf(“Tu edad”); scanf(“%d”,&amp;edad);</a:t>
            </a:r>
          </a:p>
          <a:p>
            <a:pPr lvl="1" eaLnBrk="1" hangingPunct="1"/>
            <a:endParaRPr lang="es-ES" altLang="es-ES" sz="1600" b="0">
              <a:solidFill>
                <a:srgbClr val="FFFFFF"/>
              </a:solidFill>
            </a:endParaRPr>
          </a:p>
          <a:p>
            <a:pPr lvl="1" eaLnBrk="1" hangingPunct="1"/>
            <a:r>
              <a:rPr lang="es-ES" altLang="es-ES" sz="1600" i="1">
                <a:solidFill>
                  <a:srgbClr val="FFCC00"/>
                </a:solidFill>
              </a:rPr>
              <a:t>if</a:t>
            </a:r>
            <a:r>
              <a:rPr lang="es-ES" altLang="es-ES" sz="1600" b="0">
                <a:solidFill>
                  <a:srgbClr val="FFFFFF"/>
                </a:solidFill>
              </a:rPr>
              <a:t> (edad&lt;18)</a:t>
            </a:r>
          </a:p>
          <a:p>
            <a:pPr lvl="1" eaLnBrk="1" hangingPunct="1"/>
            <a:r>
              <a:rPr lang="es-ES" altLang="es-ES" sz="1600" b="0">
                <a:solidFill>
                  <a:srgbClr val="FFFFFF"/>
                </a:solidFill>
              </a:rPr>
              <a:t>	printf(“Eres menor. Ve acompañado\n”);</a:t>
            </a:r>
          </a:p>
          <a:p>
            <a:pPr lvl="1" eaLnBrk="1" hangingPunct="1"/>
            <a:endParaRPr lang="es-ES" altLang="es-ES" sz="1600" b="0">
              <a:solidFill>
                <a:srgbClr val="FFFFFF"/>
              </a:solidFill>
            </a:endParaRPr>
          </a:p>
          <a:p>
            <a:pPr lvl="1" eaLnBrk="1" hangingPunct="1"/>
            <a:r>
              <a:rPr lang="es-ES" altLang="es-ES" sz="1600" b="0">
                <a:solidFill>
                  <a:srgbClr val="FFFFFF"/>
                </a:solidFill>
              </a:rPr>
              <a:t>printf(“Adelante\n”);</a:t>
            </a:r>
          </a:p>
          <a:p>
            <a:pPr eaLnBrk="1" hangingPunct="1"/>
            <a:r>
              <a:rPr lang="es-ES" altLang="es-ES" sz="1600" b="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63888" y="3861048"/>
            <a:ext cx="4824413" cy="2546350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sz="1600" i="1">
                <a:solidFill>
                  <a:srgbClr val="FFCC00"/>
                </a:solidFill>
              </a:rPr>
              <a:t>main</a:t>
            </a:r>
            <a:r>
              <a:rPr lang="es-ES" altLang="es-ES" sz="1600" b="0">
                <a:solidFill>
                  <a:srgbClr val="FFFFFF"/>
                </a:solidFill>
              </a:rPr>
              <a:t>() {</a:t>
            </a:r>
          </a:p>
          <a:p>
            <a:pPr lvl="1" eaLnBrk="1" hangingPunct="1"/>
            <a:r>
              <a:rPr lang="es-ES" altLang="es-ES" sz="1600" i="1">
                <a:solidFill>
                  <a:srgbClr val="FFCC00"/>
                </a:solidFill>
              </a:rPr>
              <a:t>int</a:t>
            </a:r>
            <a:r>
              <a:rPr lang="es-ES" altLang="es-ES" sz="1600" b="0">
                <a:solidFill>
                  <a:srgbClr val="FFFFFF"/>
                </a:solidFill>
              </a:rPr>
              <a:t> edad;</a:t>
            </a:r>
          </a:p>
          <a:p>
            <a:pPr lvl="1" eaLnBrk="1" hangingPunct="1"/>
            <a:endParaRPr lang="es-ES" altLang="es-ES" sz="1600" b="0">
              <a:solidFill>
                <a:srgbClr val="FFFFFF"/>
              </a:solidFill>
            </a:endParaRPr>
          </a:p>
          <a:p>
            <a:pPr lvl="1" eaLnBrk="1" hangingPunct="1"/>
            <a:r>
              <a:rPr lang="es-ES" altLang="es-ES" sz="1600" b="0">
                <a:solidFill>
                  <a:srgbClr val="FFFFFF"/>
                </a:solidFill>
              </a:rPr>
              <a:t>printf(“Tu edad”); scanf(“%d”,&amp;edad);</a:t>
            </a:r>
          </a:p>
          <a:p>
            <a:pPr lvl="1" eaLnBrk="1" hangingPunct="1"/>
            <a:endParaRPr lang="es-ES" altLang="es-ES" sz="1600" b="0">
              <a:solidFill>
                <a:srgbClr val="FFFFFF"/>
              </a:solidFill>
            </a:endParaRPr>
          </a:p>
          <a:p>
            <a:pPr lvl="1" eaLnBrk="1" hangingPunct="1"/>
            <a:r>
              <a:rPr lang="es-ES" altLang="es-ES" sz="1600" i="1">
                <a:solidFill>
                  <a:srgbClr val="FFCC00"/>
                </a:solidFill>
              </a:rPr>
              <a:t>if</a:t>
            </a:r>
            <a:r>
              <a:rPr lang="es-ES" altLang="es-ES" sz="1600" b="0">
                <a:solidFill>
                  <a:srgbClr val="FFFFFF"/>
                </a:solidFill>
              </a:rPr>
              <a:t> (edad&lt;18)</a:t>
            </a:r>
          </a:p>
          <a:p>
            <a:pPr lvl="1" eaLnBrk="1" hangingPunct="1"/>
            <a:r>
              <a:rPr lang="es-ES" altLang="es-ES" sz="1600" b="0">
                <a:solidFill>
                  <a:srgbClr val="FFFFFF"/>
                </a:solidFill>
              </a:rPr>
              <a:t>	printf(“Eres menor. No pasas\n”);</a:t>
            </a:r>
          </a:p>
          <a:p>
            <a:pPr lvl="1" eaLnBrk="1" hangingPunct="1"/>
            <a:r>
              <a:rPr lang="es-ES" altLang="es-ES" sz="1600" b="0" i="1">
                <a:solidFill>
                  <a:srgbClr val="FFCC00"/>
                </a:solidFill>
              </a:rPr>
              <a:t>else</a:t>
            </a:r>
          </a:p>
          <a:p>
            <a:pPr lvl="1" eaLnBrk="1" hangingPunct="1"/>
            <a:r>
              <a:rPr lang="es-ES" altLang="es-ES" sz="1600" b="0">
                <a:solidFill>
                  <a:srgbClr val="FFFFFF"/>
                </a:solidFill>
              </a:rPr>
              <a:t>	printf(“Eres mayor. Pasa\n”);</a:t>
            </a:r>
          </a:p>
          <a:p>
            <a:pPr eaLnBrk="1" hangingPunct="1"/>
            <a:r>
              <a:rPr lang="es-ES" altLang="es-ES" sz="1600" b="0">
                <a:solidFill>
                  <a:srgbClr val="FFFF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733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99096" y="1700163"/>
            <a:ext cx="3168650" cy="22987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ES" b="0">
                <a:solidFill>
                  <a:srgbClr val="FFCC00"/>
                </a:solidFill>
              </a:rPr>
              <a:t>if</a:t>
            </a:r>
            <a:r>
              <a:rPr lang="en-US" altLang="es-ES" b="0">
                <a:solidFill>
                  <a:srgbClr val="FFFFFF"/>
                </a:solidFill>
              </a:rPr>
              <a:t> (condición)</a:t>
            </a:r>
          </a:p>
          <a:p>
            <a:pPr eaLnBrk="1" hangingPunct="1"/>
            <a:r>
              <a:rPr lang="en-US" altLang="es-ES" b="0">
                <a:solidFill>
                  <a:srgbClr val="FFFFFF"/>
                </a:solidFill>
              </a:rPr>
              <a:t>    sentencia;</a:t>
            </a:r>
          </a:p>
          <a:p>
            <a:pPr eaLnBrk="1" hangingPunct="1"/>
            <a:endParaRPr lang="en-US" altLang="es-ES" b="0">
              <a:solidFill>
                <a:srgbClr val="FFFFFF"/>
              </a:solidFill>
            </a:endParaRPr>
          </a:p>
          <a:p>
            <a:pPr eaLnBrk="1" hangingPunct="1"/>
            <a:endParaRPr lang="en-US" altLang="es-ES" b="0">
              <a:solidFill>
                <a:srgbClr val="FFFFFF"/>
              </a:solidFill>
            </a:endParaRPr>
          </a:p>
          <a:p>
            <a:pPr eaLnBrk="1" hangingPunct="1"/>
            <a:r>
              <a:rPr lang="en-US" altLang="es-ES" b="0">
                <a:solidFill>
                  <a:srgbClr val="FFCC00"/>
                </a:solidFill>
              </a:rPr>
              <a:t>if</a:t>
            </a:r>
            <a:r>
              <a:rPr lang="en-US" altLang="es-ES" b="0">
                <a:solidFill>
                  <a:srgbClr val="FFFFFF"/>
                </a:solidFill>
              </a:rPr>
              <a:t> (condición)</a:t>
            </a:r>
          </a:p>
          <a:p>
            <a:pPr eaLnBrk="1" hangingPunct="1"/>
            <a:r>
              <a:rPr lang="en-US" altLang="es-ES" b="0">
                <a:solidFill>
                  <a:srgbClr val="FFFFFF"/>
                </a:solidFill>
              </a:rPr>
              <a:t>       sentencia;</a:t>
            </a:r>
          </a:p>
          <a:p>
            <a:pPr eaLnBrk="1" hangingPunct="1"/>
            <a:r>
              <a:rPr lang="en-US" altLang="es-ES" b="0">
                <a:solidFill>
                  <a:srgbClr val="FFCC00"/>
                </a:solidFill>
              </a:rPr>
              <a:t>else</a:t>
            </a:r>
          </a:p>
          <a:p>
            <a:pPr eaLnBrk="1" hangingPunct="1"/>
            <a:r>
              <a:rPr lang="en-US" altLang="es-ES" b="0">
                <a:solidFill>
                  <a:srgbClr val="FFFFFF"/>
                </a:solidFill>
              </a:rPr>
              <a:t>       sentencia;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571" y="1700163"/>
            <a:ext cx="3168650" cy="2573338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ES" b="0">
                <a:solidFill>
                  <a:srgbClr val="FFFFFF"/>
                </a:solidFill>
              </a:rPr>
              <a:t>“sentencia;” puede ser una sola instrucción, o un bloque de instrucciones entre llaves</a:t>
            </a:r>
          </a:p>
          <a:p>
            <a:pPr eaLnBrk="1" hangingPunct="1"/>
            <a:endParaRPr lang="en-US" altLang="es-ES" b="0">
              <a:solidFill>
                <a:srgbClr val="FFCC00"/>
              </a:solidFill>
            </a:endParaRPr>
          </a:p>
          <a:p>
            <a:pPr eaLnBrk="1" hangingPunct="1"/>
            <a:r>
              <a:rPr lang="en-US" altLang="es-ES" b="0">
                <a:solidFill>
                  <a:srgbClr val="FFFFFF"/>
                </a:solidFill>
              </a:rPr>
              <a:t>{</a:t>
            </a:r>
          </a:p>
          <a:p>
            <a:pPr eaLnBrk="1" hangingPunct="1"/>
            <a:r>
              <a:rPr lang="en-US" altLang="es-ES" b="0">
                <a:solidFill>
                  <a:srgbClr val="FFFFFF"/>
                </a:solidFill>
              </a:rPr>
              <a:t>    sentencia;</a:t>
            </a:r>
          </a:p>
          <a:p>
            <a:pPr eaLnBrk="1" hangingPunct="1"/>
            <a:r>
              <a:rPr lang="en-US" altLang="es-ES" b="0">
                <a:solidFill>
                  <a:srgbClr val="FFFFFF"/>
                </a:solidFill>
              </a:rPr>
              <a:t>    sentencia;</a:t>
            </a:r>
          </a:p>
          <a:p>
            <a:pPr eaLnBrk="1" hangingPunct="1"/>
            <a:r>
              <a:rPr lang="en-US" altLang="es-ES" b="0">
                <a:solidFill>
                  <a:srgbClr val="FFFFFF"/>
                </a:solidFill>
              </a:rPr>
              <a:t>    …</a:t>
            </a:r>
          </a:p>
          <a:p>
            <a:pPr eaLnBrk="1" hangingPunct="1"/>
            <a:r>
              <a:rPr lang="en-US" altLang="es-ES" b="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71800" y="836712"/>
            <a:ext cx="3168650" cy="376237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s-ES">
                <a:solidFill>
                  <a:srgbClr val="FFFFFF"/>
                </a:solidFill>
              </a:rPr>
              <a:t>Repasemos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267744" y="5439423"/>
            <a:ext cx="5040312" cy="45243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ct val="60000"/>
              </a:spcAft>
            </a:pPr>
            <a:r>
              <a:rPr lang="en-US" altLang="es-ES" b="0" dirty="0">
                <a:solidFill>
                  <a:srgbClr val="FFFFFF"/>
                </a:solidFill>
              </a:rPr>
              <a:t>La </a:t>
            </a:r>
            <a:r>
              <a:rPr lang="en-US" altLang="es-ES" b="0" dirty="0" err="1">
                <a:solidFill>
                  <a:srgbClr val="FFFFFF"/>
                </a:solidFill>
              </a:rPr>
              <a:t>condición</a:t>
            </a:r>
            <a:r>
              <a:rPr lang="en-US" altLang="es-ES" b="0" dirty="0">
                <a:solidFill>
                  <a:srgbClr val="FFFFFF"/>
                </a:solidFill>
              </a:rPr>
              <a:t> </a:t>
            </a:r>
            <a:r>
              <a:rPr lang="en-US" altLang="es-ES" b="0" dirty="0" err="1">
                <a:solidFill>
                  <a:srgbClr val="FFFFFF"/>
                </a:solidFill>
              </a:rPr>
              <a:t>puede</a:t>
            </a:r>
            <a:r>
              <a:rPr lang="en-US" altLang="es-ES" b="0" dirty="0">
                <a:solidFill>
                  <a:srgbClr val="FFFFFF"/>
                </a:solidFill>
              </a:rPr>
              <a:t> </a:t>
            </a:r>
            <a:r>
              <a:rPr lang="en-US" altLang="es-ES" b="0" dirty="0" err="1">
                <a:solidFill>
                  <a:srgbClr val="FFFFFF"/>
                </a:solidFill>
              </a:rPr>
              <a:t>contener</a:t>
            </a:r>
            <a:r>
              <a:rPr lang="en-US" altLang="es-ES" b="0" dirty="0">
                <a:solidFill>
                  <a:srgbClr val="FFFFFF"/>
                </a:solidFill>
              </a:rPr>
              <a:t> </a:t>
            </a:r>
            <a:r>
              <a:rPr lang="en-US" altLang="es-ES" b="0" dirty="0" err="1">
                <a:solidFill>
                  <a:srgbClr val="FFFFFF"/>
                </a:solidFill>
              </a:rPr>
              <a:t>expresiones</a:t>
            </a:r>
            <a:endParaRPr lang="es-ES" altLang="es-ES" b="0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60203" y="5891855"/>
            <a:ext cx="6624736" cy="466725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60000"/>
              </a:spcAft>
            </a:pPr>
            <a:r>
              <a:rPr lang="es-ES" altLang="es-ES" sz="2400" dirty="0" err="1">
                <a:solidFill>
                  <a:srgbClr val="FFFFFF"/>
                </a:solidFill>
              </a:rPr>
              <a:t>if</a:t>
            </a:r>
            <a:r>
              <a:rPr lang="es-ES" altLang="es-ES" sz="2400" dirty="0">
                <a:solidFill>
                  <a:srgbClr val="FFFFFF"/>
                </a:solidFill>
              </a:rPr>
              <a:t> </a:t>
            </a:r>
            <a:r>
              <a:rPr lang="es-ES" altLang="es-ES" sz="2400" dirty="0">
                <a:solidFill>
                  <a:srgbClr val="FF6600"/>
                </a:solidFill>
              </a:rPr>
              <a:t>( </a:t>
            </a:r>
            <a:r>
              <a:rPr lang="es-ES" altLang="es-ES" sz="2400" dirty="0" smtClean="0">
                <a:solidFill>
                  <a:srgbClr val="FF6600"/>
                </a:solidFill>
              </a:rPr>
              <a:t> ( (</a:t>
            </a:r>
            <a:r>
              <a:rPr lang="es-ES" altLang="es-ES" sz="2400" dirty="0">
                <a:solidFill>
                  <a:srgbClr val="FF6600"/>
                </a:solidFill>
              </a:rPr>
              <a:t>b+2)*3 != </a:t>
            </a:r>
            <a:r>
              <a:rPr lang="es-ES" altLang="es-ES" sz="2400" dirty="0" smtClean="0">
                <a:solidFill>
                  <a:srgbClr val="FF6600"/>
                </a:solidFill>
              </a:rPr>
              <a:t>c/50) &amp;&amp; (b==a) </a:t>
            </a:r>
            <a:r>
              <a:rPr lang="es-ES" altLang="es-ES" sz="2400" dirty="0">
                <a:solidFill>
                  <a:srgbClr val="FF6600"/>
                </a:solidFill>
              </a:rPr>
              <a:t>) </a:t>
            </a:r>
            <a:r>
              <a:rPr lang="es-ES" altLang="es-ES" sz="2400" dirty="0">
                <a:solidFill>
                  <a:srgbClr val="FFFFFF"/>
                </a:solidFill>
              </a:rPr>
              <a:t>h=0;</a:t>
            </a:r>
          </a:p>
        </p:txBody>
      </p:sp>
    </p:spTree>
    <p:extLst>
      <p:ext uri="{BB962C8B-B14F-4D97-AF65-F5344CB8AC3E}">
        <p14:creationId xmlns:p14="http://schemas.microsoft.com/office/powerpoint/2010/main" val="40083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2934</TotalTime>
  <Words>557</Words>
  <Application>Microsoft Office PowerPoint</Application>
  <PresentationFormat>Presentación en pantalla (4:3)</PresentationFormat>
  <Paragraphs>168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Symbol</vt:lpstr>
      <vt:lpstr>Verdana</vt:lpstr>
      <vt:lpstr>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Siracusa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/>
  <cp:lastModifiedBy>235048</cp:lastModifiedBy>
  <cp:revision>438</cp:revision>
  <cp:lastPrinted>2020-10-06T16:29:59Z</cp:lastPrinted>
  <dcterms:created xsi:type="dcterms:W3CDTF">2009-03-01T01:28:01Z</dcterms:created>
  <dcterms:modified xsi:type="dcterms:W3CDTF">2020-10-06T16:30:09Z</dcterms:modified>
</cp:coreProperties>
</file>