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56" r:id="rId2"/>
    <p:sldId id="563" r:id="rId3"/>
    <p:sldId id="494" r:id="rId4"/>
    <p:sldId id="566" r:id="rId5"/>
    <p:sldId id="567" r:id="rId6"/>
    <p:sldId id="568" r:id="rId7"/>
    <p:sldId id="569" r:id="rId8"/>
    <p:sldId id="565" r:id="rId9"/>
    <p:sldId id="570" r:id="rId10"/>
    <p:sldId id="571" r:id="rId11"/>
    <p:sldId id="572" r:id="rId12"/>
    <p:sldId id="573" r:id="rId13"/>
    <p:sldId id="574" r:id="rId14"/>
    <p:sldId id="575" r:id="rId15"/>
    <p:sldId id="577" r:id="rId16"/>
    <p:sldId id="576" r:id="rId17"/>
    <p:sldId id="585" r:id="rId18"/>
    <p:sldId id="578" r:id="rId19"/>
    <p:sldId id="584" r:id="rId20"/>
    <p:sldId id="579" r:id="rId21"/>
    <p:sldId id="580" r:id="rId22"/>
    <p:sldId id="564" r:id="rId23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21" autoAdjust="0"/>
    <p:restoredTop sz="97804" autoAdjust="0"/>
  </p:normalViewPr>
  <p:slideViewPr>
    <p:cSldViewPr>
      <p:cViewPr varScale="1">
        <p:scale>
          <a:sx n="73" d="100"/>
          <a:sy n="73" d="100"/>
        </p:scale>
        <p:origin x="66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12"/>
    </p:cViewPr>
  </p:sorterViewPr>
  <p:notesViewPr>
    <p:cSldViewPr>
      <p:cViewPr varScale="1">
        <p:scale>
          <a:sx n="61" d="100"/>
          <a:sy n="61" d="100"/>
        </p:scale>
        <p:origin x="2838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399ABCC-8120-4C32-AA2D-5E062B910CD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0911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1B9559-9E0E-4447-B6DC-CBA630A2CF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3649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1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122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8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65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86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0" y="6623050"/>
            <a:ext cx="268288" cy="2349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07E3787-A4ED-404D-8251-51A51344D0AB}" type="slidenum">
              <a:rPr lang="es-ES" altLang="es-ES" sz="1000" smtClean="0"/>
              <a:pPr algn="ctr" eaLnBrk="1" hangingPunct="1">
                <a:defRPr/>
              </a:pPr>
              <a:t>‹Nº›</a:t>
            </a:fld>
            <a:endParaRPr lang="es-ES" altLang="es-ES" sz="100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-9726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ES" dirty="0"/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899592" y="2204864"/>
            <a:ext cx="792976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000" b="1" dirty="0"/>
              <a:t>Introducción a </a:t>
            </a:r>
            <a:r>
              <a:rPr lang="es-ES" altLang="es-ES" sz="4000" b="1" dirty="0" smtClean="0"/>
              <a:t>la Programación</a:t>
            </a:r>
            <a:endParaRPr lang="es-ES" altLang="es-ES" sz="2800" b="1" dirty="0"/>
          </a:p>
          <a:p>
            <a:pPr algn="ctr" eaLnBrk="1" hangingPunct="1"/>
            <a:r>
              <a:rPr lang="es-ES" altLang="es-ES" sz="2000" b="1" dirty="0"/>
              <a:t>Grado en Ingeniería Informática</a:t>
            </a:r>
            <a:endParaRPr lang="es-ES" altLang="es-ES" sz="2800" b="1" dirty="0"/>
          </a:p>
          <a:p>
            <a:pPr algn="ctr" eaLnBrk="1" hangingPunct="1"/>
            <a:endParaRPr lang="es-ES" altLang="es-ES" sz="3200" b="1" dirty="0"/>
          </a:p>
          <a:p>
            <a:pPr algn="ctr" eaLnBrk="1" hangingPunct="1"/>
            <a:r>
              <a:rPr lang="es-ES" altLang="es-ES" sz="3200" b="1" dirty="0"/>
              <a:t>8</a:t>
            </a:r>
            <a:r>
              <a:rPr lang="es-ES" altLang="es-ES" sz="3200" b="1" dirty="0" smtClean="0"/>
              <a:t>. </a:t>
            </a:r>
            <a:r>
              <a:rPr lang="es-ES" altLang="es-ES" sz="3200" b="1" dirty="0" smtClean="0">
                <a:solidFill>
                  <a:srgbClr val="FFFFFF"/>
                </a:solidFill>
              </a:rPr>
              <a:t>Operadores, expresiones y tipos</a:t>
            </a:r>
            <a:endParaRPr lang="es-ES" altLang="es-ES" sz="3200" b="1" dirty="0"/>
          </a:p>
        </p:txBody>
      </p:sp>
      <p:pic>
        <p:nvPicPr>
          <p:cNvPr id="4101" name="Picture 12" descr="logoSimboloU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88913"/>
            <a:ext cx="24114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3059831" y="3443482"/>
            <a:ext cx="331311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470274" y="5877272"/>
            <a:ext cx="5457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altLang="es-ES" b="1" dirty="0" smtClean="0"/>
              <a:t>Bloque </a:t>
            </a:r>
            <a:r>
              <a:rPr lang="es-ES" altLang="es-ES" b="1" dirty="0"/>
              <a:t>1. Léxico y organización de un </a:t>
            </a:r>
            <a:r>
              <a:rPr lang="es-ES" altLang="es-ES" b="1" dirty="0" smtClean="0"/>
              <a:t>algoritmo</a:t>
            </a:r>
          </a:p>
          <a:p>
            <a:pPr algn="r" eaLnBrk="1" hangingPunct="1"/>
            <a:r>
              <a:rPr lang="es-ES" altLang="es-ES" b="1" dirty="0"/>
              <a:t>8. </a:t>
            </a:r>
            <a:r>
              <a:rPr lang="es-ES" altLang="es-ES" b="1" dirty="0">
                <a:solidFill>
                  <a:srgbClr val="FFFFFF"/>
                </a:solidFill>
              </a:rPr>
              <a:t>Operadores, expresiones y </a:t>
            </a:r>
            <a:r>
              <a:rPr lang="es-ES" altLang="es-ES" b="1" dirty="0" smtClean="0">
                <a:solidFill>
                  <a:srgbClr val="FFFFFF"/>
                </a:solidFill>
              </a:rPr>
              <a:t>tipos</a:t>
            </a:r>
            <a:endParaRPr lang="es-ES" altLang="es-ES" b="1" dirty="0"/>
          </a:p>
        </p:txBody>
      </p:sp>
      <p:sp>
        <p:nvSpPr>
          <p:cNvPr id="7" name="Rectángulo 6"/>
          <p:cNvSpPr/>
          <p:nvPr/>
        </p:nvSpPr>
        <p:spPr>
          <a:xfrm>
            <a:off x="7601839" y="6438691"/>
            <a:ext cx="1326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200" i="1" smtClean="0"/>
              <a:t>Dr. Isidro Verdú</a:t>
            </a:r>
            <a:endParaRPr lang="es-ES" sz="1200" i="1"/>
          </a:p>
        </p:txBody>
      </p:sp>
    </p:spTree>
    <p:extLst>
      <p:ext uri="{BB962C8B-B14F-4D97-AF65-F5344CB8AC3E}">
        <p14:creationId xmlns:p14="http://schemas.microsoft.com/office/powerpoint/2010/main" val="33807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59632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Incremento / decremento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5536" y="1412776"/>
            <a:ext cx="3889375" cy="210978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n++ parece lo mismo que ++n, pero no es así cuando están en una expresión de asignación: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b = a++; b= ++a;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04273" y="4005163"/>
            <a:ext cx="1655763" cy="863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a=1, b;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b = a++;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43686" y="1700113"/>
            <a:ext cx="3889375" cy="1609725"/>
          </a:xfrm>
          <a:prstGeom prst="rect">
            <a:avLst/>
          </a:prstGeom>
          <a:noFill/>
          <a:ln w="57150" cmpd="thickThin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Si ++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prefijo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el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incremento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se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realiza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antes que la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asignación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 Si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sufijo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después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643686" y="4005163"/>
            <a:ext cx="1655762" cy="863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a=1, b;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b = ++a;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04273" y="4868763"/>
            <a:ext cx="16557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 vale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b vale 1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643686" y="4940201"/>
            <a:ext cx="16557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 vale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b vale 2</a:t>
            </a:r>
          </a:p>
        </p:txBody>
      </p:sp>
    </p:spTree>
    <p:extLst>
      <p:ext uri="{BB962C8B-B14F-4D97-AF65-F5344CB8AC3E}">
        <p14:creationId xmlns:p14="http://schemas.microsoft.com/office/powerpoint/2010/main" val="19928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59632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Relacionales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5536" y="1268760"/>
            <a:ext cx="3889375" cy="133826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Son los que se usan en comparaciones e iteraciones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Producen valores booleanos (binarios)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5536" y="2708622"/>
            <a:ext cx="3889375" cy="1195388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Devuelven un valor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1 si cierto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0 si falso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5536" y="4077047"/>
            <a:ext cx="3959225" cy="8636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US" altLang="es-ES" sz="2000" b="0">
                <a:solidFill>
                  <a:srgbClr val="FFFFFF"/>
                </a:solidFill>
                <a:latin typeface="Arial Narrow" panose="020B0606020202030204" pitchFamily="34" charset="0"/>
              </a:rPr>
              <a:t>if (a==b) printf…;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s-ES" sz="2000" b="0">
                <a:solidFill>
                  <a:srgbClr val="FFFFFF"/>
                </a:solidFill>
                <a:latin typeface="Arial Narrow" panose="020B0606020202030204" pitchFamily="34" charset="0"/>
              </a:rPr>
              <a:t>if ((b-5)&gt;(c*3+1)) z=8;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16711" y="1268760"/>
            <a:ext cx="3889375" cy="26924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==</a:t>
            </a: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igual a		a ==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!=</a:t>
            </a: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no igual a	a !=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&gt;</a:t>
            </a: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mayor que	a &gt;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&lt;</a:t>
            </a: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menor que	a &lt;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&gt;=</a:t>
            </a: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mayor o igual	a &gt;=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&lt;=</a:t>
            </a: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menor o igual	a &lt;= b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716711" y="4077047"/>
            <a:ext cx="4032250" cy="8636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US" altLang="es-ES" sz="2000" b="0">
                <a:solidFill>
                  <a:srgbClr val="FFFFFF"/>
                </a:solidFill>
                <a:latin typeface="Arial Narrow" panose="020B0606020202030204" pitchFamily="34" charset="0"/>
              </a:rPr>
              <a:t>c= (3&lt;7); /* c vale 1 */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s-ES" sz="2000" b="0">
                <a:solidFill>
                  <a:srgbClr val="FFFFFF"/>
                </a:solidFill>
                <a:latin typeface="Arial Narrow" panose="020B0606020202030204" pitchFamily="34" charset="0"/>
              </a:rPr>
              <a:t>‘A’ &lt; ‘C’; /* 1, porque 65&lt;67 */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700586" y="5229572"/>
            <a:ext cx="5689600" cy="782638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Tienen menor prioridad que los aritméticos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m+5 &lt;= 2*n 	equivale a	(m+5) &lt;= (2*n)</a:t>
            </a:r>
          </a:p>
        </p:txBody>
      </p:sp>
    </p:spTree>
    <p:extLst>
      <p:ext uri="{BB962C8B-B14F-4D97-AF65-F5344CB8AC3E}">
        <p14:creationId xmlns:p14="http://schemas.microsoft.com/office/powerpoint/2010/main" val="7269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59632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Lógicos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47664" y="1378446"/>
            <a:ext cx="2016125" cy="12017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&amp;&amp;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||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!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NOT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08252" y="1378446"/>
            <a:ext cx="4105275" cy="124618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if ( </a:t>
            </a:r>
            <a:r>
              <a:rPr kumimoji="0" lang="en-US" altLang="es-E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(m&lt;n) &amp;&amp; (i&gt;j)</a:t>
            </a: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 ) printf….;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 = (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(m&lt;n) || (i&gt;j)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while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(!(x+7= =5))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{ …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3974" y="4725144"/>
            <a:ext cx="4032250" cy="1127125"/>
          </a:xfrm>
          <a:prstGeom prst="rect">
            <a:avLst/>
          </a:prstGeom>
          <a:noFill/>
          <a:ln w="57150" cmpd="thinThick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Prioridad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:	1º Matemáticos y </a:t>
            </a:r>
            <a:r>
              <a:rPr kumimoji="0" lang="en-US" altLang="es-ES" sz="16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	2º Relacionales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	3º Lógicos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47664" y="2746871"/>
            <a:ext cx="6264275" cy="1195387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&amp;&amp; 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tiene más prioridad que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||</a:t>
            </a:r>
            <a:r>
              <a:rPr kumimoji="0" lang="es-E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igual prioridad, se evalúa de izquierda a derecha</a:t>
            </a:r>
            <a:endParaRPr kumimoji="0" lang="en-US" altLang="es-ES" sz="1800" b="1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!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Tiene la misma prioridad que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–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(unario)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88024" y="4725144"/>
            <a:ext cx="4105275" cy="120173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if ( v &lt; s * 3 &amp;&amp; a &gt; 10 * iva )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equivale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if ( (v &lt; (s * 3)) &amp;&amp; (a &gt; (10 * iva)) )</a:t>
            </a:r>
          </a:p>
        </p:txBody>
      </p:sp>
    </p:spTree>
    <p:extLst>
      <p:ext uri="{BB962C8B-B14F-4D97-AF65-F5344CB8AC3E}">
        <p14:creationId xmlns:p14="http://schemas.microsoft.com/office/powerpoint/2010/main" val="38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59632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Prioridades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419872" y="1628800"/>
            <a:ext cx="1871662" cy="3678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( 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-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(unario)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!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++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- -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*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/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%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+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-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&gt;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&lt;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&gt;=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&lt;=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==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!=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&amp;&amp;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||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=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+=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- =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*=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</a:t>
            </a: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/=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45197" y="1628800"/>
            <a:ext cx="574675" cy="3678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0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4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5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6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7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291534" y="1628800"/>
            <a:ext cx="863600" cy="3678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 - D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 - I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 - D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 - D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 - D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 - D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 - D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 - D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 - I</a:t>
            </a:r>
          </a:p>
        </p:txBody>
      </p:sp>
    </p:spTree>
    <p:extLst>
      <p:ext uri="{BB962C8B-B14F-4D97-AF65-F5344CB8AC3E}">
        <p14:creationId xmlns:p14="http://schemas.microsoft.com/office/powerpoint/2010/main" val="12341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87624" y="11663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/>
              <a:t>Otros tipos de datos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836712"/>
            <a:ext cx="7672973" cy="711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Conocíamos los tipos </a:t>
            </a:r>
            <a:r>
              <a:rPr kumimoji="0" lang="en-US" altLang="es-ES" sz="20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int, float y char</a:t>
            </a: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</a:t>
            </a:r>
            <a:b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Hay variaciones sobre ellos, para mejorar la precisión.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915816" y="5293816"/>
            <a:ext cx="3743325" cy="1249363"/>
          </a:xfrm>
          <a:prstGeom prst="rect">
            <a:avLst/>
          </a:prstGeom>
          <a:noFill/>
          <a:ln w="57150" cmpd="thinThick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</a:t>
            </a:r>
            <a:r>
              <a:rPr kumimoji="0" lang="en-US" altLang="es-E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número</a:t>
            </a: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 bytes </a:t>
            </a:r>
            <a:r>
              <a:rPr kumimoji="0" lang="en-US" altLang="es-E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puede</a:t>
            </a: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depender</a:t>
            </a: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del hardware y el </a:t>
            </a:r>
            <a:r>
              <a:rPr kumimoji="0" lang="en-US" altLang="es-E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compilador</a:t>
            </a: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a;</a:t>
            </a:r>
            <a:b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s-E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</a:t>
            </a: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(“%d”, </a:t>
            </a:r>
            <a:r>
              <a:rPr kumimoji="0" lang="en-US" altLang="es-E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sizeof</a:t>
            </a: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(a));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1" y="1844824"/>
            <a:ext cx="8388424" cy="31904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39552" y="4797152"/>
            <a:ext cx="81369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87624" y="11663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El tipo </a:t>
            </a:r>
            <a:r>
              <a:rPr lang="es-ES" altLang="es-ES" sz="2400" dirty="0"/>
              <a:t>de </a:t>
            </a:r>
            <a:r>
              <a:rPr lang="es-ES" altLang="es-ES" sz="2400" dirty="0" smtClean="0"/>
              <a:t>datos </a:t>
            </a:r>
            <a:r>
              <a:rPr lang="es-ES" altLang="es-ES" sz="2400" dirty="0" err="1" smtClean="0"/>
              <a:t>char</a:t>
            </a:r>
            <a:endParaRPr lang="es-ES" altLang="es-ES" sz="24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9552" y="1844824"/>
            <a:ext cx="7991475" cy="10636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Un caracter se almacena por su código ASCII, un entero de 1 a 127.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char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almacena enteros -128..127, por lo que puede almacenar caracteres (el código ASCII del caracter)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9552" y="3357712"/>
            <a:ext cx="4679950" cy="1314450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char c1,c2;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c1=65;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c2=‘A’;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</a:t>
            </a: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(“%d %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 </a:t>
            </a: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%d %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c”, </a:t>
            </a: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c1,c1,c2,c2);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940227" y="3357712"/>
            <a:ext cx="2519363" cy="1314450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char c;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c=‘A’;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c=c+1;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 (“%d %c”, c,c);</a:t>
            </a:r>
          </a:p>
        </p:txBody>
      </p:sp>
    </p:spTree>
    <p:extLst>
      <p:ext uri="{BB962C8B-B14F-4D97-AF65-F5344CB8AC3E}">
        <p14:creationId xmlns:p14="http://schemas.microsoft.com/office/powerpoint/2010/main" val="7689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87624" y="11663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/>
              <a:t>Otros tipos de datos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31640" y="2060848"/>
            <a:ext cx="6912768" cy="3231654"/>
          </a:xfrm>
          <a:prstGeom prst="rect">
            <a:avLst/>
          </a:prstGeom>
          <a:noFill/>
          <a:ln w="57150" cmpd="thinThick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¡</a:t>
            </a:r>
            <a:r>
              <a:rPr kumimoji="0" lang="en-US" altLang="es-E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Ojo</a:t>
            </a:r>
            <a:r>
              <a:rPr kumimoji="0" lang="en-US" altLang="es-E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!,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C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permite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asignaciones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erróneas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/>
            </a:r>
            <a:b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otros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lenguajes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controlan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rangos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char </a:t>
            </a: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a=128;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</a:t>
            </a: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(“%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d”,a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); 	/* valor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impredecible</a:t>
            </a: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a=125;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*=</a:t>
            </a: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</a:t>
            </a: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(“%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d”,a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); 	/* valor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impredecible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088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84795" y="106978"/>
            <a:ext cx="7672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Formateo</a:t>
            </a:r>
            <a:r>
              <a:rPr kumimoji="0" lang="en-US" altLang="es-E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 e/s</a:t>
            </a:r>
            <a:endParaRPr kumimoji="0" lang="en-US" altLang="es-E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794" y="1124744"/>
            <a:ext cx="4392488" cy="390876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%</a:t>
            </a:r>
            <a:r>
              <a:rPr kumimoji="0" lang="en-US" alt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	</a:t>
            </a:r>
            <a:r>
              <a:rPr kumimoji="0" lang="en-US" alt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int</a:t>
            </a:r>
            <a:r>
              <a:rPr kumimoji="0" lang="en-US" alt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dirty="0" smtClean="0">
                <a:solidFill>
                  <a:srgbClr val="FFFFFF"/>
                </a:solidFill>
              </a:rPr>
              <a:t>%u	unsigned </a:t>
            </a:r>
            <a:r>
              <a:rPr lang="en-US" altLang="es-ES" b="0" kern="0" dirty="0" err="1" smtClean="0">
                <a:solidFill>
                  <a:srgbClr val="FFFFFF"/>
                </a:solidFill>
              </a:rPr>
              <a:t>int</a:t>
            </a:r>
            <a:endParaRPr kumimoji="0" lang="en-US" altLang="es-E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dirty="0">
                <a:solidFill>
                  <a:srgbClr val="FFFFFF"/>
                </a:solidFill>
              </a:rPr>
              <a:t>%</a:t>
            </a:r>
            <a:r>
              <a:rPr lang="en-US" altLang="es-ES" b="0" kern="0" dirty="0" err="1">
                <a:solidFill>
                  <a:srgbClr val="FFFFFF"/>
                </a:solidFill>
              </a:rPr>
              <a:t>hd</a:t>
            </a:r>
            <a:r>
              <a:rPr lang="en-US" altLang="es-ES" b="0" kern="0" dirty="0">
                <a:solidFill>
                  <a:srgbClr val="FFFFFF"/>
                </a:solidFill>
              </a:rPr>
              <a:t>	short </a:t>
            </a:r>
            <a:r>
              <a:rPr lang="en-US" altLang="es-ES" b="0" kern="0" dirty="0" err="1">
                <a:solidFill>
                  <a:srgbClr val="FFFFFF"/>
                </a:solidFill>
              </a:rPr>
              <a:t>int</a:t>
            </a:r>
            <a:endParaRPr lang="en-US" altLang="es-ES" b="0" kern="0" dirty="0">
              <a:solidFill>
                <a:srgbClr val="FFFFFF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dirty="0">
                <a:solidFill>
                  <a:srgbClr val="FFFFFF"/>
                </a:solidFill>
              </a:rPr>
              <a:t>%</a:t>
            </a:r>
            <a:r>
              <a:rPr lang="en-US" altLang="es-ES" b="0" kern="0" dirty="0" err="1">
                <a:solidFill>
                  <a:srgbClr val="FFFFFF"/>
                </a:solidFill>
              </a:rPr>
              <a:t>hu</a:t>
            </a:r>
            <a:r>
              <a:rPr lang="en-US" altLang="es-ES" b="0" kern="0" dirty="0">
                <a:solidFill>
                  <a:srgbClr val="FFFFFF"/>
                </a:solidFill>
              </a:rPr>
              <a:t>	unsigned short </a:t>
            </a:r>
            <a:r>
              <a:rPr lang="en-US" altLang="es-ES" b="0" kern="0" dirty="0" err="1">
                <a:solidFill>
                  <a:srgbClr val="FFFFFF"/>
                </a:solidFill>
              </a:rPr>
              <a:t>int</a:t>
            </a:r>
            <a:endParaRPr lang="en-US" altLang="es-ES" b="0" kern="0" dirty="0">
              <a:solidFill>
                <a:srgbClr val="FFFFFF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dirty="0" smtClean="0">
                <a:solidFill>
                  <a:srgbClr val="FFFFFF"/>
                </a:solidFill>
              </a:rPr>
              <a:t>%</a:t>
            </a:r>
            <a:r>
              <a:rPr lang="en-US" altLang="es-ES" b="0" kern="0" dirty="0" err="1">
                <a:solidFill>
                  <a:srgbClr val="FFFFFF"/>
                </a:solidFill>
              </a:rPr>
              <a:t>hhd</a:t>
            </a:r>
            <a:r>
              <a:rPr lang="en-US" altLang="es-ES" b="0" kern="0" dirty="0">
                <a:solidFill>
                  <a:srgbClr val="FFFFFF"/>
                </a:solidFill>
              </a:rPr>
              <a:t>	char (</a:t>
            </a:r>
            <a:r>
              <a:rPr lang="en-US" altLang="es-ES" b="0" kern="0" dirty="0" err="1">
                <a:solidFill>
                  <a:srgbClr val="FFFFFF"/>
                </a:solidFill>
              </a:rPr>
              <a:t>como</a:t>
            </a:r>
            <a:r>
              <a:rPr lang="en-US" altLang="es-ES" b="0" kern="0" dirty="0">
                <a:solidFill>
                  <a:srgbClr val="FFFFFF"/>
                </a:solidFill>
              </a:rPr>
              <a:t> </a:t>
            </a:r>
            <a:r>
              <a:rPr lang="en-US" altLang="es-ES" b="0" kern="0" dirty="0" err="1">
                <a:solidFill>
                  <a:srgbClr val="FFFFFF"/>
                </a:solidFill>
              </a:rPr>
              <a:t>número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) (</a:t>
            </a:r>
            <a:r>
              <a:rPr lang="en-US" altLang="es-ES" b="0" kern="0" dirty="0" err="1" smtClean="0">
                <a:solidFill>
                  <a:srgbClr val="FFFFFF"/>
                </a:solidFill>
              </a:rPr>
              <a:t>tb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 %d)</a:t>
            </a:r>
            <a:endParaRPr lang="en-US" altLang="es-ES" b="0" kern="0" dirty="0">
              <a:solidFill>
                <a:srgbClr val="FFFFFF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dirty="0">
                <a:solidFill>
                  <a:srgbClr val="FFFFFF"/>
                </a:solidFill>
              </a:rPr>
              <a:t>%</a:t>
            </a:r>
            <a:r>
              <a:rPr lang="en-US" altLang="es-ES" b="0" kern="0" dirty="0" err="1">
                <a:solidFill>
                  <a:srgbClr val="FFFFFF"/>
                </a:solidFill>
              </a:rPr>
              <a:t>hhu</a:t>
            </a:r>
            <a:r>
              <a:rPr lang="en-US" altLang="es-ES" b="0" kern="0" dirty="0">
                <a:solidFill>
                  <a:srgbClr val="FFFFFF"/>
                </a:solidFill>
              </a:rPr>
              <a:t>	unsigned char (</a:t>
            </a:r>
            <a:r>
              <a:rPr lang="en-US" altLang="es-ES" b="0" kern="0" dirty="0" err="1">
                <a:solidFill>
                  <a:srgbClr val="FFFFFF"/>
                </a:solidFill>
              </a:rPr>
              <a:t>como</a:t>
            </a:r>
            <a:r>
              <a:rPr lang="en-US" altLang="es-ES" b="0" kern="0" dirty="0">
                <a:solidFill>
                  <a:srgbClr val="FFFFFF"/>
                </a:solidFill>
              </a:rPr>
              <a:t> </a:t>
            </a:r>
            <a:r>
              <a:rPr lang="en-US" altLang="es-ES" b="0" kern="0" dirty="0" err="1">
                <a:solidFill>
                  <a:srgbClr val="FFFFFF"/>
                </a:solidFill>
              </a:rPr>
              <a:t>número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)</a:t>
            </a:r>
            <a:endParaRPr kumimoji="0" lang="en-US" altLang="es-ES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</a:pPr>
            <a:r>
              <a:rPr lang="en-US" altLang="es-ES" b="0" kern="0" dirty="0">
                <a:solidFill>
                  <a:srgbClr val="FFFFFF"/>
                </a:solidFill>
              </a:rPr>
              <a:t>%c	char (</a:t>
            </a:r>
            <a:r>
              <a:rPr lang="en-US" altLang="es-ES" b="0" kern="0" dirty="0" err="1">
                <a:solidFill>
                  <a:srgbClr val="FFFFFF"/>
                </a:solidFill>
              </a:rPr>
              <a:t>como</a:t>
            </a:r>
            <a:r>
              <a:rPr lang="en-US" altLang="es-ES" b="0" kern="0" dirty="0">
                <a:solidFill>
                  <a:srgbClr val="FFFFFF"/>
                </a:solidFill>
              </a:rPr>
              <a:t> </a:t>
            </a:r>
            <a:r>
              <a:rPr lang="en-US" altLang="es-ES" b="0" kern="0" dirty="0" err="1">
                <a:solidFill>
                  <a:srgbClr val="FFFFFF"/>
                </a:solidFill>
              </a:rPr>
              <a:t>caracter</a:t>
            </a:r>
            <a:r>
              <a:rPr lang="en-US" altLang="es-ES" b="0" kern="0" dirty="0">
                <a:solidFill>
                  <a:srgbClr val="FFFFFF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%</a:t>
            </a:r>
            <a:r>
              <a:rPr kumimoji="0" lang="en-US" alt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ld</a:t>
            </a:r>
            <a:r>
              <a:rPr kumimoji="0" lang="en-US" alt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	</a:t>
            </a:r>
            <a:r>
              <a:rPr kumimoji="0" lang="en-US" alt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long </a:t>
            </a:r>
            <a:r>
              <a:rPr kumimoji="0" lang="en-US" alt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int</a:t>
            </a:r>
            <a:endParaRPr kumimoji="0" lang="en-US" altLang="es-ES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dirty="0" smtClean="0">
                <a:solidFill>
                  <a:srgbClr val="FFFFFF"/>
                </a:solidFill>
              </a:rPr>
              <a:t>%</a:t>
            </a:r>
            <a:r>
              <a:rPr lang="en-US" altLang="es-ES" b="0" kern="0" dirty="0" err="1" smtClean="0">
                <a:solidFill>
                  <a:srgbClr val="FFFFFF"/>
                </a:solidFill>
              </a:rPr>
              <a:t>lu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	unsigned long </a:t>
            </a:r>
            <a:r>
              <a:rPr lang="en-US" altLang="es-ES" b="0" kern="0" dirty="0" err="1" smtClean="0">
                <a:solidFill>
                  <a:srgbClr val="FFFFFF"/>
                </a:solidFill>
              </a:rPr>
              <a:t>int</a:t>
            </a:r>
            <a:endParaRPr lang="en-US" altLang="es-ES" b="0" kern="0" dirty="0" smtClean="0">
              <a:solidFill>
                <a:srgbClr val="FFFFFF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%</a:t>
            </a:r>
            <a:r>
              <a:rPr kumimoji="0" lang="en-US" alt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lld</a:t>
            </a:r>
            <a:r>
              <a:rPr kumimoji="0" lang="en-US" alt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	long</a:t>
            </a:r>
            <a:r>
              <a:rPr kumimoji="0" lang="en-US" altLang="es-ES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long</a:t>
            </a:r>
            <a:r>
              <a:rPr kumimoji="0" lang="en-US" altLang="es-ES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int</a:t>
            </a:r>
            <a:endParaRPr kumimoji="0" lang="en-US" altLang="es-ES" b="0" i="0" u="none" strike="noStrike" kern="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baseline="0" dirty="0" smtClean="0">
                <a:solidFill>
                  <a:srgbClr val="FFFFFF"/>
                </a:solidFill>
              </a:rPr>
              <a:t>%</a:t>
            </a:r>
            <a:r>
              <a:rPr lang="en-US" altLang="es-ES" b="0" kern="0" baseline="0" dirty="0" err="1" smtClean="0">
                <a:solidFill>
                  <a:srgbClr val="FFFFFF"/>
                </a:solidFill>
              </a:rPr>
              <a:t>llu</a:t>
            </a:r>
            <a:r>
              <a:rPr lang="en-US" altLang="es-ES" b="0" kern="0" baseline="0" dirty="0" smtClean="0">
                <a:solidFill>
                  <a:srgbClr val="FFFFFF"/>
                </a:solidFill>
              </a:rPr>
              <a:t>	unsigned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 long </a:t>
            </a:r>
            <a:r>
              <a:rPr lang="en-US" altLang="es-ES" b="0" kern="0" dirty="0" err="1" smtClean="0">
                <a:solidFill>
                  <a:srgbClr val="FFFFFF"/>
                </a:solidFill>
              </a:rPr>
              <a:t>long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 </a:t>
            </a:r>
            <a:r>
              <a:rPr lang="en-US" altLang="es-ES" b="0" kern="0" dirty="0" err="1" smtClean="0">
                <a:solidFill>
                  <a:srgbClr val="FFFFFF"/>
                </a:solidFill>
              </a:rPr>
              <a:t>int</a:t>
            </a:r>
            <a:endParaRPr kumimoji="0" lang="en-US" altLang="es-E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60032" y="2009601"/>
            <a:ext cx="3744416" cy="213904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dirty="0" smtClean="0">
                <a:solidFill>
                  <a:srgbClr val="FFFFFF"/>
                </a:solidFill>
              </a:rPr>
              <a:t>%f	float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dirty="0" smtClean="0">
                <a:solidFill>
                  <a:srgbClr val="FFFFFF"/>
                </a:solidFill>
              </a:rPr>
              <a:t>%e	float (</a:t>
            </a:r>
            <a:r>
              <a:rPr lang="en-US" altLang="es-ES" b="0" kern="0" dirty="0" err="1" smtClean="0">
                <a:solidFill>
                  <a:srgbClr val="FFFFFF"/>
                </a:solidFill>
              </a:rPr>
              <a:t>científica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%lf	double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dirty="0" smtClean="0">
                <a:solidFill>
                  <a:srgbClr val="FFFFFF"/>
                </a:solidFill>
              </a:rPr>
              <a:t>%le	double (</a:t>
            </a:r>
            <a:r>
              <a:rPr lang="en-US" altLang="es-ES" b="0" kern="0" dirty="0" err="1" smtClean="0">
                <a:solidFill>
                  <a:srgbClr val="FFFFFF"/>
                </a:solidFill>
              </a:rPr>
              <a:t>científica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es-ES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%</a:t>
            </a:r>
            <a:r>
              <a:rPr kumimoji="0" lang="en-US" alt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llf</a:t>
            </a:r>
            <a:r>
              <a:rPr kumimoji="0" lang="en-US" altLang="es-ES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	long double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es-ES" b="0" kern="0" dirty="0" smtClean="0">
                <a:solidFill>
                  <a:schemeClr val="tx2">
                    <a:lumMod val="50000"/>
                  </a:schemeClr>
                </a:solidFill>
              </a:rPr>
              <a:t>%</a:t>
            </a:r>
            <a:r>
              <a:rPr lang="en-US" altLang="es-ES" b="0" kern="0" dirty="0" err="1" smtClean="0">
                <a:solidFill>
                  <a:schemeClr val="tx2">
                    <a:lumMod val="50000"/>
                  </a:schemeClr>
                </a:solidFill>
              </a:rPr>
              <a:t>lle</a:t>
            </a:r>
            <a:r>
              <a:rPr lang="en-US" altLang="es-ES" b="0" kern="0" dirty="0" smtClean="0">
                <a:solidFill>
                  <a:schemeClr val="tx2">
                    <a:lumMod val="50000"/>
                  </a:schemeClr>
                </a:solidFill>
              </a:rPr>
              <a:t>	long double (</a:t>
            </a:r>
            <a:r>
              <a:rPr lang="en-US" altLang="es-ES" b="0" kern="0" dirty="0" err="1" smtClean="0">
                <a:solidFill>
                  <a:schemeClr val="tx2">
                    <a:lumMod val="50000"/>
                  </a:schemeClr>
                </a:solidFill>
              </a:rPr>
              <a:t>científica</a:t>
            </a:r>
            <a:r>
              <a:rPr lang="en-US" altLang="es-ES" b="0" kern="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kumimoji="0" lang="en-US" altLang="es-ES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932040" y="3645024"/>
            <a:ext cx="36004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932040" y="3933056"/>
            <a:ext cx="36004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1700808"/>
            <a:ext cx="6913562" cy="711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Para evaluar expresiones a veces hay que operar entre distintos tipos de datos, y deben hacerse conversiones.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54039" y="116632"/>
            <a:ext cx="5149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Conversiones</a:t>
            </a:r>
            <a:r>
              <a:rPr kumimoji="0" lang="en-U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automáticas</a:t>
            </a:r>
            <a:endParaRPr kumimoji="0" lang="en-US" altLang="es-E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99592" y="2564408"/>
            <a:ext cx="2089150" cy="10160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</a:t>
            </a: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double</a:t>
            </a: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x=2.4;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=2.0*x</a:t>
            </a:r>
            <a:r>
              <a:rPr kumimoji="0" lang="en-US" alt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</a:t>
            </a:r>
            <a:endParaRPr kumimoji="0" lang="en-US" altLang="es-ES" sz="20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988742" y="2853333"/>
            <a:ext cx="4681537" cy="7397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En este ejemplo, C realiza una conversión automática. Los formatos internos de ambos datos son distintos, y si no la hicera se producirían errores.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267744" y="4034433"/>
            <a:ext cx="4681538" cy="14446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/* C se </a:t>
            </a:r>
            <a:r>
              <a:rPr kumimoji="0" lang="en-US" altLang="es-E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encarga</a:t>
            </a: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 </a:t>
            </a:r>
            <a:r>
              <a:rPr kumimoji="0" lang="en-US" altLang="es-E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esto</a:t>
            </a:r>
            <a:r>
              <a:rPr kumimoji="0" lang="en-US" alt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 </a:t>
            </a:r>
            <a:r>
              <a:rPr kumimoji="0" lang="en-U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short 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j;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double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x; 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y;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if (y == 3*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*(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j+x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)) …</a:t>
            </a:r>
          </a:p>
        </p:txBody>
      </p:sp>
    </p:spTree>
    <p:extLst>
      <p:ext uri="{BB962C8B-B14F-4D97-AF65-F5344CB8AC3E}">
        <p14:creationId xmlns:p14="http://schemas.microsoft.com/office/powerpoint/2010/main" val="5140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8416" y="5421457"/>
            <a:ext cx="2233042" cy="76944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sz="4400" b="0" kern="0" dirty="0" smtClean="0">
                <a:solidFill>
                  <a:srgbClr val="FFFFFF"/>
                </a:solidFill>
              </a:rPr>
              <a:t>a : </a:t>
            </a:r>
            <a:r>
              <a:rPr lang="en-US" altLang="es-ES" sz="4400" b="0" kern="0" baseline="0" dirty="0" smtClean="0">
                <a:solidFill>
                  <a:srgbClr val="FFFFFF"/>
                </a:solidFill>
              </a:rPr>
              <a:t>0</a:t>
            </a:r>
            <a:endParaRPr kumimoji="0" lang="en-US" altLang="es-ES" sz="4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54039" y="116632"/>
            <a:ext cx="5149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Conversiones</a:t>
            </a:r>
            <a:r>
              <a:rPr kumimoji="0" lang="en-US" alt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automáticas</a:t>
            </a:r>
            <a:endParaRPr kumimoji="0" lang="en-US" altLang="es-E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58416" y="2164504"/>
            <a:ext cx="2880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/>
              <a:t>main</a:t>
            </a:r>
            <a:r>
              <a:rPr lang="es-ES" sz="2000" dirty="0"/>
              <a:t>( )</a:t>
            </a:r>
          </a:p>
          <a:p>
            <a:r>
              <a:rPr lang="es-ES" sz="2000" dirty="0"/>
              <a:t>{</a:t>
            </a:r>
          </a:p>
          <a:p>
            <a:r>
              <a:rPr lang="es-ES" sz="2000" dirty="0"/>
              <a:t>  </a:t>
            </a:r>
            <a:r>
              <a:rPr lang="es-ES" sz="2000" dirty="0" err="1"/>
              <a:t>unsigned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 a;</a:t>
            </a:r>
          </a:p>
          <a:p>
            <a:r>
              <a:rPr lang="es-ES" sz="2000" dirty="0"/>
              <a:t>  </a:t>
            </a:r>
            <a:r>
              <a:rPr lang="es-ES" sz="2000" dirty="0" err="1"/>
              <a:t>int</a:t>
            </a:r>
            <a:r>
              <a:rPr lang="es-ES" sz="2000" dirty="0"/>
              <a:t> x;</a:t>
            </a:r>
          </a:p>
          <a:p>
            <a:r>
              <a:rPr lang="es-ES" sz="2000" dirty="0"/>
              <a:t>  </a:t>
            </a:r>
          </a:p>
          <a:p>
            <a:r>
              <a:rPr lang="es-ES" sz="2000" dirty="0"/>
              <a:t>  x=256;</a:t>
            </a:r>
          </a:p>
          <a:p>
            <a:r>
              <a:rPr lang="es-ES" sz="2000" dirty="0"/>
              <a:t>  a=x;</a:t>
            </a:r>
          </a:p>
          <a:p>
            <a:r>
              <a:rPr lang="es-ES" sz="2000" dirty="0"/>
              <a:t>  </a:t>
            </a:r>
            <a:r>
              <a:rPr lang="es-ES" sz="2000" dirty="0" err="1"/>
              <a:t>printf</a:t>
            </a:r>
            <a:r>
              <a:rPr lang="es-ES" sz="2000" dirty="0" smtClean="0"/>
              <a:t>(“a : %</a:t>
            </a:r>
            <a:r>
              <a:rPr lang="es-ES" sz="2000" dirty="0" err="1" smtClean="0"/>
              <a:t>d</a:t>
            </a:r>
            <a:r>
              <a:rPr lang="es-ES" sz="2000" dirty="0" err="1"/>
              <a:t>",a</a:t>
            </a:r>
            <a:r>
              <a:rPr lang="es-ES" sz="2000" dirty="0"/>
              <a:t>);</a:t>
            </a:r>
          </a:p>
          <a:p>
            <a:r>
              <a:rPr lang="es-ES" sz="2000" dirty="0"/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3568" y="986680"/>
            <a:ext cx="6913562" cy="76944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Ojo</a:t>
            </a:r>
            <a:r>
              <a:rPr kumimoji="0" lang="en-US" altLang="es-ES" sz="4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!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76056" y="5421457"/>
            <a:ext cx="2233042" cy="76944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sz="4400" b="0" kern="0" dirty="0" smtClean="0">
                <a:solidFill>
                  <a:srgbClr val="FFFFFF"/>
                </a:solidFill>
              </a:rPr>
              <a:t>x : </a:t>
            </a:r>
            <a:r>
              <a:rPr lang="en-US" altLang="es-ES" sz="4400" b="0" kern="0" baseline="0" dirty="0" smtClean="0">
                <a:solidFill>
                  <a:srgbClr val="FFFFFF"/>
                </a:solidFill>
              </a:rPr>
              <a:t>0</a:t>
            </a:r>
            <a:endParaRPr kumimoji="0" lang="en-US" altLang="es-ES" sz="4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076056" y="2164504"/>
            <a:ext cx="28803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/>
              <a:t>main</a:t>
            </a:r>
            <a:r>
              <a:rPr lang="es-ES" sz="2000" dirty="0"/>
              <a:t>( )</a:t>
            </a:r>
          </a:p>
          <a:p>
            <a:r>
              <a:rPr lang="es-ES" sz="2000" dirty="0"/>
              <a:t>{</a:t>
            </a:r>
          </a:p>
          <a:p>
            <a:r>
              <a:rPr lang="es-ES" sz="2000" dirty="0"/>
              <a:t>  </a:t>
            </a:r>
            <a:r>
              <a:rPr lang="es-ES" sz="2000" dirty="0" err="1"/>
              <a:t>unsigned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 a;</a:t>
            </a:r>
          </a:p>
          <a:p>
            <a:r>
              <a:rPr lang="es-ES" sz="2000" dirty="0"/>
              <a:t>  </a:t>
            </a:r>
            <a:r>
              <a:rPr lang="es-ES" sz="2000" dirty="0" err="1"/>
              <a:t>int</a:t>
            </a:r>
            <a:r>
              <a:rPr lang="es-ES" sz="2000" dirty="0"/>
              <a:t> x;</a:t>
            </a:r>
          </a:p>
          <a:p>
            <a:r>
              <a:rPr lang="es-ES" sz="2000" dirty="0"/>
              <a:t>  </a:t>
            </a:r>
          </a:p>
          <a:p>
            <a:r>
              <a:rPr lang="es-ES" sz="2000" dirty="0"/>
              <a:t>  x=256;</a:t>
            </a:r>
          </a:p>
          <a:p>
            <a:r>
              <a:rPr lang="es-ES" sz="2000" dirty="0"/>
              <a:t>  a=x</a:t>
            </a:r>
            <a:r>
              <a:rPr lang="es-ES" sz="2000" dirty="0" smtClean="0"/>
              <a:t>;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x=a;</a:t>
            </a:r>
            <a:endParaRPr lang="es-ES" sz="2000" dirty="0"/>
          </a:p>
          <a:p>
            <a:r>
              <a:rPr lang="es-ES" sz="2000" dirty="0"/>
              <a:t>  </a:t>
            </a:r>
            <a:r>
              <a:rPr lang="es-ES" sz="2000" dirty="0" err="1"/>
              <a:t>printf</a:t>
            </a:r>
            <a:r>
              <a:rPr lang="es-ES" sz="2000" dirty="0" smtClean="0"/>
              <a:t>(“x : %</a:t>
            </a:r>
            <a:r>
              <a:rPr lang="es-ES" sz="2000" dirty="0" err="1" smtClean="0"/>
              <a:t>d",x</a:t>
            </a:r>
            <a:r>
              <a:rPr lang="es-ES" sz="2000" dirty="0" smtClean="0"/>
              <a:t>);</a:t>
            </a:r>
            <a:endParaRPr lang="es-ES" sz="2000" dirty="0"/>
          </a:p>
          <a:p>
            <a:r>
              <a:rPr lang="es-ES" sz="2000" dirty="0"/>
              <a:t>}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3955976" y="2164504"/>
            <a:ext cx="72008" cy="371276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123728" y="1916832"/>
            <a:ext cx="46799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Operadores</a:t>
            </a:r>
          </a:p>
          <a:p>
            <a:pPr marL="72390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 asignación</a:t>
            </a:r>
          </a:p>
          <a:p>
            <a:pPr marL="72390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Aritméticos</a:t>
            </a:r>
          </a:p>
          <a:p>
            <a:pPr marL="72390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 incremento</a:t>
            </a:r>
          </a:p>
          <a:p>
            <a:pPr marL="72390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Relacionales</a:t>
            </a:r>
          </a:p>
          <a:p>
            <a:pPr marL="72390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Lógicos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Tipos de datos</a:t>
            </a:r>
          </a:p>
          <a:p>
            <a:pPr marL="72390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kumimoji="0" lang="es-ES" alt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Otros tipos de datos</a:t>
            </a:r>
          </a:p>
          <a:p>
            <a:pPr marL="72390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kumimoji="0" lang="es-ES" alt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Conversiones de tipos de datos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87624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Contenidos</a:t>
            </a:r>
          </a:p>
        </p:txBody>
      </p:sp>
    </p:spTree>
    <p:extLst>
      <p:ext uri="{BB962C8B-B14F-4D97-AF65-F5344CB8AC3E}">
        <p14:creationId xmlns:p14="http://schemas.microsoft.com/office/powerpoint/2010/main" val="2343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663825" y="116632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Conversiones</a:t>
            </a:r>
            <a:endParaRPr kumimoji="0" lang="en-US" altLang="es-E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674" y="1298982"/>
            <a:ext cx="7850188" cy="101566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Los operandos de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tipo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más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bajo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se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convierten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tipo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más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alto </a:t>
            </a:r>
            <a:r>
              <a:rPr kumimoji="0" lang="en-US" alt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en</a:t>
            </a:r>
            <a:r>
              <a:rPr kumimoji="0" lang="en-U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el </a:t>
            </a:r>
            <a:r>
              <a:rPr kumimoji="0" lang="en-US" alt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momento</a:t>
            </a:r>
            <a:r>
              <a:rPr kumimoji="0" lang="en-U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 la </a:t>
            </a:r>
            <a:r>
              <a:rPr kumimoji="0" lang="en-US" alt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operación</a:t>
            </a:r>
            <a:endParaRPr kumimoji="0" lang="en-US" alt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char →</a:t>
            </a:r>
            <a:r>
              <a:rPr kumimoji="0" lang="en-US" alt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short → </a:t>
            </a:r>
            <a:r>
              <a:rPr kumimoji="0" lang="en-US" alt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→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long</a:t>
            </a:r>
            <a:r>
              <a:rPr kumimoji="0" lang="en-US" alt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lang="en-US" altLang="es-ES" b="0" kern="0" dirty="0">
                <a:solidFill>
                  <a:srgbClr val="FFFFFF"/>
                </a:solidFill>
              </a:rPr>
              <a:t>→ 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long </a:t>
            </a:r>
            <a:r>
              <a:rPr lang="en-US" altLang="es-ES" b="0" kern="0" dirty="0" err="1" smtClean="0">
                <a:solidFill>
                  <a:srgbClr val="FFFFFF"/>
                </a:solidFill>
              </a:rPr>
              <a:t>long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 </a:t>
            </a:r>
            <a:r>
              <a:rPr lang="en-US" altLang="es-ES" b="0" kern="0" dirty="0">
                <a:solidFill>
                  <a:srgbClr val="FFFFFF"/>
                </a:solidFill>
              </a:rPr>
              <a:t>→ </a:t>
            </a:r>
            <a:r>
              <a:rPr lang="en-US" altLang="es-ES" b="0" kern="0" dirty="0" smtClean="0">
                <a:solidFill>
                  <a:srgbClr val="FFFFFF"/>
                </a:solidFill>
              </a:rPr>
              <a:t>float 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→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double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67544" y="2852936"/>
            <a:ext cx="8353425" cy="2308324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=12;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double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x=4.0;</a:t>
            </a:r>
            <a:endParaRPr kumimoji="0" lang="en-US" alt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x=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x+i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	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// </a:t>
            </a:r>
            <a:r>
              <a:rPr kumimoji="0" lang="en-US" altLang="es-ES" sz="1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double antes de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sumarse</a:t>
            </a:r>
            <a:endParaRPr kumimoji="0" lang="en-US" altLang="es-ES" sz="18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x=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/5;	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// se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hace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div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entera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 </a:t>
            </a:r>
            <a:r>
              <a:rPr kumimoji="0" lang="en-US" altLang="es-E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se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convierte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</a:t>
            </a:r>
            <a:r>
              <a:rPr kumimoji="0" lang="en-US" altLang="es-E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2.0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y se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asigna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</a:t>
            </a:r>
            <a:r>
              <a:rPr kumimoji="0" lang="en-US" altLang="es-E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x=4;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// 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4 se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convierte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4.0 y se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asigna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x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como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double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x=x/5;	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// </a:t>
            </a:r>
            <a:r>
              <a:rPr kumimoji="0" lang="en-US" altLang="es-E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5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se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convierte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double y se divide. </a:t>
            </a:r>
            <a:r>
              <a:rPr kumimoji="0" lang="en-US" altLang="es-E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0.8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se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asigna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</a:t>
            </a:r>
            <a:r>
              <a:rPr kumimoji="0" lang="en-US" altLang="es-E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x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como</a:t>
            </a:r>
            <a:r>
              <a:rPr kumimoji="0" lang="en-US" altLang="es-E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double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</a:t>
            </a:r>
            <a:r>
              <a:rPr kumimoji="0" lang="en-US" alt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=x/5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	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// </a:t>
            </a:r>
            <a:r>
              <a:rPr kumimoji="0" lang="en-US" altLang="es-E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5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se </a:t>
            </a:r>
            <a:r>
              <a:rPr kumimoji="0" lang="en-US" altLang="es-E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convierte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double y se divide. </a:t>
            </a:r>
            <a:r>
              <a:rPr kumimoji="0" lang="en-US" altLang="es-E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0.8</a:t>
            </a:r>
            <a:r>
              <a:rPr kumimoji="0" lang="en-US" altLang="es-E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se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trunca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y se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asigna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0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</a:t>
            </a:r>
            <a:endParaRPr kumimoji="0" lang="en-US" altLang="es-ES" sz="18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339752" y="116632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Conversión</a:t>
            </a:r>
            <a:r>
              <a:rPr kumimoji="0" lang="en-US" altLang="es-E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forzada</a:t>
            </a:r>
            <a:r>
              <a:rPr kumimoji="0" lang="en-US" altLang="es-E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(cast)</a:t>
            </a:r>
            <a:endParaRPr kumimoji="0" lang="en-US" altLang="es-E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2708275"/>
            <a:ext cx="3889375" cy="22987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Se puede forzar a convertir de tipo mediante el cast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(tipo) valor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 3.7;		</a:t>
            </a:r>
            <a:r>
              <a:rPr kumimoji="0" lang="en-US" altLang="es-E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// se trunca a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 (3*b+c);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 contador;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unsigned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 vector;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03800" y="2708275"/>
            <a:ext cx="3240088" cy="2024063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/* da 30 como resultado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x,y, precio;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x = 19.99;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y = 11.99;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precio = (int) x + (int) y;</a:t>
            </a:r>
          </a:p>
        </p:txBody>
      </p:sp>
    </p:spTree>
    <p:extLst>
      <p:ext uri="{BB962C8B-B14F-4D97-AF65-F5344CB8AC3E}">
        <p14:creationId xmlns:p14="http://schemas.microsoft.com/office/powerpoint/2010/main" val="26721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067944" y="3721892"/>
            <a:ext cx="6572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es-ES" sz="2400" dirty="0"/>
              <a:t>- - -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457933" y="3532366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s-ES" b="1" dirty="0">
                <a:solidFill>
                  <a:schemeClr val="tx2">
                    <a:lumMod val="50000"/>
                  </a:schemeClr>
                </a:solidFill>
              </a:rPr>
              <a:t>Operadores, expresiones y tipos</a:t>
            </a:r>
            <a:endParaRPr lang="es-E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067944" y="2987367"/>
            <a:ext cx="6572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es-ES" sz="2400" dirty="0"/>
              <a:t>- - -</a:t>
            </a:r>
          </a:p>
        </p:txBody>
      </p:sp>
    </p:spTree>
    <p:extLst>
      <p:ext uri="{BB962C8B-B14F-4D97-AF65-F5344CB8AC3E}">
        <p14:creationId xmlns:p14="http://schemas.microsoft.com/office/powerpoint/2010/main" val="2514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87624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Asignación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879576" y="3212976"/>
            <a:ext cx="3311525" cy="265747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2400" b="0">
                <a:solidFill>
                  <a:srgbClr val="FFCC00"/>
                </a:solidFill>
                <a:latin typeface="Arial Narrow" panose="020B0606020202030204" pitchFamily="34" charset="0"/>
              </a:rPr>
              <a:t>int</a:t>
            </a:r>
            <a:r>
              <a:rPr lang="en-US" altLang="es-ES" sz="2400" b="0">
                <a:solidFill>
                  <a:srgbClr val="FFFFFF"/>
                </a:solidFill>
                <a:latin typeface="Arial Narrow" panose="020B0606020202030204" pitchFamily="34" charset="0"/>
              </a:rPr>
              <a:t> contador;</a:t>
            </a:r>
          </a:p>
          <a:p>
            <a:pPr eaLnBrk="1" hangingPunct="1"/>
            <a:r>
              <a:rPr lang="en-US" altLang="es-ES" sz="2400" b="0">
                <a:solidFill>
                  <a:srgbClr val="FFCC00"/>
                </a:solidFill>
                <a:latin typeface="Arial Narrow" panose="020B0606020202030204" pitchFamily="34" charset="0"/>
              </a:rPr>
              <a:t>float</a:t>
            </a:r>
            <a:r>
              <a:rPr lang="en-US" altLang="es-ES" sz="2400" b="0">
                <a:solidFill>
                  <a:srgbClr val="FFFFFF"/>
                </a:solidFill>
                <a:latin typeface="Arial Narrow" panose="020B0606020202030204" pitchFamily="34" charset="0"/>
              </a:rPr>
              <a:t> grados, f;</a:t>
            </a:r>
          </a:p>
          <a:p>
            <a:pPr eaLnBrk="1" hangingPunct="1"/>
            <a:endParaRPr lang="en-US" altLang="es-ES" sz="2400" b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eaLnBrk="1" hangingPunct="1"/>
            <a:r>
              <a:rPr lang="en-US" altLang="es-ES" sz="2400" b="0">
                <a:solidFill>
                  <a:srgbClr val="FFFFFF"/>
                </a:solidFill>
                <a:latin typeface="Arial Narrow" panose="020B0606020202030204" pitchFamily="34" charset="0"/>
              </a:rPr>
              <a:t>contador = 45;</a:t>
            </a:r>
          </a:p>
          <a:p>
            <a:pPr eaLnBrk="1" hangingPunct="1"/>
            <a:r>
              <a:rPr lang="en-US" altLang="es-ES" sz="2400" b="0">
                <a:solidFill>
                  <a:srgbClr val="FFFFFF"/>
                </a:solidFill>
                <a:latin typeface="Arial Narrow" panose="020B0606020202030204" pitchFamily="34" charset="0"/>
              </a:rPr>
              <a:t>grados = 32.58;</a:t>
            </a:r>
          </a:p>
          <a:p>
            <a:pPr eaLnBrk="1" hangingPunct="1"/>
            <a:endParaRPr lang="en-US" altLang="es-ES" sz="2400" b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eaLnBrk="1" hangingPunct="1"/>
            <a:r>
              <a:rPr lang="en-US" altLang="es-ES" sz="2400" b="0">
                <a:solidFill>
                  <a:srgbClr val="FFFFFF"/>
                </a:solidFill>
                <a:latin typeface="Arial Narrow" panose="020B0606020202030204" pitchFamily="34" charset="0"/>
              </a:rPr>
              <a:t>contador = contador +1;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47664" y="908720"/>
            <a:ext cx="597535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60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=</a:t>
            </a:r>
            <a:endParaRPr kumimoji="0" lang="en-US" altLang="es-ES" sz="3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asigna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 la variable de la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izquierda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la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expresión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 la </a:t>
            </a:r>
            <a:r>
              <a:rPr kumimoji="0" lang="en-US" altLang="es-E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derecha</a:t>
            </a: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:</a:t>
            </a:r>
            <a:r>
              <a:rPr kumimoji="0" lang="en-US" altLang="es-ES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lang="en-US" altLang="es-ES" sz="2400" b="0" kern="0" dirty="0" smtClean="0">
                <a:solidFill>
                  <a:srgbClr val="FFFFFF"/>
                </a:solidFill>
                <a:cs typeface="Arial" panose="020B0604020202020204" pitchFamily="34" charset="0"/>
              </a:rPr>
              <a:t>←</a:t>
            </a:r>
            <a:endParaRPr kumimoji="0" lang="en-US" altLang="es-E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87624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Asignación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43213" y="3429000"/>
            <a:ext cx="3311525" cy="1687513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 Narrow" panose="020B0606020202030204" pitchFamily="34" charset="0"/>
              </a:rPr>
              <a:t>int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 i,j,k;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 = j = k = 10;</a:t>
            </a:r>
            <a:endParaRPr kumimoji="0" lang="en-US" altLang="es-E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47813" y="23495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También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puedo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hacer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esto</a:t>
            </a:r>
            <a:endParaRPr kumimoji="0" lang="en-US" altLang="es-E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15518" y="2420963"/>
            <a:ext cx="3311525" cy="26003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 Narrow" panose="020B0606020202030204" pitchFamily="34" charset="0"/>
              </a:rPr>
              <a:t>int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 i=10, j, k=8;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 = i + 1;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j = i + 2;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k = k  - 1;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5656" y="16288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Y 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esto</a:t>
            </a:r>
            <a:endParaRPr kumimoji="0" lang="en-US" altLang="es-E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87624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Asignación</a:t>
            </a:r>
          </a:p>
        </p:txBody>
      </p:sp>
    </p:spTree>
    <p:extLst>
      <p:ext uri="{BB962C8B-B14F-4D97-AF65-F5344CB8AC3E}">
        <p14:creationId xmlns:p14="http://schemas.microsoft.com/office/powerpoint/2010/main" val="8822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87624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Asignación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06885" y="2492722"/>
            <a:ext cx="5400675" cy="284797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i += 5;	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→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	i=i+5;</a:t>
            </a:r>
            <a:endParaRPr kumimoji="0" lang="en-US" altLang="es-E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i -= 5;	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→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	i=i-5;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i *= 5;	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→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	i=i*5;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i /= 5;	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→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	i=i/5;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i %= 5;	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→</a:t>
            </a:r>
            <a:r>
              <a:rPr kumimoji="0" lang="en-US" altLang="es-E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	i=i%5;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3648" y="1268760"/>
            <a:ext cx="59753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Otros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operadores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asignación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+= , -= , *=, /=, %=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35898" y="5661372"/>
            <a:ext cx="3276600" cy="4667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Ahorran escritura</a:t>
            </a:r>
          </a:p>
        </p:txBody>
      </p:sp>
    </p:spTree>
    <p:extLst>
      <p:ext uri="{BB962C8B-B14F-4D97-AF65-F5344CB8AC3E}">
        <p14:creationId xmlns:p14="http://schemas.microsoft.com/office/powerpoint/2010/main" val="2454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87624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Asignación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088" y="3213100"/>
            <a:ext cx="7921625" cy="588963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i += (5*a+b)/(3*c);		</a:t>
            </a:r>
            <a:r>
              <a:rPr kumimoji="0" lang="en-US" altLang="es-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→</a:t>
            </a:r>
            <a:r>
              <a:rPr kumimoji="0" lang="en-US" altLang="es-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</a:rPr>
              <a:t>	i = i+ ((5*a+b)/(3*c));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92275" y="23495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Otro</a:t>
            </a:r>
            <a:r>
              <a:rPr kumimoji="0" lang="en-US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ejemplo</a:t>
            </a:r>
            <a:endParaRPr kumimoji="0" lang="en-US" altLang="es-E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87624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Aritméticos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536" y="1412776"/>
            <a:ext cx="3960812" cy="210978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+ - * / 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¿Cómo se evalúa 3+5*2?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(3+5) * 2 → 16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3 + (5*2) → 13</a:t>
            </a:r>
            <a:endParaRPr kumimoji="0" lang="en-US" altLang="es-E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716711" y="1412776"/>
            <a:ext cx="3960812" cy="32067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Prioridad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-</a:t>
            </a: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(unario)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* / 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+ 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 igual prioridad estos operadores se evalúan de izquierda a derecha</a:t>
            </a:r>
            <a:endParaRPr kumimoji="0" lang="en-US" altLang="es-E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16486" y="4940201"/>
            <a:ext cx="3960812" cy="1244600"/>
          </a:xfrm>
          <a:prstGeom prst="rect">
            <a:avLst/>
          </a:prstGeom>
          <a:noFill/>
          <a:ln w="57150" cmpd="thinThick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 recomendable poner paréntesis en expresiones largas</a:t>
            </a:r>
            <a:endParaRPr kumimoji="0" lang="en-US" altLang="es-E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59632" y="11663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Incremento / decremento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95288" y="1773238"/>
            <a:ext cx="3889375" cy="13795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++ --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Suman o restan uno a la variable que se aplican.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916238" y="3789363"/>
            <a:ext cx="4392612" cy="245268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n++;		→	n=n+1;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n--;		→	n=n-1;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++n;		→	n=n+1;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--n;		→	n=n-1;</a:t>
            </a:r>
          </a:p>
        </p:txBody>
      </p:sp>
    </p:spTree>
    <p:extLst>
      <p:ext uri="{BB962C8B-B14F-4D97-AF65-F5344CB8AC3E}">
        <p14:creationId xmlns:p14="http://schemas.microsoft.com/office/powerpoint/2010/main" val="996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981</Words>
  <Application>Microsoft Office PowerPoint</Application>
  <PresentationFormat>Presentación en pantalla (4:3)</PresentationFormat>
  <Paragraphs>247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Arial Narrow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Siracusa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235048</cp:lastModifiedBy>
  <cp:revision>486</cp:revision>
  <dcterms:created xsi:type="dcterms:W3CDTF">2009-03-01T01:28:01Z</dcterms:created>
  <dcterms:modified xsi:type="dcterms:W3CDTF">2020-10-04T14:36:58Z</dcterms:modified>
</cp:coreProperties>
</file>