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67" r:id="rId3"/>
    <p:sldId id="500" r:id="rId4"/>
    <p:sldId id="463" r:id="rId5"/>
    <p:sldId id="498" r:id="rId6"/>
    <p:sldId id="501" r:id="rId7"/>
    <p:sldId id="468" r:id="rId8"/>
    <p:sldId id="505" r:id="rId9"/>
    <p:sldId id="503" r:id="rId10"/>
    <p:sldId id="504" r:id="rId11"/>
    <p:sldId id="512" r:id="rId12"/>
    <p:sldId id="506" r:id="rId13"/>
    <p:sldId id="507" r:id="rId14"/>
    <p:sldId id="508" r:id="rId15"/>
    <p:sldId id="509" r:id="rId16"/>
    <p:sldId id="510" r:id="rId17"/>
    <p:sldId id="511" r:id="rId18"/>
    <p:sldId id="517" r:id="rId19"/>
    <p:sldId id="490" r:id="rId20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 autoAdjust="0"/>
    <p:restoredTop sz="97804" autoAdjust="0"/>
  </p:normalViewPr>
  <p:slideViewPr>
    <p:cSldViewPr>
      <p:cViewPr varScale="1">
        <p:scale>
          <a:sx n="77" d="100"/>
          <a:sy n="77" d="100"/>
        </p:scale>
        <p:origin x="11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12"/>
    </p:cViewPr>
  </p:sorterViewPr>
  <p:notesViewPr>
    <p:cSldViewPr>
      <p:cViewPr varScale="1">
        <p:scale>
          <a:sx n="61" d="100"/>
          <a:sy n="61" d="100"/>
        </p:scale>
        <p:origin x="2838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399ABCC-8120-4C32-AA2D-5E062B910CD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091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41B9559-9E0E-4447-B6DC-CBA630A2CF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03649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9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1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1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0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67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656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86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3"/>
          <p:cNvSpPr>
            <a:spLocks noChangeShapeType="1"/>
          </p:cNvSpPr>
          <p:nvPr/>
        </p:nvSpPr>
        <p:spPr bwMode="auto">
          <a:xfrm>
            <a:off x="0" y="620713"/>
            <a:ext cx="91440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0" y="6623050"/>
            <a:ext cx="268288" cy="23495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36000" rIns="18000" b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07E3787-A4ED-404D-8251-51A51344D0AB}" type="slidenum">
              <a:rPr lang="es-ES" altLang="es-ES" sz="1000" smtClean="0"/>
              <a:pPr algn="ctr" eaLnBrk="1" hangingPunct="1">
                <a:defRPr/>
              </a:pPr>
              <a:t>‹Nº›</a:t>
            </a:fld>
            <a:endParaRPr lang="es-ES" altLang="es-ES" sz="100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s-ES" altLang="es-ES"/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751507" y="2204864"/>
            <a:ext cx="79297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b="1" dirty="0"/>
              <a:t>Introducción a </a:t>
            </a:r>
            <a:r>
              <a:rPr lang="es-ES" altLang="es-ES" sz="4000" b="1" dirty="0" smtClean="0"/>
              <a:t>la Programación</a:t>
            </a:r>
            <a:endParaRPr lang="es-ES" altLang="es-ES" sz="2800" b="1" dirty="0"/>
          </a:p>
          <a:p>
            <a:pPr algn="ctr" eaLnBrk="1" hangingPunct="1"/>
            <a:r>
              <a:rPr lang="es-ES" altLang="es-ES" sz="2000" b="1" dirty="0"/>
              <a:t>Grado en Ingeniería Informática</a:t>
            </a:r>
            <a:endParaRPr lang="es-ES" altLang="es-ES" sz="2800" b="1" dirty="0"/>
          </a:p>
          <a:p>
            <a:pPr algn="ctr" eaLnBrk="1" hangingPunct="1"/>
            <a:endParaRPr lang="es-ES" altLang="es-ES" sz="3200" b="1" dirty="0"/>
          </a:p>
          <a:p>
            <a:pPr algn="ctr" eaLnBrk="1" hangingPunct="1"/>
            <a:r>
              <a:rPr lang="es-ES" altLang="es-ES" sz="2800" b="1" smtClean="0"/>
              <a:t>9. Acciones y funciones</a:t>
            </a:r>
            <a:endParaRPr lang="es-ES" altLang="es-ES" sz="2800" b="1" dirty="0"/>
          </a:p>
        </p:txBody>
      </p:sp>
      <p:pic>
        <p:nvPicPr>
          <p:cNvPr id="4101" name="Picture 12" descr="logoSimboloU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88913"/>
            <a:ext cx="24114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Line 8"/>
          <p:cNvSpPr>
            <a:spLocks noChangeShapeType="1"/>
          </p:cNvSpPr>
          <p:nvPr/>
        </p:nvSpPr>
        <p:spPr bwMode="auto">
          <a:xfrm>
            <a:off x="3059831" y="3443482"/>
            <a:ext cx="331311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4367396" y="5805264"/>
            <a:ext cx="45448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Bloque 2. Parametrización de las </a:t>
            </a:r>
            <a:r>
              <a:rPr lang="es-ES" dirty="0" smtClean="0"/>
              <a:t>acciones</a:t>
            </a:r>
          </a:p>
          <a:p>
            <a:pPr algn="r"/>
            <a:r>
              <a:rPr lang="es-ES" dirty="0" smtClean="0"/>
              <a:t>9</a:t>
            </a:r>
            <a:r>
              <a:rPr lang="es-ES" dirty="0"/>
              <a:t>.</a:t>
            </a:r>
            <a:r>
              <a:rPr lang="es-ES" dirty="0" smtClean="0"/>
              <a:t> Acciones y funciones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7566219" y="6453336"/>
            <a:ext cx="13262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200" i="1" smtClean="0"/>
              <a:t>Dr. Isidro Verdú</a:t>
            </a:r>
            <a:endParaRPr lang="es-ES" sz="1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95738" y="1557338"/>
            <a:ext cx="4824412" cy="480131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#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include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n1,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n2)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float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 m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=(n1+n2)/2.0;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 return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int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a,b;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c;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scanf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(“%d %d”,&amp;a,&amp;b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c=media(a,b);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printf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(“Media: %f\n”,c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0825" y="1557338"/>
            <a:ext cx="3744913" cy="257492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La función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media()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hay que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definirla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antes de ser nombrada.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media()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recibe dos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 devuelve un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Las variables de una función no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“se ven”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en las otras.</a:t>
            </a:r>
            <a:endParaRPr kumimoji="0" lang="es-ES" altLang="es-ES" sz="16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3898900" y="116632"/>
            <a:ext cx="124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Funciones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42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5776" y="1412776"/>
            <a:ext cx="4104456" cy="480131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void</a:t>
            </a:r>
            <a:r>
              <a:rPr kumimoji="0" lang="es-ES" altLang="es-ES" sz="1800" b="0" i="0" u="none" strike="noStrike" kern="0" cap="none" spc="0" normalizeH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ordena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n1,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n2,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n3)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int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p,s,t;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b="0" kern="0">
                <a:solidFill>
                  <a:srgbClr val="FFFFFF"/>
                </a:solidFill>
              </a:rPr>
              <a:t> </a:t>
            </a:r>
            <a:r>
              <a:rPr lang="es-ES" altLang="es-ES" b="0" kern="0" smtClean="0">
                <a:solidFill>
                  <a:srgbClr val="FFFFFF"/>
                </a:solidFill>
              </a:rPr>
              <a:t>  ....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....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b="0" kern="0">
                <a:solidFill>
                  <a:srgbClr val="FFFFFF"/>
                </a:solidFill>
              </a:rPr>
              <a:t> </a:t>
            </a:r>
            <a:r>
              <a:rPr lang="es-ES" altLang="es-ES" b="0" kern="0" smtClean="0">
                <a:solidFill>
                  <a:srgbClr val="FFFFFF"/>
                </a:solidFill>
              </a:rPr>
              <a:t>  printf("%d %d %d",p,s,t);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int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a,b,c,d,e,f,g,h,i;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b="0" kern="0">
                <a:solidFill>
                  <a:srgbClr val="FFFFFF"/>
                </a:solidFill>
              </a:rPr>
              <a:t> </a:t>
            </a:r>
            <a:r>
              <a:rPr lang="es-ES" altLang="es-ES" b="0" kern="0" smtClean="0">
                <a:solidFill>
                  <a:srgbClr val="FFFFFF"/>
                </a:solidFill>
              </a:rPr>
              <a:t>  ...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ordena(a,b,c);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b="0" kern="0" baseline="0">
                <a:solidFill>
                  <a:srgbClr val="FFFFFF"/>
                </a:solidFill>
              </a:rPr>
              <a:t> </a:t>
            </a:r>
            <a:r>
              <a:rPr lang="es-ES" altLang="es-ES" b="0" kern="0" baseline="0" smtClean="0">
                <a:solidFill>
                  <a:srgbClr val="FFFFFF"/>
                </a:solidFill>
              </a:rPr>
              <a:t>  ...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ordena(d,e,f);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b="0" kern="0" baseline="0">
                <a:solidFill>
                  <a:srgbClr val="FFFFFF"/>
                </a:solidFill>
              </a:rPr>
              <a:t> </a:t>
            </a:r>
            <a:r>
              <a:rPr lang="es-ES" altLang="es-ES" b="0" kern="0" baseline="0" smtClean="0">
                <a:solidFill>
                  <a:srgbClr val="FFFFFF"/>
                </a:solidFill>
              </a:rPr>
              <a:t>  ...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98900" y="116632"/>
            <a:ext cx="124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Funciones</a:t>
            </a:r>
            <a:endParaRPr lang="es-E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5536" y="764704"/>
            <a:ext cx="3312368" cy="452432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tabLst/>
              <a:defRPr/>
            </a:pP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Aquí, ordena,</a:t>
            </a:r>
            <a:r>
              <a:rPr kumimoji="0" lang="en-US" altLang="es-ES" sz="1800" b="0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es una </a:t>
            </a:r>
            <a:r>
              <a:rPr kumimoji="0" lang="en-US" altLang="es-ES" sz="1800" b="0" i="0" u="none" strike="noStrike" kern="0" cap="none" spc="0" normalizeH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acción</a:t>
            </a:r>
            <a:endParaRPr kumimoji="0" lang="es-ES" altLang="es-ES" sz="1600" b="1" i="1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116632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rgbClr val="FFFF00"/>
                </a:solidFill>
              </a:rPr>
              <a:t>Prototipos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50825" y="2060575"/>
            <a:ext cx="4248150" cy="219710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Esto produce un error de compilación (en el mejor de los casos).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compilador pasa por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media()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en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main()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antes que por la definición, y define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como una funcion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int 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(valor por defecto).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Luego se encuentra con una definición de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 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como 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y produce un conflicto de tipos.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5148263" y="2492375"/>
            <a:ext cx="3313112" cy="310854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#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include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altLang="es-ES" sz="1400" b="0" kern="0">
                <a:solidFill>
                  <a:srgbClr val="FFCC00"/>
                </a:solidFill>
              </a:rPr>
              <a:t>	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a,b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scanf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(“%d %d”,&amp;a,&amp;b);</a:t>
            </a: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printf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(“Media: %f\n”, media(a,b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));</a:t>
            </a: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	float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m;</a:t>
            </a: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	m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=(a+b)/2.0;</a:t>
            </a:r>
          </a:p>
          <a:p>
            <a:pPr marL="0" marR="0" lvl="1" indent="0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	return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250825" y="4437063"/>
            <a:ext cx="4248150" cy="58420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También podría ocurrir que diese el error </a:t>
            </a:r>
            <a:r>
              <a:rPr kumimoji="0" lang="en-U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“</a:t>
            </a: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media() no está declarado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5651500" y="1773238"/>
            <a:ext cx="2160588" cy="40005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¡ Error !</a:t>
            </a:r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4427538" y="1916113"/>
            <a:ext cx="728662" cy="558800"/>
          </a:xfrm>
          <a:custGeom>
            <a:avLst/>
            <a:gdLst>
              <a:gd name="T0" fmla="*/ 0 w 459"/>
              <a:gd name="T1" fmla="*/ 183972200 h 352"/>
              <a:gd name="T2" fmla="*/ 861892846 w 459"/>
              <a:gd name="T3" fmla="*/ 115927188 h 352"/>
              <a:gd name="T4" fmla="*/ 1156750131 w 459"/>
              <a:gd name="T5" fmla="*/ 887095000 h 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352">
                <a:moveTo>
                  <a:pt x="0" y="73"/>
                </a:moveTo>
                <a:cubicBezTo>
                  <a:pt x="57" y="69"/>
                  <a:pt x="266" y="0"/>
                  <a:pt x="342" y="46"/>
                </a:cubicBezTo>
                <a:cubicBezTo>
                  <a:pt x="418" y="92"/>
                  <a:pt x="435" y="288"/>
                  <a:pt x="459" y="352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5165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116632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b="0">
                <a:solidFill>
                  <a:srgbClr val="FFFF00"/>
                </a:solidFill>
              </a:rPr>
              <a:t>Prototipos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148064" y="2132856"/>
            <a:ext cx="3313112" cy="353943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#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include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float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m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=(a+b)/2.0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return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int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a,b;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scanf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(“%d %d”,&amp;a,&amp;b);</a:t>
            </a:r>
          </a:p>
          <a:p>
            <a:pPr marL="0" marR="0" lvl="1" indent="0" defTabSz="361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printf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(“Media: %f\n”, media(a,b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7544" y="3212976"/>
            <a:ext cx="4248150" cy="828675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¡Ojo!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 Cuando hay muchas funciones que se llaman entre sí, hay que poner cuidado en el orden de definición.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31640" y="980728"/>
            <a:ext cx="6408738" cy="674688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Solución 1: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definir las funciones antes de que sean llamadas.</a:t>
            </a:r>
          </a:p>
        </p:txBody>
      </p:sp>
    </p:spTree>
    <p:extLst>
      <p:ext uri="{BB962C8B-B14F-4D97-AF65-F5344CB8AC3E}">
        <p14:creationId xmlns:p14="http://schemas.microsoft.com/office/powerpoint/2010/main" val="30095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15616" y="116632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b="0">
                <a:solidFill>
                  <a:srgbClr val="FFFF00"/>
                </a:solidFill>
              </a:rPr>
              <a:t>Prototipos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331515" y="866651"/>
            <a:ext cx="6408738" cy="766763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Solución 2: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usar prototipos.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Las funciones se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declaran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 despues de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definen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220072" y="2420888"/>
            <a:ext cx="3313112" cy="3754874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#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include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1400" b="0" kern="0">
                <a:solidFill>
                  <a:srgbClr val="FFFFFF"/>
                </a:solidFill>
              </a:rPr>
              <a:t> </a:t>
            </a:r>
            <a:r>
              <a:rPr lang="es-ES" altLang="es-ES" sz="1400" b="0" kern="0" smtClean="0">
                <a:solidFill>
                  <a:srgbClr val="FFFFFF"/>
                </a:solidFill>
              </a:rPr>
              <a:t>  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a,b;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scanf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(“%d %d”,&amp;a,&amp;b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printf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(“Media: %f\n”, media(a,b));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1400" b="0" kern="0">
                <a:solidFill>
                  <a:srgbClr val="FFFFFF"/>
                </a:solidFill>
              </a:rPr>
              <a:t> </a:t>
            </a:r>
            <a:r>
              <a:rPr lang="es-ES" altLang="es-ES" sz="1400" b="0" kern="0" smtClean="0">
                <a:solidFill>
                  <a:srgbClr val="FFFFFF"/>
                </a:solidFill>
              </a:rPr>
              <a:t> 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m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=(a+b)/2.0;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return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(m);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24222" y="2636788"/>
            <a:ext cx="2952750" cy="41498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Declaracion de la función</a:t>
            </a:r>
            <a:endParaRPr kumimoji="0" lang="es-ES" altLang="es-ES" sz="1600" b="0" i="1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114797" y="3573413"/>
            <a:ext cx="2952750" cy="41498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Definición de la función</a:t>
            </a:r>
            <a:endParaRPr kumimoji="0" lang="es-ES" altLang="es-ES" sz="1600" b="0" i="1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3275384" y="2636788"/>
            <a:ext cx="1909763" cy="395288"/>
          </a:xfrm>
          <a:custGeom>
            <a:avLst/>
            <a:gdLst>
              <a:gd name="T0" fmla="*/ 0 w 1203"/>
              <a:gd name="T1" fmla="*/ 0 h 249"/>
              <a:gd name="T2" fmla="*/ 1307962230 w 1203"/>
              <a:gd name="T3" fmla="*/ 524193163 h 249"/>
              <a:gd name="T4" fmla="*/ 2147483646 w 1203"/>
              <a:gd name="T5" fmla="*/ 614918903 h 2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03" h="249">
                <a:moveTo>
                  <a:pt x="0" y="0"/>
                </a:moveTo>
                <a:cubicBezTo>
                  <a:pt x="86" y="35"/>
                  <a:pt x="319" y="167"/>
                  <a:pt x="519" y="208"/>
                </a:cubicBezTo>
                <a:cubicBezTo>
                  <a:pt x="719" y="249"/>
                  <a:pt x="1061" y="237"/>
                  <a:pt x="1203" y="244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4067547" y="3760738"/>
            <a:ext cx="1046162" cy="1598613"/>
          </a:xfrm>
          <a:custGeom>
            <a:avLst/>
            <a:gdLst>
              <a:gd name="T0" fmla="*/ 0 w 659"/>
              <a:gd name="T1" fmla="*/ 0 h 1007"/>
              <a:gd name="T2" fmla="*/ 390623238 w 659"/>
              <a:gd name="T3" fmla="*/ 2142133482 h 1007"/>
              <a:gd name="T4" fmla="*/ 1660781381 w 659"/>
              <a:gd name="T5" fmla="*/ 2147483646 h 10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9" h="1007">
                <a:moveTo>
                  <a:pt x="0" y="0"/>
                </a:moveTo>
                <a:cubicBezTo>
                  <a:pt x="26" y="142"/>
                  <a:pt x="45" y="693"/>
                  <a:pt x="155" y="850"/>
                </a:cubicBezTo>
                <a:cubicBezTo>
                  <a:pt x="265" y="1007"/>
                  <a:pt x="554" y="921"/>
                  <a:pt x="659" y="940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641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03848" y="116632"/>
            <a:ext cx="2849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Esquema de un programa</a:t>
            </a:r>
            <a:endParaRPr lang="es-E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363841" y="1555676"/>
            <a:ext cx="3313112" cy="440120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#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include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suma (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void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empezar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void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   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a,b;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scanf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(“%d %d”,&amp;a,&amp;b);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printf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(“Media: %f\n”, media(a,b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media (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a, 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return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((a+b)/2.0);}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suma (int a, int 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return</a:t>
            </a:r>
            <a:r>
              <a:rPr kumimoji="0" lang="es-E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(a+b);}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</a:rPr>
              <a:t>void</a:t>
            </a:r>
            <a:r>
              <a:rPr kumimoji="0" lang="es-ES" altLang="es-ES" sz="14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empezar(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S" sz="1400" b="0" kern="0" smtClean="0">
                <a:solidFill>
                  <a:srgbClr val="FFFFFF"/>
                </a:solidFill>
              </a:rPr>
              <a:t>{...}</a:t>
            </a:r>
            <a:endParaRPr kumimoji="0" lang="es-ES" altLang="es-E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23528" y="1557263"/>
            <a:ext cx="3455988" cy="4191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Primero includes y defines</a:t>
            </a:r>
            <a:endParaRPr kumimoji="0" lang="es-ES" altLang="es-ES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3779516" y="1700138"/>
            <a:ext cx="1443037" cy="95250"/>
          </a:xfrm>
          <a:custGeom>
            <a:avLst/>
            <a:gdLst>
              <a:gd name="T0" fmla="*/ 0 w 909"/>
              <a:gd name="T1" fmla="*/ 60483750 h 60"/>
              <a:gd name="T2" fmla="*/ 975299337 w 909"/>
              <a:gd name="T3" fmla="*/ 15120938 h 60"/>
              <a:gd name="T4" fmla="*/ 2147483646 w 909"/>
              <a:gd name="T5" fmla="*/ 151209375 h 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9" h="60">
                <a:moveTo>
                  <a:pt x="0" y="24"/>
                </a:moveTo>
                <a:cubicBezTo>
                  <a:pt x="64" y="20"/>
                  <a:pt x="236" y="0"/>
                  <a:pt x="387" y="6"/>
                </a:cubicBezTo>
                <a:cubicBezTo>
                  <a:pt x="538" y="12"/>
                  <a:pt x="800" y="49"/>
                  <a:pt x="909" y="6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23528" y="2420863"/>
            <a:ext cx="3455988" cy="4191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Luego prototipos (declaraciones)</a:t>
            </a:r>
            <a:endParaRPr kumimoji="0" lang="es-ES" altLang="es-ES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23528" y="3213026"/>
            <a:ext cx="3455988" cy="4191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main()</a:t>
            </a:r>
            <a:endParaRPr kumimoji="0" lang="es-ES" altLang="es-ES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23528" y="4221088"/>
            <a:ext cx="3455988" cy="41910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Definición de funciones</a:t>
            </a:r>
            <a:endParaRPr kumimoji="0" lang="es-ES" altLang="es-ES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3850953" y="2451026"/>
            <a:ext cx="1443038" cy="257175"/>
          </a:xfrm>
          <a:custGeom>
            <a:avLst/>
            <a:gdLst>
              <a:gd name="T0" fmla="*/ 0 w 909"/>
              <a:gd name="T1" fmla="*/ 317539688 h 162"/>
              <a:gd name="T2" fmla="*/ 1008062849 w 909"/>
              <a:gd name="T3" fmla="*/ 15120938 h 162"/>
              <a:gd name="T4" fmla="*/ 2147483646 w 909"/>
              <a:gd name="T5" fmla="*/ 408265313 h 1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9" h="162">
                <a:moveTo>
                  <a:pt x="0" y="126"/>
                </a:moveTo>
                <a:cubicBezTo>
                  <a:pt x="67" y="106"/>
                  <a:pt x="249" y="0"/>
                  <a:pt x="400" y="6"/>
                </a:cubicBezTo>
                <a:cubicBezTo>
                  <a:pt x="551" y="12"/>
                  <a:pt x="824" y="136"/>
                  <a:pt x="909" y="162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3779516" y="3284463"/>
            <a:ext cx="1363662" cy="158750"/>
          </a:xfrm>
          <a:custGeom>
            <a:avLst/>
            <a:gdLst>
              <a:gd name="T0" fmla="*/ 0 w 859"/>
              <a:gd name="T1" fmla="*/ 236894688 h 100"/>
              <a:gd name="T2" fmla="*/ 1030742735 w 859"/>
              <a:gd name="T3" fmla="*/ 2520950 h 100"/>
              <a:gd name="T4" fmla="*/ 2147483646 w 859"/>
              <a:gd name="T5" fmla="*/ 252015625 h 1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9" h="100">
                <a:moveTo>
                  <a:pt x="0" y="94"/>
                </a:moveTo>
                <a:cubicBezTo>
                  <a:pt x="68" y="79"/>
                  <a:pt x="266" y="0"/>
                  <a:pt x="409" y="1"/>
                </a:cubicBezTo>
                <a:cubicBezTo>
                  <a:pt x="552" y="2"/>
                  <a:pt x="765" y="80"/>
                  <a:pt x="859" y="10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3850953" y="4292526"/>
            <a:ext cx="1363663" cy="158750"/>
          </a:xfrm>
          <a:custGeom>
            <a:avLst/>
            <a:gdLst>
              <a:gd name="T0" fmla="*/ 0 w 859"/>
              <a:gd name="T1" fmla="*/ 236894688 h 100"/>
              <a:gd name="T2" fmla="*/ 1030745078 w 859"/>
              <a:gd name="T3" fmla="*/ 2520950 h 100"/>
              <a:gd name="T4" fmla="*/ 2147483646 w 859"/>
              <a:gd name="T5" fmla="*/ 252015625 h 1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9" h="100">
                <a:moveTo>
                  <a:pt x="0" y="94"/>
                </a:moveTo>
                <a:cubicBezTo>
                  <a:pt x="68" y="79"/>
                  <a:pt x="266" y="0"/>
                  <a:pt x="409" y="1"/>
                </a:cubicBezTo>
                <a:cubicBezTo>
                  <a:pt x="552" y="2"/>
                  <a:pt x="765" y="80"/>
                  <a:pt x="859" y="10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901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851920" y="116632"/>
            <a:ext cx="137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Parámetros</a:t>
            </a:r>
            <a:endParaRPr lang="es-E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9788" y="1124744"/>
            <a:ext cx="4248150" cy="58420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Puedo usar y modificar la variable que he pasado como parámetro a una función.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27938" y="1124744"/>
            <a:ext cx="3313113" cy="47704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 (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m,h;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printf(“2:%d”,a);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m=a/2.0;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a=a+10;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h=a;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printf(“3:%d”,a);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a=10;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printf(“1:%d”,a);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 (a);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printf(“4:%d”,a);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79788" y="2204244"/>
            <a:ext cx="4248150" cy="584200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Sin embargo, en la función que llama, no se modifica</a:t>
            </a:r>
            <a:r>
              <a:rPr kumimoji="0" lang="en-US" altLang="es-E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el valor de la variable</a:t>
            </a: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666572" y="4982343"/>
            <a:ext cx="1561366" cy="868571"/>
          </a:xfrm>
          <a:custGeom>
            <a:avLst/>
            <a:gdLst>
              <a:gd name="T0" fmla="*/ 2006044375 w 796"/>
              <a:gd name="T1" fmla="*/ 95765938 h 38"/>
              <a:gd name="T2" fmla="*/ 1066026888 w 796"/>
              <a:gd name="T3" fmla="*/ 7561263 h 38"/>
              <a:gd name="T4" fmla="*/ 0 w 796"/>
              <a:gd name="T5" fmla="*/ 52924075 h 38"/>
              <a:gd name="T6" fmla="*/ 0 60000 65536"/>
              <a:gd name="T7" fmla="*/ 0 60000 65536"/>
              <a:gd name="T8" fmla="*/ 0 60000 65536"/>
              <a:gd name="connsiteX0" fmla="*/ 12356 w 12356"/>
              <a:gd name="connsiteY0" fmla="*/ 9215 h 143982"/>
              <a:gd name="connsiteX1" fmla="*/ 7670 w 12356"/>
              <a:gd name="connsiteY1" fmla="*/ 4 h 143982"/>
              <a:gd name="connsiteX2" fmla="*/ 0 w 12356"/>
              <a:gd name="connsiteY2" fmla="*/ 143982 h 14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56" h="143982">
                <a:moveTo>
                  <a:pt x="12356" y="9215"/>
                </a:moveTo>
                <a:cubicBezTo>
                  <a:pt x="11577" y="7636"/>
                  <a:pt x="9341" y="794"/>
                  <a:pt x="7670" y="4"/>
                </a:cubicBezTo>
                <a:cubicBezTo>
                  <a:pt x="5999" y="-785"/>
                  <a:pt x="1106" y="142930"/>
                  <a:pt x="0" y="143982"/>
                </a:cubicBezTo>
              </a:path>
            </a:pathLst>
          </a:custGeom>
          <a:noFill/>
          <a:ln w="12700" cap="flat">
            <a:solidFill>
              <a:srgbClr val="FFCC00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02972" y="5126619"/>
            <a:ext cx="863600" cy="1441450"/>
          </a:xfrm>
          <a:prstGeom prst="rect">
            <a:avLst/>
          </a:prstGeom>
          <a:noFill/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1: 10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2: 10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3: 20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4: 10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60651" y="3140869"/>
            <a:ext cx="4248150" cy="1449628"/>
          </a:xfrm>
          <a:prstGeom prst="rect">
            <a:avLst/>
          </a:prstGeom>
          <a:noFill/>
          <a:ln w="57150" cmpd="thinThick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 esto se le llama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paso de parámetros por </a:t>
            </a: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valor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altLang="es-ES" i="1" kern="0" smtClean="0">
                <a:solidFill>
                  <a:srgbClr val="FFCC00"/>
                </a:solidFill>
              </a:rPr>
              <a:t>o parámetro tipo dato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o parámetro de entrada</a:t>
            </a:r>
            <a:endParaRPr kumimoji="0" lang="en-US" altLang="es-ES" sz="1800" b="1" i="1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2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79512" y="792352"/>
            <a:ext cx="4496342" cy="2363724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Pero a veces necesito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que el valor de la variable </a:t>
            </a: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pasada como parámetro se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modifique </a:t>
            </a: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permanentemente.</a:t>
            </a:r>
            <a:endParaRPr lang="en-US" altLang="es-ES" b="0" kern="0" smtClean="0">
              <a:solidFill>
                <a:srgbClr val="FFFFFF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0" i="1" kern="0" smtClean="0">
                <a:solidFill>
                  <a:srgbClr val="FFFFFF"/>
                </a:solidFill>
              </a:rPr>
              <a:t>A esto se le llama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paso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de parámetros por </a:t>
            </a: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referencia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altLang="es-ES" i="1" kern="0" smtClean="0">
                <a:solidFill>
                  <a:srgbClr val="FFCC00"/>
                </a:solidFill>
              </a:rPr>
              <a:t>o parámetro tipo dato-resultado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o parámetro</a:t>
            </a:r>
            <a:r>
              <a:rPr kumimoji="0" lang="en-US" altLang="es-ES" sz="1800" b="1" i="1" u="none" strike="noStrike" kern="0" cap="none" spc="0" normalizeH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de entrada/salida</a:t>
            </a:r>
            <a:endParaRPr kumimoji="0" lang="en-US" altLang="es-ES" sz="1800" b="1" i="1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3529" y="3769105"/>
            <a:ext cx="4257932" cy="584775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1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Esto se indica (en C++) poniendo un </a:t>
            </a:r>
            <a:r>
              <a:rPr kumimoji="0" lang="en-US" altLang="es-ES" sz="1600" b="0" i="1" u="none" strike="noStrike" kern="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&amp; </a:t>
            </a:r>
            <a:r>
              <a:rPr kumimoji="0" lang="en-US" altLang="es-ES" sz="1600" b="0" i="1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en la función, el nombre</a:t>
            </a:r>
            <a:r>
              <a:rPr kumimoji="0" lang="en-US" altLang="es-ES" sz="1600" b="0" i="1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del parámetro</a:t>
            </a:r>
            <a:endParaRPr kumimoji="0" lang="en-US" altLang="es-ES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646938" y="5417212"/>
            <a:ext cx="1788661" cy="288713"/>
          </a:xfrm>
          <a:custGeom>
            <a:avLst/>
            <a:gdLst>
              <a:gd name="T0" fmla="*/ 1370965000 w 544"/>
              <a:gd name="T1" fmla="*/ 191531182 h 87"/>
              <a:gd name="T2" fmla="*/ 819051575 w 544"/>
              <a:gd name="T3" fmla="*/ 186490887 h 87"/>
              <a:gd name="T4" fmla="*/ 0 w 544"/>
              <a:gd name="T5" fmla="*/ 0 h 87"/>
              <a:gd name="T6" fmla="*/ 0 60000 65536"/>
              <a:gd name="T7" fmla="*/ 0 60000 65536"/>
              <a:gd name="T8" fmla="*/ 0 60000 65536"/>
              <a:gd name="connsiteX0" fmla="*/ 13817 w 13817"/>
              <a:gd name="connsiteY0" fmla="*/ 576 h 1522"/>
              <a:gd name="connsiteX1" fmla="*/ 9791 w 13817"/>
              <a:gd name="connsiteY1" fmla="*/ 346 h 1522"/>
              <a:gd name="connsiteX2" fmla="*/ 0 w 13817"/>
              <a:gd name="connsiteY2" fmla="*/ 1078 h 1522"/>
              <a:gd name="connsiteX0" fmla="*/ 14990 w 14990"/>
              <a:gd name="connsiteY0" fmla="*/ 1953 h 137345"/>
              <a:gd name="connsiteX1" fmla="*/ 12076 w 14990"/>
              <a:gd name="connsiteY1" fmla="*/ 442 h 137345"/>
              <a:gd name="connsiteX2" fmla="*/ 0 w 14990"/>
              <a:gd name="connsiteY2" fmla="*/ 136762 h 1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" h="137345">
                <a:moveTo>
                  <a:pt x="14990" y="1953"/>
                </a:moveTo>
                <a:cubicBezTo>
                  <a:pt x="14511" y="1953"/>
                  <a:pt x="13287" y="10258"/>
                  <a:pt x="12076" y="442"/>
                </a:cubicBezTo>
                <a:cubicBezTo>
                  <a:pt x="10865" y="-9380"/>
                  <a:pt x="905" y="148089"/>
                  <a:pt x="0" y="136762"/>
                </a:cubicBezTo>
              </a:path>
            </a:pathLst>
          </a:custGeom>
          <a:noFill/>
          <a:ln w="38100" cap="flat">
            <a:solidFill>
              <a:srgbClr val="FFCC00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581461" y="664820"/>
            <a:ext cx="2846835" cy="3388572"/>
          </a:xfrm>
          <a:custGeom>
            <a:avLst/>
            <a:gdLst>
              <a:gd name="T0" fmla="*/ 0 w 2058"/>
              <a:gd name="T1" fmla="*/ 2147483646 h 2163"/>
              <a:gd name="T2" fmla="*/ 1406247188 w 2058"/>
              <a:gd name="T3" fmla="*/ 866933624 h 2163"/>
              <a:gd name="T4" fmla="*/ 2147483646 w 2058"/>
              <a:gd name="T5" fmla="*/ 254534950 h 2163"/>
              <a:gd name="T6" fmla="*/ 2147483646 w 2058"/>
              <a:gd name="T7" fmla="*/ 834170804 h 2163"/>
              <a:gd name="T8" fmla="*/ 2147483646 w 2058"/>
              <a:gd name="T9" fmla="*/ 1446569477 h 2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9697"/>
              <a:gd name="connsiteY0" fmla="*/ 9792 h 9792"/>
              <a:gd name="connsiteX1" fmla="*/ 1962 w 9697"/>
              <a:gd name="connsiteY1" fmla="*/ 979 h 9792"/>
              <a:gd name="connsiteX2" fmla="*/ 8878 w 9697"/>
              <a:gd name="connsiteY2" fmla="*/ 259 h 9792"/>
              <a:gd name="connsiteX3" fmla="*/ 9446 w 9697"/>
              <a:gd name="connsiteY3" fmla="*/ 1322 h 9792"/>
              <a:gd name="connsiteX4" fmla="*/ 7784 w 9697"/>
              <a:gd name="connsiteY4" fmla="*/ 2446 h 9792"/>
              <a:gd name="connsiteX0" fmla="*/ 0 w 9751"/>
              <a:gd name="connsiteY0" fmla="*/ 10255 h 10255"/>
              <a:gd name="connsiteX1" fmla="*/ 2023 w 9751"/>
              <a:gd name="connsiteY1" fmla="*/ 1255 h 10255"/>
              <a:gd name="connsiteX2" fmla="*/ 6369 w 9751"/>
              <a:gd name="connsiteY2" fmla="*/ 109 h 10255"/>
              <a:gd name="connsiteX3" fmla="*/ 9741 w 9751"/>
              <a:gd name="connsiteY3" fmla="*/ 1605 h 10255"/>
              <a:gd name="connsiteX4" fmla="*/ 8027 w 9751"/>
              <a:gd name="connsiteY4" fmla="*/ 2753 h 10255"/>
              <a:gd name="connsiteX0" fmla="*/ 0 w 10002"/>
              <a:gd name="connsiteY0" fmla="*/ 9857 h 9857"/>
              <a:gd name="connsiteX1" fmla="*/ 2075 w 10002"/>
              <a:gd name="connsiteY1" fmla="*/ 1081 h 9857"/>
              <a:gd name="connsiteX2" fmla="*/ 6807 w 10002"/>
              <a:gd name="connsiteY2" fmla="*/ 179 h 9857"/>
              <a:gd name="connsiteX3" fmla="*/ 9990 w 10002"/>
              <a:gd name="connsiteY3" fmla="*/ 1422 h 9857"/>
              <a:gd name="connsiteX4" fmla="*/ 8232 w 10002"/>
              <a:gd name="connsiteY4" fmla="*/ 2542 h 9857"/>
              <a:gd name="connsiteX0" fmla="*/ 0 w 8670"/>
              <a:gd name="connsiteY0" fmla="*/ 9967 h 9967"/>
              <a:gd name="connsiteX1" fmla="*/ 2075 w 8670"/>
              <a:gd name="connsiteY1" fmla="*/ 1064 h 9967"/>
              <a:gd name="connsiteX2" fmla="*/ 6806 w 8670"/>
              <a:gd name="connsiteY2" fmla="*/ 149 h 9967"/>
              <a:gd name="connsiteX3" fmla="*/ 8646 w 8670"/>
              <a:gd name="connsiteY3" fmla="*/ 909 h 9967"/>
              <a:gd name="connsiteX4" fmla="*/ 8230 w 8670"/>
              <a:gd name="connsiteY4" fmla="*/ 2546 h 9967"/>
              <a:gd name="connsiteX0" fmla="*/ 0 w 10000"/>
              <a:gd name="connsiteY0" fmla="*/ 10000 h 10000"/>
              <a:gd name="connsiteX1" fmla="*/ 2393 w 10000"/>
              <a:gd name="connsiteY1" fmla="*/ 1068 h 10000"/>
              <a:gd name="connsiteX2" fmla="*/ 7850 w 10000"/>
              <a:gd name="connsiteY2" fmla="*/ 149 h 10000"/>
              <a:gd name="connsiteX3" fmla="*/ 9972 w 10000"/>
              <a:gd name="connsiteY3" fmla="*/ 912 h 10000"/>
              <a:gd name="connsiteX4" fmla="*/ 7508 w 10000"/>
              <a:gd name="connsiteY4" fmla="*/ 1393 h 10000"/>
              <a:gd name="connsiteX0" fmla="*/ 0 w 10000"/>
              <a:gd name="connsiteY0" fmla="*/ 10000 h 10000"/>
              <a:gd name="connsiteX1" fmla="*/ 2393 w 10000"/>
              <a:gd name="connsiteY1" fmla="*/ 1068 h 10000"/>
              <a:gd name="connsiteX2" fmla="*/ 7850 w 10000"/>
              <a:gd name="connsiteY2" fmla="*/ 149 h 10000"/>
              <a:gd name="connsiteX3" fmla="*/ 9972 w 10000"/>
              <a:gd name="connsiteY3" fmla="*/ 912 h 10000"/>
              <a:gd name="connsiteX4" fmla="*/ 8818 w 10000"/>
              <a:gd name="connsiteY4" fmla="*/ 1927 h 10000"/>
              <a:gd name="connsiteX0" fmla="*/ 0 w 10627"/>
              <a:gd name="connsiteY0" fmla="*/ 10003 h 10003"/>
              <a:gd name="connsiteX1" fmla="*/ 2393 w 10627"/>
              <a:gd name="connsiteY1" fmla="*/ 1071 h 10003"/>
              <a:gd name="connsiteX2" fmla="*/ 7850 w 10627"/>
              <a:gd name="connsiteY2" fmla="*/ 152 h 10003"/>
              <a:gd name="connsiteX3" fmla="*/ 10607 w 10627"/>
              <a:gd name="connsiteY3" fmla="*/ 978 h 10003"/>
              <a:gd name="connsiteX4" fmla="*/ 8818 w 10627"/>
              <a:gd name="connsiteY4" fmla="*/ 1930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" h="10003">
                <a:moveTo>
                  <a:pt x="0" y="10003"/>
                </a:moveTo>
                <a:cubicBezTo>
                  <a:pt x="551" y="8583"/>
                  <a:pt x="1085" y="2712"/>
                  <a:pt x="2393" y="1071"/>
                </a:cubicBezTo>
                <a:cubicBezTo>
                  <a:pt x="3701" y="-572"/>
                  <a:pt x="6481" y="168"/>
                  <a:pt x="7850" y="152"/>
                </a:cubicBezTo>
                <a:cubicBezTo>
                  <a:pt x="9219" y="137"/>
                  <a:pt x="10826" y="607"/>
                  <a:pt x="10607" y="978"/>
                </a:cubicBezTo>
                <a:cubicBezTo>
                  <a:pt x="10388" y="1349"/>
                  <a:pt x="9238" y="1696"/>
                  <a:pt x="8818" y="1930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51920" y="116632"/>
            <a:ext cx="137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Parámetros</a:t>
            </a:r>
            <a:endParaRPr lang="es-E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7938" y="1124744"/>
            <a:ext cx="3313113" cy="4770438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 (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&amp;a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m,h;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printf(“2:%d”,a);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m=a/2.0;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a=a+10;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h=a;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printf(“3:%d”,a);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a=10;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printf(“1:%d”,a);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 (a);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printf(“4:%d”,a);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802972" y="5126619"/>
            <a:ext cx="863600" cy="1441450"/>
          </a:xfrm>
          <a:prstGeom prst="rect">
            <a:avLst/>
          </a:prstGeom>
          <a:noFill/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1: 10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2: 10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3: 20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4: </a:t>
            </a:r>
            <a:r>
              <a:rPr lang="en-US" altLang="es-ES" b="0" smtClean="0">
                <a:solidFill>
                  <a:srgbClr val="FFFFFF"/>
                </a:solidFill>
                <a:latin typeface="Arial Narrow" panose="020B0606020202030204" pitchFamily="34" charset="0"/>
              </a:rPr>
              <a:t>20</a:t>
            </a:r>
            <a:endParaRPr lang="en-US" altLang="es-ES" b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82256" y="948517"/>
            <a:ext cx="4496342" cy="2363724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También</a:t>
            </a:r>
            <a:r>
              <a:rPr kumimoji="0" lang="en-US" altLang="es-ES" sz="1800" b="0" i="0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puede ocurrir que el parámetro no entre ningún valor, que solo se utilice para devolver un dato a la salida</a:t>
            </a: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  <a:endParaRPr lang="en-US" altLang="es-ES" b="0" kern="0" smtClean="0">
              <a:solidFill>
                <a:srgbClr val="FFFFFF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altLang="es-ES" b="0" i="1" kern="0" smtClean="0">
                <a:solidFill>
                  <a:srgbClr val="FFFFFF"/>
                </a:solidFill>
              </a:rPr>
              <a:t>A esto se le llama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paso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de parámetros por </a:t>
            </a: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referencia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altLang="es-ES" i="1" kern="0" smtClean="0">
                <a:solidFill>
                  <a:srgbClr val="FFCC00"/>
                </a:solidFill>
              </a:rPr>
              <a:t>o parámetro tipo resultado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1" i="1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o parámetro</a:t>
            </a:r>
            <a:r>
              <a:rPr kumimoji="0" lang="en-US" altLang="es-ES" sz="1800" b="1" i="1" u="none" strike="noStrike" kern="0" cap="none" spc="0" normalizeH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de salida</a:t>
            </a:r>
            <a:endParaRPr kumimoji="0" lang="en-US" altLang="es-ES" sz="1800" b="1" i="1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23529" y="4273161"/>
            <a:ext cx="4257932" cy="338554"/>
          </a:xfrm>
          <a:prstGeom prst="rect">
            <a:avLst/>
          </a:prstGeom>
          <a:noFill/>
          <a:ln w="31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1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Esto se indica (en C++) igual que e/s:</a:t>
            </a:r>
            <a:r>
              <a:rPr kumimoji="0" lang="en-US" altLang="es-ES" sz="1600" b="0" i="1" u="none" strike="noStrike" kern="0" cap="none" spc="0" normalizeH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600" b="0" i="1" u="none" strike="noStrike" kern="0" cap="none" spc="0" normalizeH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</a:rPr>
              <a:t>&amp;</a:t>
            </a:r>
            <a:endParaRPr kumimoji="0" lang="en-US" altLang="es-ES" sz="1600" b="0" i="1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682284" y="5375750"/>
            <a:ext cx="1788661" cy="288713"/>
          </a:xfrm>
          <a:custGeom>
            <a:avLst/>
            <a:gdLst>
              <a:gd name="T0" fmla="*/ 1370965000 w 544"/>
              <a:gd name="T1" fmla="*/ 191531182 h 87"/>
              <a:gd name="T2" fmla="*/ 819051575 w 544"/>
              <a:gd name="T3" fmla="*/ 186490887 h 87"/>
              <a:gd name="T4" fmla="*/ 0 w 544"/>
              <a:gd name="T5" fmla="*/ 0 h 87"/>
              <a:gd name="T6" fmla="*/ 0 60000 65536"/>
              <a:gd name="T7" fmla="*/ 0 60000 65536"/>
              <a:gd name="T8" fmla="*/ 0 60000 65536"/>
              <a:gd name="connsiteX0" fmla="*/ 13817 w 13817"/>
              <a:gd name="connsiteY0" fmla="*/ 576 h 1522"/>
              <a:gd name="connsiteX1" fmla="*/ 9791 w 13817"/>
              <a:gd name="connsiteY1" fmla="*/ 346 h 1522"/>
              <a:gd name="connsiteX2" fmla="*/ 0 w 13817"/>
              <a:gd name="connsiteY2" fmla="*/ 1078 h 1522"/>
              <a:gd name="connsiteX0" fmla="*/ 14990 w 14990"/>
              <a:gd name="connsiteY0" fmla="*/ 1953 h 137345"/>
              <a:gd name="connsiteX1" fmla="*/ 12076 w 14990"/>
              <a:gd name="connsiteY1" fmla="*/ 442 h 137345"/>
              <a:gd name="connsiteX2" fmla="*/ 0 w 14990"/>
              <a:gd name="connsiteY2" fmla="*/ 136762 h 1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0" h="137345">
                <a:moveTo>
                  <a:pt x="14990" y="1953"/>
                </a:moveTo>
                <a:cubicBezTo>
                  <a:pt x="14511" y="1953"/>
                  <a:pt x="13287" y="10258"/>
                  <a:pt x="12076" y="442"/>
                </a:cubicBezTo>
                <a:cubicBezTo>
                  <a:pt x="10865" y="-9380"/>
                  <a:pt x="905" y="148089"/>
                  <a:pt x="0" y="136762"/>
                </a:cubicBezTo>
              </a:path>
            </a:pathLst>
          </a:custGeom>
          <a:noFill/>
          <a:ln w="38100" cap="flat">
            <a:solidFill>
              <a:srgbClr val="FFCC00"/>
            </a:solidFill>
            <a:prstDash val="sysDot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581461" y="1168876"/>
            <a:ext cx="2846835" cy="3388572"/>
          </a:xfrm>
          <a:custGeom>
            <a:avLst/>
            <a:gdLst>
              <a:gd name="T0" fmla="*/ 0 w 2058"/>
              <a:gd name="T1" fmla="*/ 2147483646 h 2163"/>
              <a:gd name="T2" fmla="*/ 1406247188 w 2058"/>
              <a:gd name="T3" fmla="*/ 866933624 h 2163"/>
              <a:gd name="T4" fmla="*/ 2147483646 w 2058"/>
              <a:gd name="T5" fmla="*/ 254534950 h 2163"/>
              <a:gd name="T6" fmla="*/ 2147483646 w 2058"/>
              <a:gd name="T7" fmla="*/ 834170804 h 2163"/>
              <a:gd name="T8" fmla="*/ 2147483646 w 2058"/>
              <a:gd name="T9" fmla="*/ 1446569477 h 2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9697"/>
              <a:gd name="connsiteY0" fmla="*/ 9792 h 9792"/>
              <a:gd name="connsiteX1" fmla="*/ 1962 w 9697"/>
              <a:gd name="connsiteY1" fmla="*/ 979 h 9792"/>
              <a:gd name="connsiteX2" fmla="*/ 8878 w 9697"/>
              <a:gd name="connsiteY2" fmla="*/ 259 h 9792"/>
              <a:gd name="connsiteX3" fmla="*/ 9446 w 9697"/>
              <a:gd name="connsiteY3" fmla="*/ 1322 h 9792"/>
              <a:gd name="connsiteX4" fmla="*/ 7784 w 9697"/>
              <a:gd name="connsiteY4" fmla="*/ 2446 h 9792"/>
              <a:gd name="connsiteX0" fmla="*/ 0 w 9751"/>
              <a:gd name="connsiteY0" fmla="*/ 10255 h 10255"/>
              <a:gd name="connsiteX1" fmla="*/ 2023 w 9751"/>
              <a:gd name="connsiteY1" fmla="*/ 1255 h 10255"/>
              <a:gd name="connsiteX2" fmla="*/ 6369 w 9751"/>
              <a:gd name="connsiteY2" fmla="*/ 109 h 10255"/>
              <a:gd name="connsiteX3" fmla="*/ 9741 w 9751"/>
              <a:gd name="connsiteY3" fmla="*/ 1605 h 10255"/>
              <a:gd name="connsiteX4" fmla="*/ 8027 w 9751"/>
              <a:gd name="connsiteY4" fmla="*/ 2753 h 10255"/>
              <a:gd name="connsiteX0" fmla="*/ 0 w 10002"/>
              <a:gd name="connsiteY0" fmla="*/ 9857 h 9857"/>
              <a:gd name="connsiteX1" fmla="*/ 2075 w 10002"/>
              <a:gd name="connsiteY1" fmla="*/ 1081 h 9857"/>
              <a:gd name="connsiteX2" fmla="*/ 6807 w 10002"/>
              <a:gd name="connsiteY2" fmla="*/ 179 h 9857"/>
              <a:gd name="connsiteX3" fmla="*/ 9990 w 10002"/>
              <a:gd name="connsiteY3" fmla="*/ 1422 h 9857"/>
              <a:gd name="connsiteX4" fmla="*/ 8232 w 10002"/>
              <a:gd name="connsiteY4" fmla="*/ 2542 h 9857"/>
              <a:gd name="connsiteX0" fmla="*/ 0 w 8670"/>
              <a:gd name="connsiteY0" fmla="*/ 9967 h 9967"/>
              <a:gd name="connsiteX1" fmla="*/ 2075 w 8670"/>
              <a:gd name="connsiteY1" fmla="*/ 1064 h 9967"/>
              <a:gd name="connsiteX2" fmla="*/ 6806 w 8670"/>
              <a:gd name="connsiteY2" fmla="*/ 149 h 9967"/>
              <a:gd name="connsiteX3" fmla="*/ 8646 w 8670"/>
              <a:gd name="connsiteY3" fmla="*/ 909 h 9967"/>
              <a:gd name="connsiteX4" fmla="*/ 8230 w 8670"/>
              <a:gd name="connsiteY4" fmla="*/ 2546 h 9967"/>
              <a:gd name="connsiteX0" fmla="*/ 0 w 10000"/>
              <a:gd name="connsiteY0" fmla="*/ 10000 h 10000"/>
              <a:gd name="connsiteX1" fmla="*/ 2393 w 10000"/>
              <a:gd name="connsiteY1" fmla="*/ 1068 h 10000"/>
              <a:gd name="connsiteX2" fmla="*/ 7850 w 10000"/>
              <a:gd name="connsiteY2" fmla="*/ 149 h 10000"/>
              <a:gd name="connsiteX3" fmla="*/ 9972 w 10000"/>
              <a:gd name="connsiteY3" fmla="*/ 912 h 10000"/>
              <a:gd name="connsiteX4" fmla="*/ 7508 w 10000"/>
              <a:gd name="connsiteY4" fmla="*/ 1393 h 10000"/>
              <a:gd name="connsiteX0" fmla="*/ 0 w 10000"/>
              <a:gd name="connsiteY0" fmla="*/ 10000 h 10000"/>
              <a:gd name="connsiteX1" fmla="*/ 2393 w 10000"/>
              <a:gd name="connsiteY1" fmla="*/ 1068 h 10000"/>
              <a:gd name="connsiteX2" fmla="*/ 7850 w 10000"/>
              <a:gd name="connsiteY2" fmla="*/ 149 h 10000"/>
              <a:gd name="connsiteX3" fmla="*/ 9972 w 10000"/>
              <a:gd name="connsiteY3" fmla="*/ 912 h 10000"/>
              <a:gd name="connsiteX4" fmla="*/ 8818 w 10000"/>
              <a:gd name="connsiteY4" fmla="*/ 1927 h 10000"/>
              <a:gd name="connsiteX0" fmla="*/ 0 w 10627"/>
              <a:gd name="connsiteY0" fmla="*/ 10003 h 10003"/>
              <a:gd name="connsiteX1" fmla="*/ 2393 w 10627"/>
              <a:gd name="connsiteY1" fmla="*/ 1071 h 10003"/>
              <a:gd name="connsiteX2" fmla="*/ 7850 w 10627"/>
              <a:gd name="connsiteY2" fmla="*/ 152 h 10003"/>
              <a:gd name="connsiteX3" fmla="*/ 10607 w 10627"/>
              <a:gd name="connsiteY3" fmla="*/ 978 h 10003"/>
              <a:gd name="connsiteX4" fmla="*/ 8818 w 10627"/>
              <a:gd name="connsiteY4" fmla="*/ 1930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27" h="10003">
                <a:moveTo>
                  <a:pt x="0" y="10003"/>
                </a:moveTo>
                <a:cubicBezTo>
                  <a:pt x="551" y="8583"/>
                  <a:pt x="1085" y="2712"/>
                  <a:pt x="2393" y="1071"/>
                </a:cubicBezTo>
                <a:cubicBezTo>
                  <a:pt x="3701" y="-572"/>
                  <a:pt x="6481" y="168"/>
                  <a:pt x="7850" y="152"/>
                </a:cubicBezTo>
                <a:cubicBezTo>
                  <a:pt x="9219" y="137"/>
                  <a:pt x="10826" y="607"/>
                  <a:pt x="10607" y="978"/>
                </a:cubicBezTo>
                <a:cubicBezTo>
                  <a:pt x="10388" y="1349"/>
                  <a:pt x="9238" y="1696"/>
                  <a:pt x="8818" y="1930"/>
                </a:cubicBezTo>
              </a:path>
            </a:pathLst>
          </a:custGeom>
          <a:noFill/>
          <a:ln w="12700" cap="flat">
            <a:solidFill>
              <a:srgbClr val="FFFFFF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3851920" y="116632"/>
            <a:ext cx="1376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Parámetros</a:t>
            </a:r>
            <a:endParaRPr lang="es-ES"/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227938" y="1628800"/>
            <a:ext cx="3313113" cy="4247317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 (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&amp;a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m,h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h=5: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a=h*10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</a:t>
            </a:r>
          </a:p>
          <a:p>
            <a:pPr marL="265113" marR="0" lvl="1" defTabSz="26511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printf(“1:%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d”,a);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 (a);</a:t>
            </a:r>
          </a:p>
          <a:p>
            <a:pPr marL="265113"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(“2:%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d”,a);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818684" y="5155392"/>
            <a:ext cx="863600" cy="729430"/>
          </a:xfrm>
          <a:prstGeom prst="rect">
            <a:avLst/>
          </a:prstGeom>
          <a:noFill/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1: </a:t>
            </a:r>
            <a:r>
              <a:rPr lang="en-US" altLang="es-ES" b="0" smtClean="0">
                <a:solidFill>
                  <a:srgbClr val="FFFFFF"/>
                </a:solidFill>
                <a:latin typeface="Arial Narrow" panose="020B0606020202030204" pitchFamily="34" charset="0"/>
              </a:rPr>
              <a:t>50</a:t>
            </a:r>
            <a:endParaRPr lang="en-US" altLang="es-ES" b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pPr eaLnBrk="1" hangingPunct="1">
              <a:spcAft>
                <a:spcPct val="30000"/>
              </a:spcAft>
            </a:pPr>
            <a:r>
              <a:rPr lang="en-US" altLang="es-ES" b="0">
                <a:solidFill>
                  <a:srgbClr val="FFFFFF"/>
                </a:solidFill>
                <a:latin typeface="Arial Narrow" panose="020B0606020202030204" pitchFamily="34" charset="0"/>
              </a:rPr>
              <a:t>2: </a:t>
            </a:r>
            <a:r>
              <a:rPr lang="en-US" altLang="es-ES" b="0" smtClean="0">
                <a:solidFill>
                  <a:srgbClr val="FFFFFF"/>
                </a:solidFill>
                <a:latin typeface="Arial Narrow" panose="020B0606020202030204" pitchFamily="34" charset="0"/>
              </a:rPr>
              <a:t>50</a:t>
            </a:r>
            <a:endParaRPr lang="en-US" altLang="es-ES" b="0">
              <a:solidFill>
                <a:srgbClr val="FFFFFF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15816" y="2996952"/>
            <a:ext cx="30780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smtClean="0">
                <a:solidFill>
                  <a:schemeClr val="tx1">
                    <a:lumMod val="75000"/>
                  </a:schemeClr>
                </a:solidFill>
              </a:rPr>
              <a:t>- - -</a:t>
            </a:r>
          </a:p>
          <a:p>
            <a:pPr algn="ctr" eaLnBrk="1" hangingPunct="1"/>
            <a:r>
              <a:rPr lang="es-ES" altLang="es-ES" sz="2400" smtClean="0">
                <a:solidFill>
                  <a:schemeClr val="tx1">
                    <a:lumMod val="75000"/>
                  </a:schemeClr>
                </a:solidFill>
              </a:rPr>
              <a:t>Acciones y funciones</a:t>
            </a:r>
          </a:p>
          <a:p>
            <a:pPr algn="ctr" eaLnBrk="1" hangingPunct="1"/>
            <a:r>
              <a:rPr lang="es-ES" altLang="es-ES" sz="2400" smtClean="0">
                <a:solidFill>
                  <a:schemeClr val="tx1">
                    <a:lumMod val="75000"/>
                  </a:schemeClr>
                </a:solidFill>
              </a:rPr>
              <a:t>- - - </a:t>
            </a:r>
            <a:endParaRPr lang="es-ES" altLang="es-ES" sz="24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3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1763688" y="1124744"/>
            <a:ext cx="6192688" cy="4155711"/>
          </a:xfrm>
          <a:prstGeom prst="rect">
            <a:avLst/>
          </a:prstGeom>
          <a:noFill/>
          <a:ln>
            <a:noFill/>
          </a:ln>
        </p:spPr>
        <p:txBody>
          <a:bodyPr wrap="square" lIns="92160" tIns="46080" rIns="92160" bIns="46080">
            <a:spAutoFit/>
          </a:bodyPr>
          <a:lstStyle/>
          <a:p>
            <a:pPr>
              <a:spcBef>
                <a:spcPts val="0"/>
              </a:spcBef>
            </a:pPr>
            <a:r>
              <a:rPr lang="es-ES" sz="2400" strike="noStrike" spc="-1" smtClean="0">
                <a:solidFill>
                  <a:srgbClr val="FFFF00"/>
                </a:solidFill>
                <a:latin typeface="+mj-lt"/>
              </a:rPr>
              <a:t>Algoritmo ordena</a:t>
            </a:r>
            <a:endParaRPr lang="es-ES" sz="2400" strike="noStrike" spc="-1" smtClean="0">
              <a:latin typeface="+mj-lt"/>
            </a:endParaRPr>
          </a:p>
          <a:p>
            <a:pPr>
              <a:spcBef>
                <a:spcPts val="0"/>
              </a:spcBef>
            </a:pPr>
            <a:endParaRPr lang="es-ES" sz="2400" strike="noStrike" spc="-1" smtClean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s-ES" sz="2400" strike="noStrike" spc="-1" smtClean="0">
                <a:latin typeface="+mj-lt"/>
              </a:rPr>
              <a:t>según a</a:t>
            </a:r>
            <a:r>
              <a:rPr lang="es-ES" sz="2400" strike="noStrike" spc="-1">
                <a:latin typeface="+mj-lt"/>
              </a:rPr>
              <a:t>, b, c</a:t>
            </a:r>
          </a:p>
          <a:p>
            <a:pPr>
              <a:spcBef>
                <a:spcPts val="0"/>
              </a:spcBef>
            </a:pPr>
            <a:r>
              <a:rPr lang="es-ES" sz="2400" spc="-1">
                <a:latin typeface="+mj-lt"/>
              </a:rPr>
              <a:t> </a:t>
            </a:r>
            <a:r>
              <a:rPr lang="es-ES" sz="2400" spc="-1" smtClean="0">
                <a:latin typeface="+mj-lt"/>
              </a:rPr>
              <a:t> </a:t>
            </a:r>
            <a:r>
              <a:rPr lang="es-ES" sz="2400" b="0" strike="noStrike" spc="-1" smtClean="0">
                <a:latin typeface="+mj-lt"/>
              </a:rPr>
              <a:t>a&lt;b&lt;c:	p </a:t>
            </a:r>
            <a:r>
              <a:rPr lang="es-ES" sz="2400" b="0" strike="noStrike" spc="-1" smtClean="0">
                <a:latin typeface="+mj-lt"/>
                <a:sym typeface="Symbol" panose="05050102010706020507" pitchFamily="18" charset="2"/>
              </a:rPr>
              <a:t></a:t>
            </a:r>
            <a:r>
              <a:rPr lang="es-ES" sz="2400" b="0" strike="noStrike" spc="-1" smtClean="0">
                <a:latin typeface="+mj-lt"/>
              </a:rPr>
              <a:t> a</a:t>
            </a:r>
            <a:r>
              <a:rPr lang="es-ES" sz="2400" b="0" strike="noStrike" spc="-1">
                <a:latin typeface="+mj-lt"/>
              </a:rPr>
              <a:t>; s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b</a:t>
            </a:r>
            <a:r>
              <a:rPr lang="es-ES" sz="2400" b="0" strike="noStrike" spc="-1">
                <a:latin typeface="+mj-lt"/>
              </a:rPr>
              <a:t>; t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c</a:t>
            </a:r>
            <a:r>
              <a:rPr lang="es-ES" sz="2400" b="0" strike="noStrike" spc="-1">
                <a:latin typeface="+mj-lt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2400" b="0" strike="noStrike" spc="-1" smtClean="0">
                <a:latin typeface="+mj-lt"/>
              </a:rPr>
              <a:t>  a&lt;c&lt;b</a:t>
            </a:r>
            <a:r>
              <a:rPr lang="es-ES" sz="2400" b="0" strike="noStrike" spc="-1">
                <a:latin typeface="+mj-lt"/>
              </a:rPr>
              <a:t>: 	p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a</a:t>
            </a:r>
            <a:r>
              <a:rPr lang="es-ES" sz="2400" b="0" strike="noStrike" spc="-1">
                <a:latin typeface="+mj-lt"/>
              </a:rPr>
              <a:t>; s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c</a:t>
            </a:r>
            <a:r>
              <a:rPr lang="es-ES" sz="2400" b="0" strike="noStrike" spc="-1">
                <a:latin typeface="+mj-lt"/>
              </a:rPr>
              <a:t>; t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b</a:t>
            </a:r>
            <a:r>
              <a:rPr lang="es-ES" sz="2400" b="0" strike="noStrike" spc="-1">
                <a:latin typeface="+mj-lt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2400" b="0" strike="noStrike" spc="-1" smtClean="0">
                <a:latin typeface="+mj-lt"/>
              </a:rPr>
              <a:t>  b&lt;a&lt;c</a:t>
            </a:r>
            <a:r>
              <a:rPr lang="es-ES" sz="2400" b="0" strike="noStrike" spc="-1">
                <a:latin typeface="+mj-lt"/>
              </a:rPr>
              <a:t>: 	p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b</a:t>
            </a:r>
            <a:r>
              <a:rPr lang="es-ES" sz="2400" b="0" strike="noStrike" spc="-1">
                <a:latin typeface="+mj-lt"/>
              </a:rPr>
              <a:t>; s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a</a:t>
            </a:r>
            <a:r>
              <a:rPr lang="es-ES" sz="2400" b="0" strike="noStrike" spc="-1">
                <a:latin typeface="+mj-lt"/>
              </a:rPr>
              <a:t>; t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c</a:t>
            </a:r>
            <a:r>
              <a:rPr lang="es-ES" sz="2400" b="0" strike="noStrike" spc="-1">
                <a:latin typeface="+mj-lt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2400" b="0" strike="noStrike" spc="-1" smtClean="0">
                <a:latin typeface="+mj-lt"/>
              </a:rPr>
              <a:t>  b&lt;c&lt;a</a:t>
            </a:r>
            <a:r>
              <a:rPr lang="es-ES" sz="2400" b="0" strike="noStrike" spc="-1">
                <a:latin typeface="+mj-lt"/>
              </a:rPr>
              <a:t>: 	p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b</a:t>
            </a:r>
            <a:r>
              <a:rPr lang="es-ES" sz="2400" b="0" strike="noStrike" spc="-1">
                <a:latin typeface="+mj-lt"/>
              </a:rPr>
              <a:t>; s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c</a:t>
            </a:r>
            <a:r>
              <a:rPr lang="es-ES" sz="2400" b="0" strike="noStrike" spc="-1">
                <a:latin typeface="+mj-lt"/>
              </a:rPr>
              <a:t>; t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a</a:t>
            </a:r>
            <a:r>
              <a:rPr lang="es-ES" sz="2400" b="0" strike="noStrike" spc="-1">
                <a:latin typeface="+mj-lt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2400" b="0" strike="noStrike" spc="-1" smtClean="0">
                <a:latin typeface="+mj-lt"/>
              </a:rPr>
              <a:t>  c&lt;b&lt;a</a:t>
            </a:r>
            <a:r>
              <a:rPr lang="es-ES" sz="2400" b="0" strike="noStrike" spc="-1">
                <a:latin typeface="+mj-lt"/>
              </a:rPr>
              <a:t>: 	p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c</a:t>
            </a:r>
            <a:r>
              <a:rPr lang="es-ES" sz="2400" b="0" strike="noStrike" spc="-1">
                <a:latin typeface="+mj-lt"/>
              </a:rPr>
              <a:t>; s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b</a:t>
            </a:r>
            <a:r>
              <a:rPr lang="es-ES" sz="2400" b="0" strike="noStrike" spc="-1">
                <a:latin typeface="+mj-lt"/>
              </a:rPr>
              <a:t>; t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a</a:t>
            </a:r>
            <a:r>
              <a:rPr lang="es-ES" sz="2400" b="0" strike="noStrike" spc="-1">
                <a:latin typeface="+mj-lt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s-ES" sz="2400" b="0" strike="noStrike" spc="-1" smtClean="0">
                <a:latin typeface="+mj-lt"/>
              </a:rPr>
              <a:t>  c&lt;a&lt;b</a:t>
            </a:r>
            <a:r>
              <a:rPr lang="es-ES" sz="2400" b="0" strike="noStrike" spc="-1">
                <a:latin typeface="+mj-lt"/>
              </a:rPr>
              <a:t>: 	p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c</a:t>
            </a:r>
            <a:r>
              <a:rPr lang="es-ES" sz="2400" b="0" strike="noStrike" spc="-1">
                <a:latin typeface="+mj-lt"/>
              </a:rPr>
              <a:t>; s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a</a:t>
            </a:r>
            <a:r>
              <a:rPr lang="es-ES" sz="2400" b="0" strike="noStrike" spc="-1">
                <a:latin typeface="+mj-lt"/>
              </a:rPr>
              <a:t>; t </a:t>
            </a:r>
            <a:r>
              <a:rPr lang="es-ES" sz="2400" spc="-1">
                <a:latin typeface="+mj-lt"/>
                <a:sym typeface="Symbol" panose="05050102010706020507" pitchFamily="18" charset="2"/>
              </a:rPr>
              <a:t> </a:t>
            </a:r>
            <a:r>
              <a:rPr lang="es-ES" sz="2400" b="0" strike="noStrike" spc="-1" smtClean="0">
                <a:latin typeface="+mj-lt"/>
              </a:rPr>
              <a:t>b;</a:t>
            </a:r>
          </a:p>
          <a:p>
            <a:pPr>
              <a:spcBef>
                <a:spcPts val="0"/>
              </a:spcBef>
            </a:pPr>
            <a:r>
              <a:rPr lang="es-ES" sz="2400" strike="noStrike" spc="-1" smtClean="0">
                <a:latin typeface="+mj-lt"/>
              </a:rPr>
              <a:t>Fin_según</a:t>
            </a:r>
          </a:p>
          <a:p>
            <a:pPr>
              <a:spcBef>
                <a:spcPts val="0"/>
              </a:spcBef>
            </a:pPr>
            <a:r>
              <a:rPr lang="es-ES" sz="2400" strike="noStrike" spc="-1" smtClean="0">
                <a:latin typeface="+mj-lt"/>
              </a:rPr>
              <a:t>Escribir </a:t>
            </a:r>
            <a:r>
              <a:rPr lang="es-ES" sz="2400" strike="noStrike" spc="-1">
                <a:latin typeface="+mj-lt"/>
              </a:rPr>
              <a:t>(p, s, t</a:t>
            </a:r>
            <a:r>
              <a:rPr lang="es-ES" sz="2400" strike="noStrike" spc="-1" smtClean="0">
                <a:latin typeface="+mj-lt"/>
              </a:rPr>
              <a:t>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2627784" y="116632"/>
            <a:ext cx="410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Conveniencia de acciones y funciones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9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620688"/>
            <a:ext cx="88569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smtClean="0"/>
              <a:t>Necesitamos hacer esa ordenación varias veces, con varias variables</a:t>
            </a:r>
            <a:endParaRPr lang="es-ES" alt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1115616" y="1020798"/>
            <a:ext cx="2592288" cy="563231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000" b="1" dirty="0" smtClean="0"/>
              <a:t>ALGORITMO inicio</a:t>
            </a:r>
            <a:endParaRPr lang="es-ES" altLang="es-ES" sz="1000" b="1" dirty="0"/>
          </a:p>
          <a:p>
            <a:pPr eaLnBrk="1" hangingPunct="1"/>
            <a:r>
              <a:rPr lang="es-ES" altLang="es-ES" sz="1000" smtClean="0"/>
              <a:t>  Leer(a,b,c,d,e,f);</a:t>
            </a:r>
            <a:endParaRPr lang="es-ES" altLang="es-ES" sz="1000" dirty="0" smtClean="0"/>
          </a:p>
          <a:p>
            <a:pPr eaLnBrk="1" hangingPunct="1"/>
            <a:r>
              <a:rPr lang="es-ES" altLang="es-ES" sz="1000" smtClean="0"/>
              <a:t>  …</a:t>
            </a:r>
            <a:endParaRPr lang="es-ES" altLang="es-ES" sz="1000" dirty="0" smtClean="0"/>
          </a:p>
          <a:p>
            <a:pPr eaLnBrk="1" hangingPunct="1"/>
            <a:r>
              <a:rPr lang="es-ES" altLang="es-ES" sz="1000" smtClean="0"/>
              <a:t>  …</a:t>
            </a:r>
            <a:endParaRPr lang="es-ES" altLang="es-ES" sz="1000" dirty="0" smtClean="0"/>
          </a:p>
          <a:p>
            <a:pPr>
              <a:spcBef>
                <a:spcPts val="0"/>
              </a:spcBef>
            </a:pPr>
            <a:r>
              <a:rPr lang="es-ES" sz="1000" spc="-1" smtClean="0"/>
              <a:t>  según </a:t>
            </a:r>
            <a:r>
              <a:rPr lang="es-ES" sz="1000" spc="-1"/>
              <a:t>a, b, c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</a:t>
            </a:r>
            <a:r>
              <a:rPr lang="es-ES" sz="1000" spc="-1" smtClean="0"/>
              <a:t>  a&lt;b&lt;c</a:t>
            </a:r>
            <a:r>
              <a:rPr lang="es-ES" sz="1000" spc="-1"/>
              <a:t>:	p </a:t>
            </a:r>
            <a:r>
              <a:rPr lang="es-ES" sz="1000" spc="-1">
                <a:sym typeface="Symbol" panose="05050102010706020507" pitchFamily="18" charset="2"/>
              </a:rPr>
              <a:t></a:t>
            </a:r>
            <a:r>
              <a:rPr lang="es-ES" sz="1000" spc="-1"/>
              <a:t> a; 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b; 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c;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</a:t>
            </a:r>
            <a:r>
              <a:rPr lang="es-ES" sz="1000" spc="-1" smtClean="0"/>
              <a:t>  a&lt;c&lt;b</a:t>
            </a:r>
            <a:r>
              <a:rPr lang="es-ES" sz="1000" spc="-1"/>
              <a:t>: 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a; 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c; 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b;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</a:t>
            </a:r>
            <a:r>
              <a:rPr lang="es-ES" sz="1000" spc="-1" smtClean="0"/>
              <a:t>  b&lt;a&lt;c</a:t>
            </a:r>
            <a:r>
              <a:rPr lang="es-ES" sz="1000" spc="-1"/>
              <a:t>: 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b; 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a; 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c;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</a:t>
            </a:r>
            <a:r>
              <a:rPr lang="es-ES" sz="1000" spc="-1" smtClean="0"/>
              <a:t>   </a:t>
            </a:r>
            <a:r>
              <a:rPr lang="es-ES" sz="1000" spc="-1"/>
              <a:t>b&lt;c&lt;a: 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b; 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c; 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a;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</a:t>
            </a:r>
            <a:r>
              <a:rPr lang="es-ES" sz="1000" spc="-1" smtClean="0"/>
              <a:t>  c&lt;b&lt;a</a:t>
            </a:r>
            <a:r>
              <a:rPr lang="es-ES" sz="1000" spc="-1"/>
              <a:t>: 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c; 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b; 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a;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</a:t>
            </a:r>
            <a:r>
              <a:rPr lang="es-ES" sz="1000" spc="-1" smtClean="0"/>
              <a:t>  c&lt;a&lt;b</a:t>
            </a:r>
            <a:r>
              <a:rPr lang="es-ES" sz="1000" spc="-1"/>
              <a:t>: 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c; 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a; 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/>
              <a:t>b;</a:t>
            </a:r>
          </a:p>
          <a:p>
            <a:pPr>
              <a:spcBef>
                <a:spcPts val="0"/>
              </a:spcBef>
            </a:pPr>
            <a:r>
              <a:rPr lang="es-ES" sz="1000" spc="-1" smtClean="0"/>
              <a:t>  Fin_según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 smtClean="0"/>
              <a:t>  Escribir </a:t>
            </a:r>
            <a:r>
              <a:rPr lang="es-ES" sz="1000" spc="-1"/>
              <a:t>(p, s, t</a:t>
            </a:r>
            <a:r>
              <a:rPr lang="es-ES" sz="1000" spc="-1" smtClean="0"/>
              <a:t>)</a:t>
            </a:r>
            <a:endParaRPr lang="es-ES" altLang="es-ES" sz="1000" dirty="0" smtClean="0"/>
          </a:p>
          <a:p>
            <a:pPr eaLnBrk="1" hangingPunct="1"/>
            <a:r>
              <a:rPr lang="es-ES" altLang="es-ES" sz="1000" smtClean="0"/>
              <a:t>  …</a:t>
            </a:r>
            <a:endParaRPr lang="es-ES" altLang="es-ES" sz="1000" dirty="0" smtClean="0"/>
          </a:p>
          <a:p>
            <a:pPr>
              <a:spcBef>
                <a:spcPts val="0"/>
              </a:spcBef>
            </a:pPr>
            <a:r>
              <a:rPr lang="es-ES" sz="1000" spc="-1" smtClean="0"/>
              <a:t>  </a:t>
            </a:r>
            <a:r>
              <a:rPr lang="es-ES" sz="1000" spc="-1"/>
              <a:t>según </a:t>
            </a:r>
            <a:r>
              <a:rPr lang="es-ES" sz="1000" spc="-1" smtClean="0"/>
              <a:t>d,e,f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d&lt;e&lt;f: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</a:t>
            </a:r>
            <a:r>
              <a:rPr lang="es-ES" sz="1000" spc="-1"/>
              <a:t> </a:t>
            </a:r>
            <a:r>
              <a:rPr lang="es-ES" sz="1000" spc="-1" smtClean="0"/>
              <a:t>d;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e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f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e&lt;d&lt;f: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e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d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 smtClean="0">
                <a:sym typeface="Symbol" panose="05050102010706020507" pitchFamily="18" charset="2"/>
              </a:rPr>
              <a:t> f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d&lt;f&lt;e: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d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f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e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e&lt;f&lt;d: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e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f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d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f&lt;d&lt;e: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f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 smtClean="0">
                <a:sym typeface="Symbol" panose="05050102010706020507" pitchFamily="18" charset="2"/>
              </a:rPr>
              <a:t>d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e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f&lt;e&lt;d: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f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e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d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Fin_según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Escribir (p, s, t)</a:t>
            </a:r>
            <a:endParaRPr lang="es-ES" altLang="es-ES" sz="1000" dirty="0" smtClean="0"/>
          </a:p>
          <a:p>
            <a:pPr eaLnBrk="1" hangingPunct="1"/>
            <a:r>
              <a:rPr lang="es-ES" altLang="es-ES" sz="1000" smtClean="0"/>
              <a:t>  ...</a:t>
            </a:r>
          </a:p>
          <a:p>
            <a:pPr eaLnBrk="1" hangingPunct="1"/>
            <a:r>
              <a:rPr lang="es-ES" altLang="es-ES" sz="1000" smtClean="0"/>
              <a:t>  ...</a:t>
            </a:r>
          </a:p>
          <a:p>
            <a:pPr eaLnBrk="1" hangingPunct="1"/>
            <a:r>
              <a:rPr lang="es-ES" altLang="es-ES" sz="1000" smtClean="0"/>
              <a:t>  Leer(g,h,i);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</a:t>
            </a:r>
            <a:r>
              <a:rPr lang="es-ES" sz="1000" spc="-1" smtClean="0"/>
              <a:t> según g,h,i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</a:t>
            </a:r>
            <a:r>
              <a:rPr lang="es-ES" sz="1000" spc="-1" smtClean="0"/>
              <a:t> g&lt;h&lt;i: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</a:t>
            </a:r>
            <a:r>
              <a:rPr lang="es-ES" sz="1000" spc="-1"/>
              <a:t> </a:t>
            </a:r>
            <a:r>
              <a:rPr lang="es-ES" sz="1000" spc="-1" smtClean="0"/>
              <a:t>g;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h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i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g&lt;i&lt;h: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g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i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h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h&lt;g&lt;i: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h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g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i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h&lt;i&lt;g: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h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i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g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i&lt;h&lt;g: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i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 smtClean="0">
                <a:sym typeface="Symbol" panose="05050102010706020507" pitchFamily="18" charset="2"/>
              </a:rPr>
              <a:t> h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g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  </a:t>
            </a:r>
            <a:r>
              <a:rPr lang="es-ES" sz="1000" spc="-1" smtClean="0"/>
              <a:t>i&lt;g&lt;h: </a:t>
            </a:r>
            <a:r>
              <a:rPr lang="es-ES" sz="1000" spc="-1"/>
              <a:t>	p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i</a:t>
            </a:r>
            <a:r>
              <a:rPr lang="es-ES" sz="1000" spc="-1" smtClean="0"/>
              <a:t>; </a:t>
            </a:r>
            <a:r>
              <a:rPr lang="es-ES" sz="1000" spc="-1"/>
              <a:t>s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g</a:t>
            </a:r>
            <a:r>
              <a:rPr lang="es-ES" sz="1000" spc="-1" smtClean="0"/>
              <a:t>; </a:t>
            </a:r>
            <a:r>
              <a:rPr lang="es-ES" sz="1000" spc="-1"/>
              <a:t>t </a:t>
            </a:r>
            <a:r>
              <a:rPr lang="es-ES" sz="1000" spc="-1">
                <a:sym typeface="Symbol" panose="05050102010706020507" pitchFamily="18" charset="2"/>
              </a:rPr>
              <a:t> </a:t>
            </a:r>
            <a:r>
              <a:rPr lang="es-ES" sz="1000" spc="-1" smtClean="0">
                <a:sym typeface="Symbol" panose="05050102010706020507" pitchFamily="18" charset="2"/>
              </a:rPr>
              <a:t>h</a:t>
            </a:r>
            <a:r>
              <a:rPr lang="es-ES" sz="1000" spc="-1" smtClean="0"/>
              <a:t>;</a:t>
            </a:r>
            <a:endParaRPr lang="es-ES" sz="1000" spc="-1"/>
          </a:p>
          <a:p>
            <a:pPr>
              <a:spcBef>
                <a:spcPts val="0"/>
              </a:spcBef>
            </a:pPr>
            <a:r>
              <a:rPr lang="es-ES" sz="1000" spc="-1"/>
              <a:t>  Fin_según</a:t>
            </a:r>
          </a:p>
          <a:p>
            <a:pPr>
              <a:spcBef>
                <a:spcPts val="0"/>
              </a:spcBef>
            </a:pPr>
            <a:r>
              <a:rPr lang="es-ES" sz="1000" spc="-1"/>
              <a:t>  Escribir (p, s, t)</a:t>
            </a:r>
            <a:endParaRPr lang="es-ES" altLang="es-ES" sz="1000" dirty="0"/>
          </a:p>
          <a:p>
            <a:pPr eaLnBrk="1" hangingPunct="1"/>
            <a:r>
              <a:rPr lang="es-ES" altLang="es-ES" sz="1000" dirty="0" smtClean="0"/>
              <a:t>Fin.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48064" y="3454227"/>
            <a:ext cx="3368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smtClean="0"/>
              <a:t>Obligaría a repetir el código</a:t>
            </a:r>
            <a:endParaRPr lang="es-ES" altLang="es-ES" sz="2000" dirty="0"/>
          </a:p>
        </p:txBody>
      </p:sp>
      <p:cxnSp>
        <p:nvCxnSpPr>
          <p:cNvPr id="5" name="Conector recto de flecha 4"/>
          <p:cNvCxnSpPr>
            <a:stCxn id="4" idx="1"/>
          </p:cNvCxnSpPr>
          <p:nvPr/>
        </p:nvCxnSpPr>
        <p:spPr>
          <a:xfrm flipH="1">
            <a:off x="3453754" y="3654282"/>
            <a:ext cx="1694310" cy="152400"/>
          </a:xfrm>
          <a:prstGeom prst="straightConnector1">
            <a:avLst/>
          </a:prstGeom>
          <a:ln w="1905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4" idx="1"/>
          </p:cNvCxnSpPr>
          <p:nvPr/>
        </p:nvCxnSpPr>
        <p:spPr>
          <a:xfrm flipH="1" flipV="1">
            <a:off x="3572274" y="2427314"/>
            <a:ext cx="1575790" cy="1226968"/>
          </a:xfrm>
          <a:prstGeom prst="straightConnector1">
            <a:avLst/>
          </a:prstGeom>
          <a:ln w="1905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4" idx="1"/>
          </p:cNvCxnSpPr>
          <p:nvPr/>
        </p:nvCxnSpPr>
        <p:spPr>
          <a:xfrm flipH="1">
            <a:off x="3347864" y="3654282"/>
            <a:ext cx="1800200" cy="1971914"/>
          </a:xfrm>
          <a:prstGeom prst="straightConnector1">
            <a:avLst/>
          </a:prstGeom>
          <a:ln w="1905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627784" y="116632"/>
            <a:ext cx="410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Conveniencia de acciones y funciones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4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2586" y="1634444"/>
            <a:ext cx="2661261" cy="3693319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b="1" dirty="0" smtClean="0"/>
              <a:t>ALGORITMO inicio</a:t>
            </a:r>
            <a:endParaRPr lang="es-ES" altLang="es-ES" b="1" dirty="0"/>
          </a:p>
          <a:p>
            <a:pPr marL="265113" eaLnBrk="1" hangingPunct="1"/>
            <a:r>
              <a:rPr lang="es-ES" altLang="es-ES" smtClean="0"/>
              <a:t>Leer(a,b,c,d,e,f);</a:t>
            </a:r>
            <a:endParaRPr lang="es-ES" altLang="es-ES" dirty="0" smtClean="0"/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 smtClean="0"/>
              <a:t>Ordena(a,b,c);</a:t>
            </a:r>
            <a:endParaRPr lang="es-ES" altLang="es-ES" dirty="0" smtClean="0"/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 smtClean="0"/>
              <a:t>Ordena(d,e,f);</a:t>
            </a:r>
            <a:endParaRPr lang="es-ES" altLang="es-ES" dirty="0" smtClean="0"/>
          </a:p>
          <a:p>
            <a:pPr marL="265113" eaLnBrk="1" hangingPunct="1"/>
            <a:r>
              <a:rPr lang="es-ES" altLang="es-ES" smtClean="0"/>
              <a:t>...</a:t>
            </a:r>
          </a:p>
          <a:p>
            <a:pPr marL="265113" eaLnBrk="1" hangingPunct="1"/>
            <a:r>
              <a:rPr lang="es-ES" altLang="es-ES" smtClean="0"/>
              <a:t>...</a:t>
            </a:r>
          </a:p>
          <a:p>
            <a:pPr marL="265113" eaLnBrk="1" hangingPunct="1"/>
            <a:r>
              <a:rPr lang="es-ES" altLang="es-ES" smtClean="0"/>
              <a:t>Leer(g,h,i);</a:t>
            </a:r>
            <a:endParaRPr lang="es-ES" altLang="es-ES"/>
          </a:p>
          <a:p>
            <a:pPr marL="265113" eaLnBrk="1" hangingPunct="1"/>
            <a:r>
              <a:rPr lang="es-ES" altLang="es-ES"/>
              <a:t>Ordena(g,h,i); </a:t>
            </a:r>
            <a:endParaRPr lang="es-ES" altLang="es-ES" smtClean="0"/>
          </a:p>
          <a:p>
            <a:pPr marL="265113" eaLnBrk="1" hangingPunct="1"/>
            <a:r>
              <a:rPr lang="es-ES" altLang="es-ES" smtClean="0"/>
              <a:t>…</a:t>
            </a:r>
            <a:endParaRPr lang="es-ES" altLang="es-ES" dirty="0"/>
          </a:p>
          <a:p>
            <a:pPr eaLnBrk="1" hangingPunct="1"/>
            <a:r>
              <a:rPr lang="es-ES" altLang="es-ES" dirty="0" smtClean="0"/>
              <a:t>Fin.</a:t>
            </a: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2771800" y="1768545"/>
            <a:ext cx="2652501" cy="1144374"/>
          </a:xfrm>
          <a:prstGeom prst="straightConnector1">
            <a:avLst/>
          </a:prstGeom>
          <a:ln w="1905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 flipV="1">
            <a:off x="2749498" y="2934299"/>
            <a:ext cx="2606071" cy="2045034"/>
          </a:xfrm>
          <a:prstGeom prst="straightConnector1">
            <a:avLst/>
          </a:prstGeom>
          <a:ln w="19050">
            <a:solidFill>
              <a:srgbClr val="FF66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2763040" y="1801898"/>
            <a:ext cx="2642235" cy="1680955"/>
          </a:xfrm>
          <a:prstGeom prst="straightConnector1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899592" y="921332"/>
            <a:ext cx="75648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dirty="0" smtClean="0"/>
              <a:t>Con las acciones y funciones se consigue abstracción</a:t>
            </a:r>
            <a:endParaRPr lang="es-ES" altLang="es-ES" sz="2400" dirty="0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1154289" y="5606399"/>
            <a:ext cx="7327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dirty="0"/>
              <a:t>Facilitan la descomposición, legibilidad, mantenimiento, y reutilización</a:t>
            </a:r>
          </a:p>
        </p:txBody>
      </p:sp>
      <p:cxnSp>
        <p:nvCxnSpPr>
          <p:cNvPr id="23" name="Conector recto de flecha 22"/>
          <p:cNvCxnSpPr/>
          <p:nvPr/>
        </p:nvCxnSpPr>
        <p:spPr>
          <a:xfrm flipH="1" flipV="1">
            <a:off x="2699793" y="3525612"/>
            <a:ext cx="2655775" cy="1428614"/>
          </a:xfrm>
          <a:prstGeom prst="straightConnector1">
            <a:avLst/>
          </a:prstGeom>
          <a:ln w="190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2339752" y="1785819"/>
            <a:ext cx="3065523" cy="27487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 flipV="1">
            <a:off x="2339753" y="4234714"/>
            <a:ext cx="3029358" cy="720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/>
          <p:cNvSpPr/>
          <p:nvPr/>
        </p:nvSpPr>
        <p:spPr>
          <a:xfrm>
            <a:off x="2627784" y="116632"/>
            <a:ext cx="4104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Conveniencia de acciones y funciones</a:t>
            </a:r>
            <a:endParaRPr lang="es-ES"/>
          </a:p>
        </p:txBody>
      </p:sp>
      <p:sp>
        <p:nvSpPr>
          <p:cNvPr id="26" name="TextShape 1"/>
          <p:cNvSpPr txBox="1"/>
          <p:nvPr/>
        </p:nvSpPr>
        <p:spPr>
          <a:xfrm>
            <a:off x="5355569" y="1723140"/>
            <a:ext cx="2952328" cy="32316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s-ES" sz="1400" strike="noStrike" spc="-1" smtClean="0">
                <a:latin typeface="+mn-lt"/>
              </a:rPr>
              <a:t>accion Ordena (a,b,c:enteros)</a:t>
            </a:r>
          </a:p>
          <a:p>
            <a:pPr>
              <a:spcBef>
                <a:spcPts val="0"/>
              </a:spcBef>
            </a:pPr>
            <a:r>
              <a:rPr lang="es-ES" sz="1400" strike="noStrike" spc="-1" smtClean="0">
                <a:latin typeface="+mn-lt"/>
              </a:rPr>
              <a:t>Léxico</a:t>
            </a:r>
            <a:endParaRPr lang="es-ES" sz="1400" strike="noStrike" spc="-1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sz="1400" strike="noStrike" spc="-1" smtClean="0">
                <a:latin typeface="+mn-lt"/>
              </a:rPr>
              <a:t>   a,b,c</a:t>
            </a:r>
            <a:r>
              <a:rPr lang="es-ES" sz="1400" strike="noStrike" spc="-1">
                <a:latin typeface="+mn-lt"/>
              </a:rPr>
              <a:t>: </a:t>
            </a:r>
            <a:r>
              <a:rPr lang="es-ES" sz="1400" strike="noStrike" spc="-1" smtClean="0">
                <a:latin typeface="+mn-lt"/>
              </a:rPr>
              <a:t>Entero </a:t>
            </a:r>
            <a:endParaRPr lang="es-ES" sz="1400" strike="noStrike" spc="-1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sz="1400" strike="noStrike" spc="-1" smtClean="0">
                <a:latin typeface="+mn-lt"/>
              </a:rPr>
              <a:t>   p,s,t</a:t>
            </a:r>
            <a:r>
              <a:rPr lang="es-ES" sz="1400" strike="noStrike" spc="-1">
                <a:latin typeface="+mn-lt"/>
              </a:rPr>
              <a:t>: </a:t>
            </a:r>
            <a:r>
              <a:rPr lang="es-ES" sz="1400" strike="noStrike" spc="-1" smtClean="0">
                <a:latin typeface="+mn-lt"/>
              </a:rPr>
              <a:t>Entero</a:t>
            </a:r>
          </a:p>
          <a:p>
            <a:pPr>
              <a:spcBef>
                <a:spcPts val="0"/>
              </a:spcBef>
            </a:pPr>
            <a:r>
              <a:rPr lang="es-ES" sz="1400" strike="noStrike" spc="-1" smtClean="0">
                <a:latin typeface="+mn-lt"/>
              </a:rPr>
              <a:t>Algoritmo</a:t>
            </a:r>
          </a:p>
          <a:p>
            <a:pPr>
              <a:spcBef>
                <a:spcPts val="0"/>
              </a:spcBef>
            </a:pPr>
            <a:r>
              <a:rPr lang="es-ES" sz="1400" spc="-1" smtClean="0"/>
              <a:t>  según </a:t>
            </a:r>
            <a:r>
              <a:rPr lang="es-ES" sz="1400" spc="-1"/>
              <a:t>a, b, c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  a&lt;b&lt;c:	p </a:t>
            </a:r>
            <a:r>
              <a:rPr lang="es-ES" sz="1400" spc="-1">
                <a:sym typeface="Symbol" panose="05050102010706020507" pitchFamily="18" charset="2"/>
              </a:rPr>
              <a:t></a:t>
            </a:r>
            <a:r>
              <a:rPr lang="es-ES" sz="1400" spc="-1"/>
              <a:t> a; s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b; t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c;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  a&lt;c&lt;b: 	p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a; s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c; t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b;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  b&lt;a&lt;c: 	p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b; s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a; t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c;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  b&lt;c&lt;a: 	p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b; s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c; t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a;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  c&lt;b&lt;a: 	p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c; s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b; t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a;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  c&lt;a&lt;b: 	p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c; s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a; t </a:t>
            </a:r>
            <a:r>
              <a:rPr lang="es-ES" sz="1400" spc="-1">
                <a:sym typeface="Symbol" panose="05050102010706020507" pitchFamily="18" charset="2"/>
              </a:rPr>
              <a:t> </a:t>
            </a:r>
            <a:r>
              <a:rPr lang="es-ES" sz="1400" spc="-1"/>
              <a:t>b;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Fin_según</a:t>
            </a:r>
          </a:p>
          <a:p>
            <a:pPr>
              <a:spcBef>
                <a:spcPts val="0"/>
              </a:spcBef>
            </a:pPr>
            <a:r>
              <a:rPr lang="es-ES" sz="1400" spc="-1"/>
              <a:t>  Escribir (p, s, t)</a:t>
            </a:r>
            <a:endParaRPr lang="es-ES" altLang="es-ES" sz="1400"/>
          </a:p>
          <a:p>
            <a:pPr>
              <a:spcBef>
                <a:spcPts val="0"/>
              </a:spcBef>
            </a:pPr>
            <a:r>
              <a:rPr lang="es-ES" sz="1400" spc="-1" smtClean="0">
                <a:latin typeface="+mn-lt"/>
              </a:rPr>
              <a:t>Fin</a:t>
            </a:r>
            <a:endParaRPr lang="es-ES" sz="1400" strike="noStrike" spc="-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7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560" y="793412"/>
            <a:ext cx="79208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smtClean="0"/>
              <a:t>Las acciones y funciones tienen parámetros para recibir datos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smtClean="0"/>
              <a:t>Las acciones realizan acciones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smtClean="0"/>
              <a:t>Las funciones realizan acciones y además devuelven un valor</a:t>
            </a:r>
            <a:endParaRPr lang="es-ES" altLang="es-ES" sz="2000" dirty="0"/>
          </a:p>
        </p:txBody>
      </p:sp>
      <p:sp>
        <p:nvSpPr>
          <p:cNvPr id="3" name="Rectángulo 2"/>
          <p:cNvSpPr/>
          <p:nvPr/>
        </p:nvSpPr>
        <p:spPr>
          <a:xfrm>
            <a:off x="1027258" y="2466753"/>
            <a:ext cx="2661261" cy="3693319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400" b="1" smtClean="0"/>
              <a:t>ALGORITMO </a:t>
            </a:r>
            <a:r>
              <a:rPr lang="es-ES" altLang="es-ES" b="1" smtClean="0"/>
              <a:t>inicio</a:t>
            </a:r>
            <a:endParaRPr lang="es-ES" altLang="es-ES" b="1" dirty="0"/>
          </a:p>
          <a:p>
            <a:pPr marL="265113" eaLnBrk="1" hangingPunct="1"/>
            <a:r>
              <a:rPr lang="es-ES" altLang="es-ES" smtClean="0"/>
              <a:t>Leer(a,b,c,d,e,f);</a:t>
            </a:r>
            <a:endParaRPr lang="es-ES" altLang="es-ES" dirty="0" smtClean="0"/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>
                <a:solidFill>
                  <a:srgbClr val="FFFF00"/>
                </a:solidFill>
              </a:rPr>
              <a:t>o</a:t>
            </a:r>
            <a:r>
              <a:rPr lang="es-ES" altLang="es-ES" smtClean="0">
                <a:solidFill>
                  <a:srgbClr val="FFFF00"/>
                </a:solidFill>
              </a:rPr>
              <a:t>rdena(a,b,c)</a:t>
            </a:r>
            <a:endParaRPr lang="es-ES" altLang="es-ES" dirty="0" smtClean="0">
              <a:solidFill>
                <a:srgbClr val="FFFF00"/>
              </a:solidFill>
            </a:endParaRPr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>
                <a:solidFill>
                  <a:srgbClr val="FFFF00"/>
                </a:solidFill>
              </a:rPr>
              <a:t>o</a:t>
            </a:r>
            <a:r>
              <a:rPr lang="es-ES" altLang="es-ES" smtClean="0">
                <a:solidFill>
                  <a:srgbClr val="FFFF00"/>
                </a:solidFill>
              </a:rPr>
              <a:t>rdena(d,e,f)</a:t>
            </a:r>
            <a:endParaRPr lang="es-ES" altLang="es-ES" dirty="0" smtClean="0">
              <a:solidFill>
                <a:srgbClr val="FFFF00"/>
              </a:solidFill>
            </a:endParaRPr>
          </a:p>
          <a:p>
            <a:pPr marL="265113" eaLnBrk="1" hangingPunct="1"/>
            <a:r>
              <a:rPr lang="es-ES" altLang="es-ES" smtClean="0"/>
              <a:t>...</a:t>
            </a:r>
          </a:p>
          <a:p>
            <a:pPr marL="265113" eaLnBrk="1" hangingPunct="1"/>
            <a:r>
              <a:rPr lang="es-ES" altLang="es-ES" smtClean="0"/>
              <a:t>...</a:t>
            </a:r>
          </a:p>
          <a:p>
            <a:pPr marL="265113" eaLnBrk="1" hangingPunct="1"/>
            <a:r>
              <a:rPr lang="es-ES" altLang="es-ES" smtClean="0"/>
              <a:t>Leer(g,h,i);</a:t>
            </a:r>
            <a:endParaRPr lang="es-ES" altLang="es-ES"/>
          </a:p>
          <a:p>
            <a:pPr marL="265113" eaLnBrk="1" hangingPunct="1"/>
            <a:r>
              <a:rPr lang="es-ES" altLang="es-ES" smtClean="0">
                <a:solidFill>
                  <a:srgbClr val="FFFF00"/>
                </a:solidFill>
              </a:rPr>
              <a:t>ordena(g,h,i)</a:t>
            </a:r>
          </a:p>
          <a:p>
            <a:pPr marL="265113" eaLnBrk="1" hangingPunct="1"/>
            <a:r>
              <a:rPr lang="es-ES" altLang="es-ES" smtClean="0"/>
              <a:t>…</a:t>
            </a:r>
            <a:endParaRPr lang="es-ES" altLang="es-ES" dirty="0"/>
          </a:p>
          <a:p>
            <a:pPr eaLnBrk="1" hangingPunct="1"/>
            <a:r>
              <a:rPr lang="es-ES" altLang="es-ES" dirty="0" smtClean="0"/>
              <a:t>Fin.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835696" y="20974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mtClean="0"/>
              <a:t>Acción</a:t>
            </a:r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16016" y="2492896"/>
            <a:ext cx="3128756" cy="3139321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altLang="es-ES" sz="1400" b="1" smtClean="0"/>
              <a:t>ALGORITMO </a:t>
            </a:r>
            <a:r>
              <a:rPr lang="es-ES" altLang="es-ES" b="1" smtClean="0"/>
              <a:t>inicio</a:t>
            </a:r>
            <a:endParaRPr lang="es-ES" altLang="es-ES" b="1" dirty="0"/>
          </a:p>
          <a:p>
            <a:pPr marL="265113" eaLnBrk="1" hangingPunct="1"/>
            <a:r>
              <a:rPr lang="es-ES" altLang="es-ES" smtClean="0"/>
              <a:t>Leer(a,b,c,d,e,f);</a:t>
            </a:r>
            <a:endParaRPr lang="es-ES" altLang="es-ES" dirty="0" smtClean="0"/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 dirty="0" smtClean="0"/>
              <a:t>…</a:t>
            </a:r>
          </a:p>
          <a:p>
            <a:pPr marL="265113" eaLnBrk="1" hangingPunct="1"/>
            <a:r>
              <a:rPr lang="es-ES" altLang="es-ES">
                <a:solidFill>
                  <a:srgbClr val="FFFF00"/>
                </a:solidFill>
              </a:rPr>
              <a:t>F </a:t>
            </a:r>
            <a:r>
              <a:rPr lang="es-ES">
                <a:solidFill>
                  <a:srgbClr val="FFFF00"/>
                </a:solidFill>
                <a:sym typeface="Symbol" panose="05050102010706020507" pitchFamily="18" charset="2"/>
              </a:rPr>
              <a:t></a:t>
            </a:r>
            <a:r>
              <a:rPr lang="es-ES" altLang="es-ES" smtClean="0">
                <a:solidFill>
                  <a:srgbClr val="FFFF00"/>
                </a:solidFill>
              </a:rPr>
              <a:t> </a:t>
            </a:r>
            <a:r>
              <a:rPr lang="es-ES" altLang="es-ES">
                <a:solidFill>
                  <a:srgbClr val="FFFF00"/>
                </a:solidFill>
              </a:rPr>
              <a:t>media </a:t>
            </a:r>
            <a:r>
              <a:rPr lang="es-ES" altLang="es-ES" smtClean="0">
                <a:solidFill>
                  <a:srgbClr val="FFFF00"/>
                </a:solidFill>
              </a:rPr>
              <a:t>(a,b,c)</a:t>
            </a:r>
            <a:endParaRPr lang="es-ES" altLang="es-ES">
              <a:solidFill>
                <a:srgbClr val="FFFF00"/>
              </a:solidFill>
            </a:endParaRPr>
          </a:p>
          <a:p>
            <a:pPr marL="265113" eaLnBrk="1" hangingPunct="1"/>
            <a:r>
              <a:rPr lang="es-ES" altLang="es-ES" smtClean="0"/>
              <a:t>…</a:t>
            </a:r>
            <a:endParaRPr lang="es-ES" altLang="es-ES" dirty="0" smtClean="0"/>
          </a:p>
          <a:p>
            <a:pPr marL="265113" eaLnBrk="1" hangingPunct="1"/>
            <a:r>
              <a:rPr lang="es-ES" altLang="es-ES" smtClean="0"/>
              <a:t>...</a:t>
            </a:r>
          </a:p>
          <a:p>
            <a:pPr marL="265113" eaLnBrk="1" hangingPunct="1"/>
            <a:r>
              <a:rPr lang="es-ES" altLang="es-ES" smtClean="0">
                <a:solidFill>
                  <a:srgbClr val="FFFF00"/>
                </a:solidFill>
              </a:rPr>
              <a:t>T </a:t>
            </a:r>
            <a:r>
              <a:rPr lang="es-ES" smtClean="0">
                <a:solidFill>
                  <a:srgbClr val="FFFF00"/>
                </a:solidFill>
                <a:sym typeface="Symbol" panose="05050102010706020507" pitchFamily="18" charset="2"/>
              </a:rPr>
              <a:t></a:t>
            </a:r>
            <a:r>
              <a:rPr lang="es-ES" altLang="es-ES" smtClean="0">
                <a:solidFill>
                  <a:srgbClr val="FFFF00"/>
                </a:solidFill>
              </a:rPr>
              <a:t> </a:t>
            </a:r>
            <a:r>
              <a:rPr lang="es-ES" altLang="es-ES">
                <a:solidFill>
                  <a:srgbClr val="FFFF00"/>
                </a:solidFill>
              </a:rPr>
              <a:t>x + </a:t>
            </a:r>
            <a:r>
              <a:rPr lang="es-ES" altLang="es-ES" smtClean="0">
                <a:solidFill>
                  <a:srgbClr val="FFFF00"/>
                </a:solidFill>
              </a:rPr>
              <a:t>media(d,e,f) </a:t>
            </a:r>
            <a:r>
              <a:rPr lang="es-ES" altLang="es-ES">
                <a:solidFill>
                  <a:srgbClr val="FFFF00"/>
                </a:solidFill>
              </a:rPr>
              <a:t>+ </a:t>
            </a:r>
            <a:r>
              <a:rPr lang="es-ES" altLang="es-ES" smtClean="0">
                <a:solidFill>
                  <a:srgbClr val="FFFF00"/>
                </a:solidFill>
              </a:rPr>
              <a:t>4</a:t>
            </a:r>
            <a:endParaRPr lang="es-ES" altLang="es-ES">
              <a:solidFill>
                <a:srgbClr val="FFFF00"/>
              </a:solidFill>
            </a:endParaRPr>
          </a:p>
          <a:p>
            <a:pPr marL="265113" eaLnBrk="1" hangingPunct="1"/>
            <a:r>
              <a:rPr lang="es-ES" altLang="es-ES" smtClean="0"/>
              <a:t>...</a:t>
            </a:r>
          </a:p>
          <a:p>
            <a:pPr marL="265113" eaLnBrk="1" hangingPunct="1"/>
            <a:r>
              <a:rPr lang="es-ES" altLang="es-ES" smtClean="0"/>
              <a:t>…</a:t>
            </a:r>
            <a:endParaRPr lang="es-ES" altLang="es-ES" dirty="0"/>
          </a:p>
          <a:p>
            <a:pPr eaLnBrk="1" hangingPunct="1"/>
            <a:r>
              <a:rPr lang="es-ES" altLang="es-ES" dirty="0" smtClean="0"/>
              <a:t>Fin.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454578" y="2140916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smtClean="0"/>
              <a:t>Función</a:t>
            </a:r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3347864" y="135734"/>
            <a:ext cx="234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Acciones y funciones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4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836712"/>
            <a:ext cx="8064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000" smtClean="0"/>
              <a:t>Las acciones y funciones pueden llamar a otras acciones y funciones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1835696" y="1628800"/>
            <a:ext cx="4968552" cy="44319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s-ES" strike="noStrike" spc="-1" smtClean="0">
                <a:latin typeface="+mn-lt"/>
              </a:rPr>
              <a:t>accion ordena (a,b,c:enteros)</a:t>
            </a:r>
          </a:p>
          <a:p>
            <a:pPr>
              <a:spcBef>
                <a:spcPts val="0"/>
              </a:spcBef>
            </a:pPr>
            <a:r>
              <a:rPr lang="es-ES" strike="noStrike" spc="-1" smtClean="0">
                <a:latin typeface="+mn-lt"/>
              </a:rPr>
              <a:t>Léxico</a:t>
            </a:r>
            <a:endParaRPr lang="es-ES" strike="noStrike" spc="-1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strike="noStrike" spc="-1" smtClean="0">
                <a:latin typeface="+mn-lt"/>
              </a:rPr>
              <a:t>   a,b,c,p,s,t: Entero </a:t>
            </a:r>
            <a:endParaRPr lang="es-ES" strike="noStrike" spc="-1">
              <a:latin typeface="+mn-lt"/>
            </a:endParaRPr>
          </a:p>
          <a:p>
            <a:pPr>
              <a:spcBef>
                <a:spcPts val="0"/>
              </a:spcBef>
            </a:pPr>
            <a:r>
              <a:rPr lang="es-ES" strike="noStrike" spc="-1" smtClean="0">
                <a:latin typeface="+mn-lt"/>
              </a:rPr>
              <a:t>   x: Real</a:t>
            </a:r>
          </a:p>
          <a:p>
            <a:pPr>
              <a:spcBef>
                <a:spcPts val="0"/>
              </a:spcBef>
            </a:pPr>
            <a:r>
              <a:rPr lang="es-ES" strike="noStrike" spc="-1" smtClean="0">
                <a:latin typeface="+mn-lt"/>
              </a:rPr>
              <a:t>Algoritmo</a:t>
            </a:r>
          </a:p>
          <a:p>
            <a:pPr>
              <a:spcBef>
                <a:spcPts val="0"/>
              </a:spcBef>
            </a:pPr>
            <a:r>
              <a:rPr lang="es-ES" spc="-1" smtClean="0"/>
              <a:t>  según </a:t>
            </a:r>
            <a:r>
              <a:rPr lang="es-ES" spc="-1"/>
              <a:t>a, b, c</a:t>
            </a:r>
          </a:p>
          <a:p>
            <a:pPr>
              <a:spcBef>
                <a:spcPts val="0"/>
              </a:spcBef>
            </a:pPr>
            <a:r>
              <a:rPr lang="es-ES" spc="-1"/>
              <a:t>    a&lt;b&lt;c:	p </a:t>
            </a:r>
            <a:r>
              <a:rPr lang="es-ES" spc="-1">
                <a:sym typeface="Symbol" panose="05050102010706020507" pitchFamily="18" charset="2"/>
              </a:rPr>
              <a:t></a:t>
            </a:r>
            <a:r>
              <a:rPr lang="es-ES" spc="-1"/>
              <a:t> a; s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b; t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c;</a:t>
            </a:r>
          </a:p>
          <a:p>
            <a:pPr>
              <a:spcBef>
                <a:spcPts val="0"/>
              </a:spcBef>
            </a:pPr>
            <a:r>
              <a:rPr lang="es-ES" spc="-1"/>
              <a:t>    a&lt;c&lt;b: 	p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a; s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c; t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b;</a:t>
            </a:r>
          </a:p>
          <a:p>
            <a:pPr>
              <a:spcBef>
                <a:spcPts val="0"/>
              </a:spcBef>
            </a:pPr>
            <a:r>
              <a:rPr lang="es-ES" spc="-1"/>
              <a:t>    b&lt;a&lt;c: 	p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b; s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a; t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c;</a:t>
            </a:r>
          </a:p>
          <a:p>
            <a:pPr>
              <a:spcBef>
                <a:spcPts val="0"/>
              </a:spcBef>
            </a:pPr>
            <a:r>
              <a:rPr lang="es-ES" spc="-1"/>
              <a:t>    b&lt;c&lt;a: 	p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b; s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c; t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a;</a:t>
            </a:r>
          </a:p>
          <a:p>
            <a:pPr>
              <a:spcBef>
                <a:spcPts val="0"/>
              </a:spcBef>
            </a:pPr>
            <a:r>
              <a:rPr lang="es-ES" spc="-1"/>
              <a:t>    c&lt;b&lt;a: 	p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c; s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b; t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a;</a:t>
            </a:r>
          </a:p>
          <a:p>
            <a:pPr>
              <a:spcBef>
                <a:spcPts val="0"/>
              </a:spcBef>
            </a:pPr>
            <a:r>
              <a:rPr lang="es-ES" spc="-1"/>
              <a:t>    c&lt;a&lt;b: 	p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c; s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a; t </a:t>
            </a:r>
            <a:r>
              <a:rPr lang="es-ES" spc="-1">
                <a:sym typeface="Symbol" panose="05050102010706020507" pitchFamily="18" charset="2"/>
              </a:rPr>
              <a:t> </a:t>
            </a:r>
            <a:r>
              <a:rPr lang="es-ES" spc="-1"/>
              <a:t>b;</a:t>
            </a:r>
          </a:p>
          <a:p>
            <a:pPr>
              <a:spcBef>
                <a:spcPts val="0"/>
              </a:spcBef>
            </a:pPr>
            <a:r>
              <a:rPr lang="es-ES" spc="-1"/>
              <a:t>  Fin_según</a:t>
            </a:r>
          </a:p>
          <a:p>
            <a:pPr>
              <a:spcBef>
                <a:spcPts val="0"/>
              </a:spcBef>
            </a:pPr>
            <a:r>
              <a:rPr lang="es-ES" spc="-1"/>
              <a:t>  </a:t>
            </a:r>
            <a:r>
              <a:rPr lang="es-ES" spc="-1" smtClean="0">
                <a:solidFill>
                  <a:srgbClr val="FFFF00"/>
                </a:solidFill>
              </a:rPr>
              <a:t>x</a:t>
            </a:r>
            <a:r>
              <a:rPr lang="es-ES" spc="-1">
                <a:solidFill>
                  <a:srgbClr val="FFFF00"/>
                </a:solidFill>
              </a:rPr>
              <a:t> </a:t>
            </a:r>
            <a:r>
              <a:rPr lang="es-ES" spc="-1">
                <a:solidFill>
                  <a:srgbClr val="FFFF00"/>
                </a:solidFill>
                <a:sym typeface="Symbol" panose="05050102010706020507" pitchFamily="18" charset="2"/>
              </a:rPr>
              <a:t></a:t>
            </a:r>
            <a:r>
              <a:rPr lang="es-ES" spc="-1" smtClean="0">
                <a:solidFill>
                  <a:srgbClr val="FFFF00"/>
                </a:solidFill>
              </a:rPr>
              <a:t> media (a,b,c) + media (d,e,f)</a:t>
            </a:r>
          </a:p>
          <a:p>
            <a:pPr>
              <a:spcBef>
                <a:spcPts val="0"/>
              </a:spcBef>
            </a:pPr>
            <a:r>
              <a:rPr lang="es-ES" spc="-1" smtClean="0"/>
              <a:t>  </a:t>
            </a:r>
            <a:r>
              <a:rPr lang="es-ES" spc="-1" smtClean="0">
                <a:solidFill>
                  <a:srgbClr val="FFFF00"/>
                </a:solidFill>
              </a:rPr>
              <a:t>reordenar </a:t>
            </a:r>
            <a:r>
              <a:rPr lang="es-ES" spc="-1">
                <a:solidFill>
                  <a:srgbClr val="FFFF00"/>
                </a:solidFill>
              </a:rPr>
              <a:t>(p, s, </a:t>
            </a:r>
            <a:r>
              <a:rPr lang="es-ES" spc="-1" smtClean="0">
                <a:solidFill>
                  <a:srgbClr val="FFFF00"/>
                </a:solidFill>
              </a:rPr>
              <a:t>t, x)</a:t>
            </a:r>
            <a:endParaRPr lang="es-ES" altLang="es-ES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es-ES" spc="-1" smtClean="0">
                <a:latin typeface="+mn-lt"/>
              </a:rPr>
              <a:t>Fin</a:t>
            </a:r>
            <a:endParaRPr lang="es-ES" strike="noStrike" spc="-1">
              <a:latin typeface="+mn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3347864" y="135734"/>
            <a:ext cx="234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Acciones y funciones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1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0096" y="908720"/>
            <a:ext cx="80648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smtClean="0"/>
              <a:t>En C/C++ todo se realiza con funciones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s-ES" altLang="es-ES" sz="2000" smtClean="0"/>
              <a:t>Las acciones en C/C++ son funciones que no devuelven nada (devuelven </a:t>
            </a:r>
            <a:r>
              <a:rPr lang="es-ES" altLang="es-ES" sz="2000" i="1" smtClean="0"/>
              <a:t>vacío</a:t>
            </a:r>
            <a:r>
              <a:rPr lang="es-ES" altLang="es-ES" sz="2000" smtClean="0"/>
              <a:t>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347864" y="135734"/>
            <a:ext cx="234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Acciones y funciones</a:t>
            </a:r>
            <a:endParaRPr lang="es-E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868144" y="1988840"/>
            <a:ext cx="2160587" cy="4530725"/>
          </a:xfrm>
          <a:prstGeom prst="rect">
            <a:avLst/>
          </a:prstGeom>
          <a:noFill/>
          <a:ln w="38100" cmpd="dbl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cabecera…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funcion1( …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. .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funcion2( …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. .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 .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1" i="1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. . 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  <a:endParaRPr kumimoji="0" lang="es-ES" altLang="es-E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90096" y="3303300"/>
            <a:ext cx="5089138" cy="3216265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Un programa en C está formado por una o más funciones que se llaman entre si, más una cabecera al principio del archivo.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400" b="1" i="1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n-US" altLang="es-ES" sz="1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es una función obligatoria en todo programa C, y es la primera función que se ejecuta al comenzar el programa.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Una función es un grupo de instrucciones que realizan una o más acciones.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Las funciones requieren los paréntesis porque pueden llevar cosas (parámetros) dentro de ellos.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Las llaves </a:t>
            </a:r>
            <a:r>
              <a:rPr kumimoji="0" lang="en-US" altLang="es-E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 }</a:t>
            </a: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encierran el cuerpo de las funciones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Las funciones ayudan a modularizar el programa, dividiéndolo en partes pequeñas.</a:t>
            </a:r>
          </a:p>
        </p:txBody>
      </p:sp>
    </p:spTree>
    <p:extLst>
      <p:ext uri="{BB962C8B-B14F-4D97-AF65-F5344CB8AC3E}">
        <p14:creationId xmlns:p14="http://schemas.microsoft.com/office/powerpoint/2010/main" val="21708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7864" y="135734"/>
            <a:ext cx="2349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Acciones y funciones</a:t>
            </a:r>
            <a:endParaRPr lang="es-E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" y="1628775"/>
            <a:ext cx="4824413" cy="3122613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main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int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a,b;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 float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c;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scanf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(“%d %d”,&amp;a,&amp;b);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c 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 media (a, b);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 printf</a:t>
            </a: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(“Media: %f\n”,c</a:t>
            </a:r>
            <a:r>
              <a: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);</a:t>
            </a:r>
            <a:endParaRPr kumimoji="0" lang="es-ES" altLang="es-E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48263" y="1628775"/>
            <a:ext cx="3527425" cy="3499420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Al igual que existen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printf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o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sqrt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, puedes usar tus propias funciones, como por ejemplo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media()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Desde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</a:rPr>
              <a:t>main()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se llama a la función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</a:rPr>
              <a:t>media(),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enviando como parámetros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</a:rPr>
              <a:t>a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y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</a:rPr>
              <a:t>b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; la función devuelve un valor que metemos en la variable </a:t>
            </a:r>
            <a:r>
              <a:rPr kumimoji="0" lang="en-US" altLang="es-ES" sz="18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anose="02070309020205020404" pitchFamily="49" charset="0"/>
              </a:rPr>
              <a:t>c</a:t>
            </a:r>
            <a:r>
              <a:rPr kumimoji="0" lang="en-US" altLang="es-E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.</a:t>
            </a:r>
            <a:endParaRPr kumimoji="0" lang="es-ES" altLang="es-ES" sz="1600" b="1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8900" y="116632"/>
            <a:ext cx="1247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1" smtClean="0">
                <a:solidFill>
                  <a:srgbClr val="FFFF00"/>
                </a:solidFill>
              </a:rPr>
              <a:t>Funciones</a:t>
            </a:r>
            <a:endParaRPr lang="es-E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059113" y="2852738"/>
            <a:ext cx="3529012" cy="222567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float  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media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(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a,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int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b)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{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float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20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 m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= (a+b) / 2.0;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 smtClean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  return </a:t>
            </a: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m;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3850" y="1773238"/>
            <a:ext cx="20161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Tipo de resultado</a:t>
            </a:r>
            <a:endParaRPr kumimoji="0" lang="es-ES" altLang="es-ES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9" name="Freeform 6"/>
          <p:cNvSpPr>
            <a:spLocks/>
          </p:cNvSpPr>
          <p:nvPr/>
        </p:nvSpPr>
        <p:spPr bwMode="auto">
          <a:xfrm>
            <a:off x="2268538" y="1989138"/>
            <a:ext cx="1187450" cy="768350"/>
          </a:xfrm>
          <a:custGeom>
            <a:avLst/>
            <a:gdLst>
              <a:gd name="T0" fmla="*/ 0 w 748"/>
              <a:gd name="T1" fmla="*/ 75604688 h 484"/>
              <a:gd name="T2" fmla="*/ 1600300013 w 748"/>
              <a:gd name="T3" fmla="*/ 191531875 h 484"/>
              <a:gd name="T4" fmla="*/ 1713706250 w 748"/>
              <a:gd name="T5" fmla="*/ 1219755625 h 4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48" h="484">
                <a:moveTo>
                  <a:pt x="0" y="30"/>
                </a:moveTo>
                <a:cubicBezTo>
                  <a:pt x="261" y="15"/>
                  <a:pt x="522" y="0"/>
                  <a:pt x="635" y="76"/>
                </a:cubicBezTo>
                <a:cubicBezTo>
                  <a:pt x="748" y="152"/>
                  <a:pt x="714" y="318"/>
                  <a:pt x="680" y="484"/>
                </a:cubicBezTo>
              </a:path>
            </a:pathLst>
          </a:custGeom>
          <a:noFill/>
          <a:ln w="38100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211638" y="1773238"/>
            <a:ext cx="25193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Nombre de la función</a:t>
            </a:r>
            <a:endParaRPr kumimoji="0" lang="es-ES" altLang="es-ES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3898900" y="2060575"/>
            <a:ext cx="260350" cy="776288"/>
          </a:xfrm>
          <a:custGeom>
            <a:avLst/>
            <a:gdLst>
              <a:gd name="T0" fmla="*/ 413305625 w 164"/>
              <a:gd name="T1" fmla="*/ 0 h 489"/>
              <a:gd name="T2" fmla="*/ 50403125 w 164"/>
              <a:gd name="T3" fmla="*/ 531754105 h 489"/>
              <a:gd name="T4" fmla="*/ 108367513 w 164"/>
              <a:gd name="T5" fmla="*/ 1232357994 h 4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4" h="489">
                <a:moveTo>
                  <a:pt x="164" y="0"/>
                </a:moveTo>
                <a:cubicBezTo>
                  <a:pt x="140" y="35"/>
                  <a:pt x="40" y="130"/>
                  <a:pt x="20" y="211"/>
                </a:cubicBezTo>
                <a:cubicBezTo>
                  <a:pt x="0" y="292"/>
                  <a:pt x="38" y="431"/>
                  <a:pt x="43" y="489"/>
                </a:cubicBezTo>
              </a:path>
            </a:pathLst>
          </a:custGeom>
          <a:noFill/>
          <a:ln w="38100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6877050" y="2205038"/>
            <a:ext cx="1368425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Parámetros</a:t>
            </a:r>
            <a:endParaRPr kumimoji="0" lang="es-ES" altLang="es-ES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>
            <a:off x="5066358" y="2394983"/>
            <a:ext cx="1850379" cy="489288"/>
          </a:xfrm>
          <a:custGeom>
            <a:avLst/>
            <a:gdLst>
              <a:gd name="T0" fmla="*/ 2147483646 w 1045"/>
              <a:gd name="T1" fmla="*/ 52924155 h 209"/>
              <a:gd name="T2" fmla="*/ 662802087 w 1045"/>
              <a:gd name="T3" fmla="*/ 78125755 h 209"/>
              <a:gd name="T4" fmla="*/ 0 w 1045"/>
              <a:gd name="T5" fmla="*/ 526714244 h 209"/>
              <a:gd name="T6" fmla="*/ 0 60000 65536"/>
              <a:gd name="T7" fmla="*/ 0 60000 65536"/>
              <a:gd name="T8" fmla="*/ 0 60000 65536"/>
              <a:gd name="connsiteX0" fmla="*/ 11154 w 11154"/>
              <a:gd name="connsiteY0" fmla="*/ 304 h 14747"/>
              <a:gd name="connsiteX1" fmla="*/ 3671 w 11154"/>
              <a:gd name="connsiteY1" fmla="*/ 782 h 14747"/>
              <a:gd name="connsiteX2" fmla="*/ 0 w 11154"/>
              <a:gd name="connsiteY2" fmla="*/ 14747 h 1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4" h="14747">
                <a:moveTo>
                  <a:pt x="11154" y="304"/>
                </a:moveTo>
                <a:cubicBezTo>
                  <a:pt x="9910" y="399"/>
                  <a:pt x="5336" y="-701"/>
                  <a:pt x="3671" y="782"/>
                </a:cubicBezTo>
                <a:cubicBezTo>
                  <a:pt x="2006" y="2266"/>
                  <a:pt x="526" y="12977"/>
                  <a:pt x="0" y="14747"/>
                </a:cubicBezTo>
              </a:path>
            </a:pathLst>
          </a:custGeom>
          <a:noFill/>
          <a:ln w="38100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804025" y="4076700"/>
            <a:ext cx="2016125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ct val="600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8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Valor devuelto</a:t>
            </a:r>
            <a:endParaRPr kumimoji="0" lang="es-ES" altLang="es-ES" sz="16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4164214" y="4365625"/>
            <a:ext cx="2773161" cy="755124"/>
          </a:xfrm>
          <a:custGeom>
            <a:avLst/>
            <a:gdLst>
              <a:gd name="T0" fmla="*/ 2147483646 w 1566"/>
              <a:gd name="T1" fmla="*/ 0 h 523"/>
              <a:gd name="T2" fmla="*/ 1134070313 w 1566"/>
              <a:gd name="T3" fmla="*/ 1179433835 h 523"/>
              <a:gd name="T4" fmla="*/ 0 w 1566"/>
              <a:gd name="T5" fmla="*/ 839213330 h 523"/>
              <a:gd name="T6" fmla="*/ 0 60000 65536"/>
              <a:gd name="T7" fmla="*/ 0 60000 65536"/>
              <a:gd name="T8" fmla="*/ 0 60000 65536"/>
              <a:gd name="connsiteX0" fmla="*/ 11155 w 11155"/>
              <a:gd name="connsiteY0" fmla="*/ 0 h 9095"/>
              <a:gd name="connsiteX1" fmla="*/ 4029 w 11155"/>
              <a:gd name="connsiteY1" fmla="*/ 8948 h 9095"/>
              <a:gd name="connsiteX2" fmla="*/ 0 w 11155"/>
              <a:gd name="connsiteY2" fmla="*/ 4574 h 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55" h="9095">
                <a:moveTo>
                  <a:pt x="11155" y="0"/>
                </a:moveTo>
                <a:cubicBezTo>
                  <a:pt x="9967" y="1491"/>
                  <a:pt x="5695" y="7897"/>
                  <a:pt x="4029" y="8948"/>
                </a:cubicBezTo>
                <a:cubicBezTo>
                  <a:pt x="2362" y="10000"/>
                  <a:pt x="600" y="5109"/>
                  <a:pt x="0" y="4574"/>
                </a:cubicBezTo>
              </a:path>
            </a:pathLst>
          </a:custGeom>
          <a:noFill/>
          <a:ln w="38100">
            <a:solidFill>
              <a:srgbClr val="FF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23850" y="2205038"/>
            <a:ext cx="27368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Debe ser un tipo de dato estándar. 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Si es </a:t>
            </a:r>
            <a:r>
              <a:rPr kumimoji="0" lang="en-US" altLang="es-ES" sz="12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int</a:t>
            </a:r>
            <a:r>
              <a:rPr kumimoji="0" lang="en-US" altLang="es-E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no es necesario escribirlo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s-E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s-ES" sz="1200" b="0" kern="0" smtClean="0">
                <a:solidFill>
                  <a:srgbClr val="FFFFFF"/>
                </a:solidFill>
              </a:rPr>
              <a:t>Acciones: p</a:t>
            </a:r>
            <a:r>
              <a:rPr kumimoji="0" lang="en-US" altLang="es-ES" sz="1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uede ser </a:t>
            </a:r>
            <a:r>
              <a:rPr kumimoji="0" lang="en-US" altLang="es-ES" sz="12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Arial" panose="020B0604020202020204" pitchFamily="34" charset="0"/>
              </a:rPr>
              <a:t>void</a:t>
            </a:r>
            <a:r>
              <a:rPr kumimoji="0" lang="en-US" altLang="es-ES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 (nada)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882783" y="2482043"/>
            <a:ext cx="14398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Puede no llevar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7092950" y="4508500"/>
            <a:ext cx="1800225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292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Puede no devolver nada (), incluso no ponerse. Puede ser una expresión</a:t>
            </a:r>
          </a:p>
        </p:txBody>
      </p:sp>
    </p:spTree>
    <p:extLst>
      <p:ext uri="{BB962C8B-B14F-4D97-AF65-F5344CB8AC3E}">
        <p14:creationId xmlns:p14="http://schemas.microsoft.com/office/powerpoint/2010/main" val="35450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1517</Words>
  <Application>Microsoft Office PowerPoint</Application>
  <PresentationFormat>Presentación en pantalla (4:3)</PresentationFormat>
  <Paragraphs>405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Arial Narrow</vt:lpstr>
      <vt:lpstr>Courier New</vt:lpstr>
      <vt:lpstr>Symbol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Siracusa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235048</cp:lastModifiedBy>
  <cp:revision>367</cp:revision>
  <dcterms:created xsi:type="dcterms:W3CDTF">2009-03-01T01:28:01Z</dcterms:created>
  <dcterms:modified xsi:type="dcterms:W3CDTF">2020-10-04T15:00:46Z</dcterms:modified>
</cp:coreProperties>
</file>