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58" r:id="rId3"/>
    <p:sldId id="536" r:id="rId4"/>
    <p:sldId id="537" r:id="rId5"/>
    <p:sldId id="539" r:id="rId6"/>
    <p:sldId id="557" r:id="rId7"/>
    <p:sldId id="538" r:id="rId8"/>
    <p:sldId id="556" r:id="rId9"/>
    <p:sldId id="559" r:id="rId10"/>
    <p:sldId id="560" r:id="rId11"/>
    <p:sldId id="561" r:id="rId12"/>
    <p:sldId id="562" r:id="rId13"/>
    <p:sldId id="540" r:id="rId14"/>
    <p:sldId id="554" r:id="rId15"/>
    <p:sldId id="541" r:id="rId16"/>
    <p:sldId id="564" r:id="rId17"/>
    <p:sldId id="563" r:id="rId18"/>
    <p:sldId id="542" r:id="rId19"/>
    <p:sldId id="543" r:id="rId20"/>
    <p:sldId id="544" r:id="rId21"/>
    <p:sldId id="567" r:id="rId22"/>
    <p:sldId id="565" r:id="rId23"/>
    <p:sldId id="566" r:id="rId24"/>
    <p:sldId id="570" r:id="rId25"/>
    <p:sldId id="568" r:id="rId26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7804" autoAdjust="0"/>
  </p:normalViewPr>
  <p:slideViewPr>
    <p:cSldViewPr>
      <p:cViewPr varScale="1">
        <p:scale>
          <a:sx n="104" d="100"/>
          <a:sy n="104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79512" y="2158566"/>
            <a:ext cx="864984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dirty="0" smtClean="0"/>
              <a:t>1. Construcción de programas</a:t>
            </a:r>
            <a:endParaRPr lang="es-ES" altLang="es-ES" sz="3200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937878" y="5949280"/>
            <a:ext cx="5096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dirty="0" smtClean="0"/>
              <a:t>Bloque 1</a:t>
            </a:r>
            <a:r>
              <a:rPr lang="es-ES" dirty="0"/>
              <a:t>. Léxico y organización de un </a:t>
            </a:r>
            <a:r>
              <a:rPr lang="es-ES" dirty="0" smtClean="0"/>
              <a:t>algoritmo</a:t>
            </a:r>
          </a:p>
          <a:p>
            <a:pPr algn="r"/>
            <a:r>
              <a:rPr lang="es-ES" dirty="0"/>
              <a:t>1. Construcción de programas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601839" y="6537598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/>
          <p:cNvSpPr/>
          <p:nvPr/>
        </p:nvSpPr>
        <p:spPr>
          <a:xfrm>
            <a:off x="976385" y="4250698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Año = 2022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3457026" y="3618537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2022 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4160613" y="3741439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4140886" y="3904254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4060763" y="3889039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505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160613" y="3643329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720198" y="3882594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2</a:t>
            </a:r>
          </a:p>
        </p:txBody>
      </p:sp>
      <p:sp>
        <p:nvSpPr>
          <p:cNvPr id="63" name="Flecha derecha 62"/>
          <p:cNvSpPr/>
          <p:nvPr/>
        </p:nvSpPr>
        <p:spPr>
          <a:xfrm flipV="1">
            <a:off x="2835092" y="4467907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64" name="Flecha derecha 63"/>
          <p:cNvSpPr/>
          <p:nvPr/>
        </p:nvSpPr>
        <p:spPr>
          <a:xfrm flipV="1">
            <a:off x="4942828" y="4458670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65" name="Multidocumento 64"/>
          <p:cNvSpPr/>
          <p:nvPr/>
        </p:nvSpPr>
        <p:spPr>
          <a:xfrm>
            <a:off x="5580112" y="4215497"/>
            <a:ext cx="772281" cy="486345"/>
          </a:xfrm>
          <a:prstGeom prst="flowChartMultidocumen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 derecha 65"/>
          <p:cNvSpPr/>
          <p:nvPr/>
        </p:nvSpPr>
        <p:spPr>
          <a:xfrm flipV="1">
            <a:off x="6702018" y="4445047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7243217" y="4215497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No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424040" y="4909488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2022 </a:t>
            </a:r>
          </a:p>
        </p:txBody>
      </p:sp>
      <p:cxnSp>
        <p:nvCxnSpPr>
          <p:cNvPr id="75" name="Conector recto 74"/>
          <p:cNvCxnSpPr/>
          <p:nvPr/>
        </p:nvCxnSpPr>
        <p:spPr>
          <a:xfrm>
            <a:off x="4127627" y="5032390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107900" y="5195205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4092385" y="5173461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097083" y="4927512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400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3635051" y="5148669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22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4560224" y="1209596"/>
            <a:ext cx="4014266" cy="193899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/>
              <a:t>Un año es bisiesto si es divisible por </a:t>
            </a:r>
            <a:r>
              <a:rPr lang="es-ES" altLang="es-ES" sz="2000" dirty="0" smtClean="0"/>
              <a:t>4,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excepto </a:t>
            </a:r>
            <a:r>
              <a:rPr lang="es-ES" altLang="es-ES" sz="2000" dirty="0"/>
              <a:t>el último de cada siglo (aquel divisible por </a:t>
            </a:r>
            <a:r>
              <a:rPr lang="es-ES" altLang="es-ES" sz="2000" dirty="0" smtClean="0"/>
              <a:t>100),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salvo </a:t>
            </a:r>
            <a:r>
              <a:rPr lang="es-ES" altLang="es-ES" sz="2000" dirty="0"/>
              <a:t>que este último </a:t>
            </a:r>
            <a:r>
              <a:rPr lang="es-ES" altLang="es-ES" sz="2000" dirty="0" smtClean="0"/>
              <a:t>de cada siglo sea </a:t>
            </a:r>
            <a:r>
              <a:rPr lang="es-ES" altLang="es-ES" sz="2000" dirty="0"/>
              <a:t>divisible por </a:t>
            </a:r>
            <a:r>
              <a:rPr lang="es-ES" altLang="es-ES" sz="2000" dirty="0" smtClean="0"/>
              <a:t>400</a:t>
            </a:r>
            <a:endParaRPr lang="es-ES" sz="2000" dirty="0"/>
          </a:p>
        </p:txBody>
      </p:sp>
      <p:sp>
        <p:nvSpPr>
          <p:cNvPr id="82" name="Rectángulo 81"/>
          <p:cNvSpPr/>
          <p:nvPr/>
        </p:nvSpPr>
        <p:spPr>
          <a:xfrm>
            <a:off x="340899" y="1583651"/>
            <a:ext cx="3394827" cy="830997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altLang="es-ES" sz="1600" dirty="0"/>
              <a:t>Un año </a:t>
            </a:r>
            <a:r>
              <a:rPr lang="es-ES" altLang="es-ES" sz="1600" dirty="0" smtClean="0"/>
              <a:t>de cada 4 es bisiesto, menos el </a:t>
            </a:r>
            <a:r>
              <a:rPr lang="es-ES" altLang="es-ES" sz="1600" dirty="0"/>
              <a:t>último de cada </a:t>
            </a:r>
            <a:r>
              <a:rPr lang="es-ES" altLang="es-ES" sz="1600" dirty="0" smtClean="0"/>
              <a:t>siglo, pero cada 400 años sí lo es.</a:t>
            </a:r>
            <a:endParaRPr lang="es-ES" sz="16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371157" y="1602061"/>
            <a:ext cx="3364569" cy="829708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371157" y="1602288"/>
            <a:ext cx="3364569" cy="829481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echa derecha 109"/>
          <p:cNvSpPr/>
          <p:nvPr/>
        </p:nvSpPr>
        <p:spPr>
          <a:xfrm>
            <a:off x="3983187" y="1921466"/>
            <a:ext cx="373637" cy="144016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3474269" y="4248433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2022 </a:t>
            </a:r>
          </a:p>
        </p:txBody>
      </p:sp>
      <p:cxnSp>
        <p:nvCxnSpPr>
          <p:cNvPr id="112" name="Conector recto 111"/>
          <p:cNvCxnSpPr/>
          <p:nvPr/>
        </p:nvCxnSpPr>
        <p:spPr>
          <a:xfrm>
            <a:off x="4177856" y="4371335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4158129" y="4534150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4078006" y="4518935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20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4134621" y="4272986"/>
            <a:ext cx="663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100</a:t>
            </a:r>
          </a:p>
        </p:txBody>
      </p:sp>
      <p:sp>
        <p:nvSpPr>
          <p:cNvPr id="116" name="Rectángulo 115"/>
          <p:cNvSpPr/>
          <p:nvPr/>
        </p:nvSpPr>
        <p:spPr>
          <a:xfrm>
            <a:off x="3719324" y="451338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22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3044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ángulo 82"/>
          <p:cNvSpPr/>
          <p:nvPr/>
        </p:nvSpPr>
        <p:spPr>
          <a:xfrm>
            <a:off x="1120401" y="4115992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Año = 2000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3521227" y="3555826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2000 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4224814" y="3678728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4205087" y="3841543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124964" y="3826328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500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4224814" y="358061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3752863" y="3819799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0</a:t>
            </a:r>
          </a:p>
        </p:txBody>
      </p:sp>
      <p:sp>
        <p:nvSpPr>
          <p:cNvPr id="90" name="Flecha derecha 89"/>
          <p:cNvSpPr/>
          <p:nvPr/>
        </p:nvSpPr>
        <p:spPr>
          <a:xfrm flipV="1">
            <a:off x="2979108" y="433320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1" name="Flecha derecha 90"/>
          <p:cNvSpPr/>
          <p:nvPr/>
        </p:nvSpPr>
        <p:spPr>
          <a:xfrm flipV="1">
            <a:off x="5063612" y="434172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2" name="Multidocumento 91"/>
          <p:cNvSpPr/>
          <p:nvPr/>
        </p:nvSpPr>
        <p:spPr>
          <a:xfrm>
            <a:off x="5724128" y="4080791"/>
            <a:ext cx="772281" cy="486345"/>
          </a:xfrm>
          <a:prstGeom prst="flowChartMultidocumen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Flecha derecha 92"/>
          <p:cNvSpPr/>
          <p:nvPr/>
        </p:nvSpPr>
        <p:spPr>
          <a:xfrm flipV="1">
            <a:off x="6846034" y="431034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387233" y="4080791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Sí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3503839" y="4698681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2000 </a:t>
            </a:r>
          </a:p>
        </p:txBody>
      </p:sp>
      <p:cxnSp>
        <p:nvCxnSpPr>
          <p:cNvPr id="96" name="Conector recto 95"/>
          <p:cNvCxnSpPr/>
          <p:nvPr/>
        </p:nvCxnSpPr>
        <p:spPr>
          <a:xfrm>
            <a:off x="4207426" y="4821583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4187699" y="4984398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4172184" y="4962654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4176882" y="4716705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714850" y="4937862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0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3517286" y="4119785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2000 </a:t>
            </a:r>
          </a:p>
        </p:txBody>
      </p:sp>
      <p:cxnSp>
        <p:nvCxnSpPr>
          <p:cNvPr id="104" name="Conector recto 103"/>
          <p:cNvCxnSpPr/>
          <p:nvPr/>
        </p:nvCxnSpPr>
        <p:spPr>
          <a:xfrm>
            <a:off x="4220873" y="4242687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 flipV="1">
            <a:off x="4201146" y="4405502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4185631" y="4383758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20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4190329" y="4137809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/>
              <a:t>1</a:t>
            </a:r>
            <a:r>
              <a:rPr lang="es-ES" altLang="es-ES" sz="1600" dirty="0" smtClean="0"/>
              <a:t>00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3728297" y="4358966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4560224" y="1209596"/>
            <a:ext cx="4014266" cy="193899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/>
              <a:t>Un año es bisiesto si es divisible por </a:t>
            </a:r>
            <a:r>
              <a:rPr lang="es-ES" altLang="es-ES" sz="2000" dirty="0" smtClean="0"/>
              <a:t>4,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excepto </a:t>
            </a:r>
            <a:r>
              <a:rPr lang="es-ES" altLang="es-ES" sz="2000" dirty="0"/>
              <a:t>el último de cada siglo (aquel divisible por </a:t>
            </a:r>
            <a:r>
              <a:rPr lang="es-ES" altLang="es-ES" sz="2000" dirty="0" smtClean="0"/>
              <a:t>100),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salvo </a:t>
            </a:r>
            <a:r>
              <a:rPr lang="es-ES" altLang="es-ES" sz="2000" dirty="0"/>
              <a:t>que este último </a:t>
            </a:r>
            <a:r>
              <a:rPr lang="es-ES" altLang="es-ES" sz="2000" dirty="0" smtClean="0"/>
              <a:t>de cada siglo sea </a:t>
            </a:r>
            <a:r>
              <a:rPr lang="es-ES" altLang="es-ES" sz="2000" dirty="0"/>
              <a:t>divisible por </a:t>
            </a:r>
            <a:r>
              <a:rPr lang="es-ES" altLang="es-ES" sz="2000" dirty="0" smtClean="0"/>
              <a:t>400</a:t>
            </a:r>
            <a:endParaRPr lang="es-ES" sz="2000" dirty="0"/>
          </a:p>
        </p:txBody>
      </p:sp>
      <p:sp>
        <p:nvSpPr>
          <p:cNvPr id="52" name="Rectángulo 51"/>
          <p:cNvSpPr/>
          <p:nvPr/>
        </p:nvSpPr>
        <p:spPr>
          <a:xfrm>
            <a:off x="340899" y="1583651"/>
            <a:ext cx="3394827" cy="830997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altLang="es-ES" sz="1600" dirty="0"/>
              <a:t>Un año </a:t>
            </a:r>
            <a:r>
              <a:rPr lang="es-ES" altLang="es-ES" sz="1600" dirty="0" smtClean="0"/>
              <a:t>de cada 4 es bisiesto, menos el </a:t>
            </a:r>
            <a:r>
              <a:rPr lang="es-ES" altLang="es-ES" sz="1600" dirty="0"/>
              <a:t>último de cada </a:t>
            </a:r>
            <a:r>
              <a:rPr lang="es-ES" altLang="es-ES" sz="1600" dirty="0" smtClean="0"/>
              <a:t>siglo, pero cada 400 años sí lo es.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371157" y="1602061"/>
            <a:ext cx="3364569" cy="829708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71157" y="1602288"/>
            <a:ext cx="3364569" cy="829481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echa derecha 54"/>
          <p:cNvSpPr/>
          <p:nvPr/>
        </p:nvSpPr>
        <p:spPr>
          <a:xfrm>
            <a:off x="3983187" y="1921466"/>
            <a:ext cx="373637" cy="144016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5135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ángulo 82"/>
          <p:cNvSpPr/>
          <p:nvPr/>
        </p:nvSpPr>
        <p:spPr>
          <a:xfrm>
            <a:off x="1120401" y="4115992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Año = 2024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3521227" y="3555826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2024 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4224814" y="3678728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4205087" y="3841543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124964" y="3826328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506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4224814" y="358061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3752863" y="3819799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0</a:t>
            </a:r>
          </a:p>
        </p:txBody>
      </p:sp>
      <p:sp>
        <p:nvSpPr>
          <p:cNvPr id="90" name="Flecha derecha 89"/>
          <p:cNvSpPr/>
          <p:nvPr/>
        </p:nvSpPr>
        <p:spPr>
          <a:xfrm flipV="1">
            <a:off x="2979108" y="433320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1" name="Flecha derecha 90"/>
          <p:cNvSpPr/>
          <p:nvPr/>
        </p:nvSpPr>
        <p:spPr>
          <a:xfrm flipV="1">
            <a:off x="5063612" y="434172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2" name="Multidocumento 91"/>
          <p:cNvSpPr/>
          <p:nvPr/>
        </p:nvSpPr>
        <p:spPr>
          <a:xfrm>
            <a:off x="5724128" y="4080791"/>
            <a:ext cx="772281" cy="486345"/>
          </a:xfrm>
          <a:prstGeom prst="flowChartMultidocumen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Flecha derecha 92"/>
          <p:cNvSpPr/>
          <p:nvPr/>
        </p:nvSpPr>
        <p:spPr>
          <a:xfrm flipV="1">
            <a:off x="6846034" y="4310341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387233" y="4080791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Sí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3503839" y="4698681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2024 </a:t>
            </a:r>
          </a:p>
        </p:txBody>
      </p:sp>
      <p:cxnSp>
        <p:nvCxnSpPr>
          <p:cNvPr id="96" name="Conector recto 95"/>
          <p:cNvCxnSpPr/>
          <p:nvPr/>
        </p:nvCxnSpPr>
        <p:spPr>
          <a:xfrm>
            <a:off x="4207426" y="4821583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4187699" y="4984398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4172184" y="4962654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4176882" y="4716705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714850" y="4937862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24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3517286" y="4119785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2024 </a:t>
            </a:r>
          </a:p>
        </p:txBody>
      </p:sp>
      <p:cxnSp>
        <p:nvCxnSpPr>
          <p:cNvPr id="104" name="Conector recto 103"/>
          <p:cNvCxnSpPr/>
          <p:nvPr/>
        </p:nvCxnSpPr>
        <p:spPr>
          <a:xfrm>
            <a:off x="4220873" y="4242687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 flipV="1">
            <a:off x="4201146" y="4405502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4185631" y="4383758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20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4190329" y="4137809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/>
              <a:t>1</a:t>
            </a:r>
            <a:r>
              <a:rPr lang="es-ES" altLang="es-ES" sz="1600" dirty="0" smtClean="0"/>
              <a:t>00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3728297" y="4358966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24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4560224" y="1209596"/>
            <a:ext cx="4014266" cy="193899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/>
              <a:t>Un año es bisiesto si es divisible por </a:t>
            </a:r>
            <a:r>
              <a:rPr lang="es-ES" altLang="es-ES" sz="2000" dirty="0" smtClean="0"/>
              <a:t>4,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excepto </a:t>
            </a:r>
            <a:r>
              <a:rPr lang="es-ES" altLang="es-ES" sz="2000" dirty="0"/>
              <a:t>el último de cada siglo (aquel divisible por </a:t>
            </a:r>
            <a:r>
              <a:rPr lang="es-ES" altLang="es-ES" sz="2000" dirty="0" smtClean="0"/>
              <a:t>100),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salvo </a:t>
            </a:r>
            <a:r>
              <a:rPr lang="es-ES" altLang="es-ES" sz="2000" dirty="0"/>
              <a:t>que este último </a:t>
            </a:r>
            <a:r>
              <a:rPr lang="es-ES" altLang="es-ES" sz="2000" dirty="0" smtClean="0"/>
              <a:t>de cada siglo sea </a:t>
            </a:r>
            <a:r>
              <a:rPr lang="es-ES" altLang="es-ES" sz="2000" dirty="0"/>
              <a:t>divisible por </a:t>
            </a:r>
            <a:r>
              <a:rPr lang="es-ES" altLang="es-ES" sz="2000" dirty="0" smtClean="0"/>
              <a:t>400</a:t>
            </a:r>
            <a:endParaRPr lang="es-ES" sz="2000" dirty="0"/>
          </a:p>
        </p:txBody>
      </p:sp>
      <p:sp>
        <p:nvSpPr>
          <p:cNvPr id="52" name="Rectángulo 51"/>
          <p:cNvSpPr/>
          <p:nvPr/>
        </p:nvSpPr>
        <p:spPr>
          <a:xfrm>
            <a:off x="340899" y="1583651"/>
            <a:ext cx="3394827" cy="830997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altLang="es-ES" sz="1600" dirty="0"/>
              <a:t>Un año </a:t>
            </a:r>
            <a:r>
              <a:rPr lang="es-ES" altLang="es-ES" sz="1600" dirty="0" smtClean="0"/>
              <a:t>de cada 4 es bisiesto, menos el </a:t>
            </a:r>
            <a:r>
              <a:rPr lang="es-ES" altLang="es-ES" sz="1600" dirty="0"/>
              <a:t>último de cada </a:t>
            </a:r>
            <a:r>
              <a:rPr lang="es-ES" altLang="es-ES" sz="1600" dirty="0" smtClean="0"/>
              <a:t>siglo, pero cada 400 años sí lo es.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371157" y="1602061"/>
            <a:ext cx="3364569" cy="829708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71157" y="1602288"/>
            <a:ext cx="3364569" cy="829481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echa derecha 54"/>
          <p:cNvSpPr/>
          <p:nvPr/>
        </p:nvSpPr>
        <p:spPr>
          <a:xfrm>
            <a:off x="3983187" y="1921466"/>
            <a:ext cx="373637" cy="144016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1490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Diseño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07380" y="1283276"/>
            <a:ext cx="6984478" cy="193899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“Análisis” establece ¿qué? quiere hacerse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“Diseño” establece ¿Cómo? se hace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 exactitud, paso a paso, en detalle.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Se necesita el “Algoritmo”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03200" y="4091588"/>
            <a:ext cx="6192837" cy="156966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600" b="1" dirty="0"/>
              <a:t>Algoritmo</a:t>
            </a:r>
            <a:endParaRPr lang="es-ES" altLang="es-ES" sz="2400" b="1" dirty="0"/>
          </a:p>
          <a:p>
            <a:pPr algn="ctr" eaLnBrk="1" hangingPunct="1"/>
            <a:endParaRPr lang="es-ES" altLang="es-ES" sz="2000" dirty="0"/>
          </a:p>
          <a:p>
            <a:pPr algn="ctr" eaLnBrk="1" hangingPunct="1"/>
            <a:r>
              <a:rPr lang="es-ES" altLang="es-ES" sz="2000" dirty="0"/>
              <a:t>Método para resolver un problema mediante una serie de pasos precisos, definidos y finitos.</a:t>
            </a:r>
          </a:p>
        </p:txBody>
      </p:sp>
    </p:spTree>
    <p:extLst>
      <p:ext uri="{BB962C8B-B14F-4D97-AF65-F5344CB8AC3E}">
        <p14:creationId xmlns:p14="http://schemas.microsoft.com/office/powerpoint/2010/main" val="17761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3528" y="1457488"/>
            <a:ext cx="3312125" cy="1077218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b="1" dirty="0" smtClean="0"/>
              <a:t>Un algoritmo tiene 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Informaciones </a:t>
            </a:r>
            <a:r>
              <a:rPr lang="es-ES" altLang="es-ES" sz="1600" dirty="0" smtClean="0"/>
              <a:t>(datos)</a:t>
            </a:r>
            <a:endParaRPr lang="es-ES" altLang="es-ES" sz="2000" dirty="0" smtClean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Acciones</a:t>
            </a:r>
            <a:endParaRPr lang="es-ES" altLang="es-ES" sz="2000" dirty="0"/>
          </a:p>
        </p:txBody>
      </p:sp>
      <p:sp>
        <p:nvSpPr>
          <p:cNvPr id="33" name="Rectángulo 32"/>
          <p:cNvSpPr/>
          <p:nvPr/>
        </p:nvSpPr>
        <p:spPr>
          <a:xfrm>
            <a:off x="1333622" y="735087"/>
            <a:ext cx="665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b="1" dirty="0" smtClean="0"/>
              <a:t>¿Y cómo organizamos eso en un algoritmo?</a:t>
            </a:r>
            <a:endParaRPr lang="es-ES" altLang="es-ES" sz="2400" b="1" dirty="0"/>
          </a:p>
        </p:txBody>
      </p:sp>
      <p:sp>
        <p:nvSpPr>
          <p:cNvPr id="34" name="Rectángulo 33"/>
          <p:cNvSpPr/>
          <p:nvPr/>
        </p:nvSpPr>
        <p:spPr>
          <a:xfrm>
            <a:off x="1475656" y="2849395"/>
            <a:ext cx="5939299" cy="138499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b="1" dirty="0" smtClean="0"/>
              <a:t>Un algoritmo necesita un </a:t>
            </a:r>
            <a:r>
              <a:rPr lang="es-ES" altLang="es-ES" sz="2400" b="1" dirty="0" smtClean="0">
                <a:solidFill>
                  <a:srgbClr val="FF6600"/>
                </a:solidFill>
              </a:rPr>
              <a:t>léxico</a:t>
            </a:r>
            <a:r>
              <a:rPr lang="es-ES" altLang="es-ES" sz="2400" b="1" dirty="0" smtClean="0"/>
              <a:t> para 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Describir las acciones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Describir las informaciones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Organizar </a:t>
            </a:r>
            <a:r>
              <a:rPr lang="es-ES" altLang="es-ES" sz="2000" dirty="0"/>
              <a:t>las acciones en el </a:t>
            </a:r>
            <a:r>
              <a:rPr lang="es-ES" altLang="es-ES" sz="2000" dirty="0" smtClean="0"/>
              <a:t>tiempo</a:t>
            </a:r>
            <a:endParaRPr lang="es-ES" altLang="es-ES" sz="2000" dirty="0"/>
          </a:p>
        </p:txBody>
      </p:sp>
      <p:sp>
        <p:nvSpPr>
          <p:cNvPr id="35" name="Rectángulo 34"/>
          <p:cNvSpPr/>
          <p:nvPr/>
        </p:nvSpPr>
        <p:spPr>
          <a:xfrm>
            <a:off x="2555776" y="4636293"/>
            <a:ext cx="5939299" cy="138499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b="1" dirty="0" smtClean="0"/>
              <a:t>Las acciones se organizan mediante 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Secuenciación </a:t>
            </a:r>
            <a:r>
              <a:rPr lang="es-ES" altLang="es-ES" sz="1600" dirty="0" smtClean="0"/>
              <a:t>(instrucciones)</a:t>
            </a:r>
            <a:endParaRPr lang="es-ES" altLang="es-ES" sz="20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Análisis de casos </a:t>
            </a:r>
            <a:r>
              <a:rPr lang="es-ES" altLang="es-ES" sz="1600" dirty="0" smtClean="0"/>
              <a:t>(condiciones)</a:t>
            </a:r>
            <a:endParaRPr lang="es-ES" altLang="es-ES" sz="20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Iteraciones </a:t>
            </a:r>
            <a:r>
              <a:rPr lang="es-ES" altLang="es-ES" sz="1600" dirty="0" smtClean="0"/>
              <a:t>(repeticiones)</a:t>
            </a:r>
            <a:endParaRPr lang="es-ES" altLang="es-E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3128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Diseño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1520" y="836712"/>
            <a:ext cx="4014266" cy="193899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/>
              <a:t>Un año es bisiesto si es divisible por </a:t>
            </a:r>
            <a:r>
              <a:rPr lang="es-ES" altLang="es-ES" sz="2000" dirty="0" smtClean="0"/>
              <a:t>4,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excepto </a:t>
            </a:r>
            <a:r>
              <a:rPr lang="es-ES" altLang="es-ES" sz="2000" dirty="0"/>
              <a:t>el último de cada siglo (aquel divisible por </a:t>
            </a:r>
            <a:r>
              <a:rPr lang="es-ES" altLang="es-ES" sz="2000" dirty="0" smtClean="0"/>
              <a:t>100),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salvo </a:t>
            </a:r>
            <a:r>
              <a:rPr lang="es-ES" altLang="es-ES" sz="2000" dirty="0"/>
              <a:t>que este último </a:t>
            </a:r>
            <a:r>
              <a:rPr lang="es-ES" altLang="es-ES" sz="2000" dirty="0" smtClean="0"/>
              <a:t>de cada siglo sea </a:t>
            </a:r>
            <a:r>
              <a:rPr lang="es-ES" altLang="es-ES" sz="2000" dirty="0"/>
              <a:t>divisible por </a:t>
            </a:r>
            <a:r>
              <a:rPr lang="es-ES" altLang="es-ES" sz="2000" dirty="0" smtClean="0"/>
              <a:t>400</a:t>
            </a:r>
            <a:endParaRPr lang="es-ES" sz="2000" dirty="0"/>
          </a:p>
        </p:txBody>
      </p:sp>
      <p:sp>
        <p:nvSpPr>
          <p:cNvPr id="2" name="Rectángulo 1"/>
          <p:cNvSpPr/>
          <p:nvPr/>
        </p:nvSpPr>
        <p:spPr>
          <a:xfrm>
            <a:off x="4788024" y="821492"/>
            <a:ext cx="3528392" cy="5262979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altLang="es-ES" sz="2400" dirty="0" smtClean="0">
                <a:solidFill>
                  <a:srgbClr val="FF6600"/>
                </a:solidFill>
                <a:latin typeface="Arial Narrow" panose="020B0606020202030204" pitchFamily="34" charset="0"/>
              </a:rPr>
              <a:t>Léxico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año : entero</a:t>
            </a:r>
          </a:p>
          <a:p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  </a:t>
            </a:r>
            <a:r>
              <a:rPr lang="es-ES" sz="2400" dirty="0" err="1" smtClean="0">
                <a:latin typeface="Arial Narrow" panose="020B0606020202030204" pitchFamily="34" charset="0"/>
              </a:rPr>
              <a:t>resul</a:t>
            </a:r>
            <a:r>
              <a:rPr lang="es-ES" sz="2400" dirty="0" smtClean="0">
                <a:latin typeface="Arial Narrow" panose="020B0606020202030204" pitchFamily="34" charset="0"/>
              </a:rPr>
              <a:t> : booleano</a:t>
            </a:r>
          </a:p>
          <a:p>
            <a:r>
              <a:rPr lang="es-ES" sz="2400" dirty="0" smtClean="0">
                <a:solidFill>
                  <a:srgbClr val="FF6600"/>
                </a:solidFill>
                <a:latin typeface="Arial Narrow" panose="020B0606020202030204" pitchFamily="34" charset="0"/>
              </a:rPr>
              <a:t>Algoritmo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Leer (año);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Si  ( (año MOD 4 = 0)</a:t>
            </a:r>
          </a:p>
          <a:p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       y (año MOD 100 </a:t>
            </a:r>
            <a:r>
              <a:rPr lang="es-E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≠</a:t>
            </a:r>
            <a:r>
              <a:rPr lang="es-ES" sz="2400" dirty="0" smtClean="0">
                <a:latin typeface="Arial Narrow" panose="020B0606020202030204" pitchFamily="34" charset="0"/>
              </a:rPr>
              <a:t> 0) ) </a:t>
            </a:r>
          </a:p>
          <a:p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       o (año MOD 400 = 0)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    Entonces </a:t>
            </a:r>
            <a:r>
              <a:rPr lang="es-ES" sz="2400" dirty="0" err="1" smtClean="0">
                <a:latin typeface="Arial Narrow" panose="020B0606020202030204" pitchFamily="34" charset="0"/>
              </a:rPr>
              <a:t>resul</a:t>
            </a:r>
            <a:r>
              <a:rPr lang="es-ES" sz="2400" dirty="0" smtClean="0"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  <a:cs typeface="Arial" panose="020B0604020202020204" pitchFamily="34" charset="0"/>
              </a:rPr>
              <a:t>←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true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       </a:t>
            </a:r>
            <a:r>
              <a:rPr lang="es-ES" sz="2400" dirty="0" err="1" smtClean="0">
                <a:latin typeface="Arial Narrow" panose="020B0606020202030204" pitchFamily="34" charset="0"/>
              </a:rPr>
              <a:t>Si_no</a:t>
            </a:r>
            <a:r>
              <a:rPr lang="es-ES" sz="2400" dirty="0" smtClean="0">
                <a:latin typeface="Arial Narrow" panose="020B0606020202030204" pitchFamily="34" charset="0"/>
              </a:rPr>
              <a:t> </a:t>
            </a:r>
            <a:r>
              <a:rPr lang="es-ES" sz="2400" dirty="0" err="1" smtClean="0">
                <a:latin typeface="Arial Narrow" panose="020B0606020202030204" pitchFamily="34" charset="0"/>
              </a:rPr>
              <a:t>resul</a:t>
            </a:r>
            <a:r>
              <a:rPr lang="es-ES" sz="2400" dirty="0" smtClean="0"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  <a:cs typeface="Arial" panose="020B0604020202020204" pitchFamily="34" charset="0"/>
              </a:rPr>
              <a:t>←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false;</a:t>
            </a:r>
          </a:p>
          <a:p>
            <a:endParaRPr lang="es-ES" sz="2400" dirty="0">
              <a:latin typeface="Arial Narrow" panose="020B0606020202030204" pitchFamily="34" charset="0"/>
            </a:endParaRPr>
          </a:p>
          <a:p>
            <a:r>
              <a:rPr lang="es-ES" sz="2400" dirty="0" smtClean="0">
                <a:latin typeface="Arial Narrow" panose="020B0606020202030204" pitchFamily="34" charset="0"/>
              </a:rPr>
              <a:t>  Escribir(</a:t>
            </a:r>
            <a:r>
              <a:rPr lang="es-ES" sz="2400" dirty="0" err="1" smtClean="0">
                <a:latin typeface="Arial Narrow" panose="020B0606020202030204" pitchFamily="34" charset="0"/>
              </a:rPr>
              <a:t>resul</a:t>
            </a:r>
            <a:r>
              <a:rPr lang="es-ES" sz="24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s-ES" sz="2400" dirty="0" smtClean="0">
                <a:latin typeface="Arial Narrow" panose="020B060602020203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994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Codificación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3528" y="764704"/>
            <a:ext cx="4320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 un lenguaje concreto ( C/C++ 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43608" y="1268760"/>
            <a:ext cx="7272808" cy="532453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altLang="es-ES" sz="2000" dirty="0" smtClean="0">
                <a:latin typeface="Arial Narrow" panose="020B0606020202030204" pitchFamily="34" charset="0"/>
              </a:rPr>
              <a:t>#</a:t>
            </a:r>
            <a:r>
              <a:rPr lang="es-ES" altLang="es-ES" sz="2000" dirty="0" err="1" smtClean="0">
                <a:latin typeface="Arial Narrow" panose="020B0606020202030204" pitchFamily="34" charset="0"/>
              </a:rPr>
              <a:t>include</a:t>
            </a:r>
            <a:r>
              <a:rPr lang="es-ES" altLang="es-ES" sz="2000" dirty="0" smtClean="0">
                <a:latin typeface="Arial Narrow" panose="020B0606020202030204" pitchFamily="34" charset="0"/>
              </a:rPr>
              <a:t> &lt;</a:t>
            </a:r>
            <a:r>
              <a:rPr lang="es-ES" altLang="es-ES" sz="2000" dirty="0" err="1" smtClean="0">
                <a:latin typeface="Arial Narrow" panose="020B0606020202030204" pitchFamily="34" charset="0"/>
              </a:rPr>
              <a:t>stdio.h</a:t>
            </a:r>
            <a:r>
              <a:rPr lang="es-ES" altLang="es-ES" sz="2000" dirty="0" smtClean="0">
                <a:latin typeface="Arial Narrow" panose="020B0606020202030204" pitchFamily="34" charset="0"/>
              </a:rPr>
              <a:t>&gt;</a:t>
            </a: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err="1" smtClean="0">
                <a:latin typeface="Arial Narrow" panose="020B0606020202030204" pitchFamily="34" charset="0"/>
              </a:rPr>
              <a:t>main</a:t>
            </a:r>
            <a:r>
              <a:rPr lang="es-ES" sz="2000" dirty="0" smtClean="0">
                <a:latin typeface="Arial Narrow" panose="020B0606020202030204" pitchFamily="34" charset="0"/>
              </a:rPr>
              <a:t>()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{</a:t>
            </a:r>
            <a:endParaRPr lang="es-ES" sz="2000" dirty="0" smtClean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int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</a:rPr>
              <a:t>resul</a:t>
            </a:r>
            <a:r>
              <a:rPr lang="es-ES" sz="2000" dirty="0">
                <a:latin typeface="Arial Narrow" panose="020B0606020202030204" pitchFamily="34" charset="0"/>
              </a:rPr>
              <a:t> , </a:t>
            </a:r>
            <a:r>
              <a:rPr lang="es-ES" sz="2000" dirty="0" err="1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;</a:t>
            </a: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printf</a:t>
            </a:r>
            <a:r>
              <a:rPr lang="es-ES" sz="2000" dirty="0" smtClean="0">
                <a:latin typeface="Arial Narrow" panose="020B0606020202030204" pitchFamily="34" charset="0"/>
              </a:rPr>
              <a:t> ( “ Introduce un año : \n ” );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</a:rPr>
              <a:t>  </a:t>
            </a:r>
            <a:r>
              <a:rPr lang="es-ES" sz="2000" dirty="0" err="1" smtClean="0">
                <a:latin typeface="Arial Narrow" panose="020B0606020202030204" pitchFamily="34" charset="0"/>
              </a:rPr>
              <a:t>scanf</a:t>
            </a:r>
            <a:r>
              <a:rPr lang="es-ES" sz="2000" dirty="0" smtClean="0">
                <a:latin typeface="Arial Narrow" panose="020B0606020202030204" pitchFamily="34" charset="0"/>
              </a:rPr>
              <a:t> ( “%d”, &amp;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>
                <a:latin typeface="Arial Narrow" panose="020B0606020202030204" pitchFamily="34" charset="0"/>
              </a:rPr>
              <a:t>); </a:t>
            </a:r>
            <a:r>
              <a:rPr lang="es-ES" sz="2000" dirty="0" err="1">
                <a:latin typeface="Arial Narrow" panose="020B0606020202030204" pitchFamily="34" charset="0"/>
              </a:rPr>
              <a:t>fflush</a:t>
            </a:r>
            <a:r>
              <a:rPr lang="es-ES" sz="2000" dirty="0">
                <a:latin typeface="Arial Narrow" panose="020B0606020202030204" pitchFamily="34" charset="0"/>
              </a:rPr>
              <a:t>(</a:t>
            </a:r>
            <a:r>
              <a:rPr lang="es-ES" sz="2000" dirty="0" err="1">
                <a:latin typeface="Arial Narrow" panose="020B0606020202030204" pitchFamily="34" charset="0"/>
              </a:rPr>
              <a:t>stdin</a:t>
            </a:r>
            <a:r>
              <a:rPr lang="es-ES" sz="2000" dirty="0">
                <a:latin typeface="Arial Narrow" panose="020B0606020202030204" pitchFamily="34" charset="0"/>
              </a:rPr>
              <a:t>);</a:t>
            </a:r>
            <a:endParaRPr lang="es-ES" sz="2000" dirty="0" smtClean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if</a:t>
            </a:r>
            <a:r>
              <a:rPr lang="es-ES" sz="2000" dirty="0" smtClean="0">
                <a:latin typeface="Arial Narrow" panose="020B0606020202030204" pitchFamily="34" charset="0"/>
              </a:rPr>
              <a:t>  ( (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% 4 == 0)  &amp;&amp;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% 100 </a:t>
            </a:r>
            <a:r>
              <a:rPr lang="es-E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!=</a:t>
            </a:r>
            <a:r>
              <a:rPr lang="es-ES" sz="2000" dirty="0" smtClean="0">
                <a:latin typeface="Arial Narrow" panose="020B0606020202030204" pitchFamily="34" charset="0"/>
              </a:rPr>
              <a:t> 0) ) ||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% 400 == 0) )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   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= 1; </a:t>
            </a:r>
            <a:r>
              <a:rPr lang="es-ES" sz="2000" dirty="0" err="1" smtClean="0">
                <a:latin typeface="Arial Narrow" panose="020B0606020202030204" pitchFamily="34" charset="0"/>
              </a:rPr>
              <a:t>else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=</a:t>
            </a:r>
            <a:r>
              <a:rPr lang="es-ES" sz="2000" dirty="0" smtClean="0">
                <a:latin typeface="Arial Narrow" panose="020B0606020202030204" pitchFamily="34" charset="0"/>
              </a:rPr>
              <a:t> 0;</a:t>
            </a: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printf</a:t>
            </a:r>
            <a:r>
              <a:rPr lang="es-ES" sz="2000" dirty="0" smtClean="0">
                <a:latin typeface="Arial Narrow" panose="020B0606020202030204" pitchFamily="34" charset="0"/>
              </a:rPr>
              <a:t> (“Año %d bisiesto : “,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</a:rPr>
              <a:t>  </a:t>
            </a:r>
            <a:r>
              <a:rPr lang="es-ES" sz="2000" dirty="0" err="1" smtClean="0">
                <a:latin typeface="Arial Narrow" panose="020B0606020202030204" pitchFamily="34" charset="0"/>
              </a:rPr>
              <a:t>if</a:t>
            </a:r>
            <a:r>
              <a:rPr lang="es-ES" sz="2000" dirty="0" smtClean="0">
                <a:latin typeface="Arial Narrow" panose="020B0606020202030204" pitchFamily="34" charset="0"/>
              </a:rPr>
              <a:t> (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) </a:t>
            </a:r>
            <a:r>
              <a:rPr lang="es-ES" sz="2000" dirty="0" err="1" smtClean="0">
                <a:latin typeface="Arial Narrow" panose="020B0606020202030204" pitchFamily="34" charset="0"/>
              </a:rPr>
              <a:t>printf</a:t>
            </a:r>
            <a:r>
              <a:rPr lang="es-ES" sz="2000" dirty="0" smtClean="0">
                <a:latin typeface="Arial Narrow" panose="020B0606020202030204" pitchFamily="34" charset="0"/>
              </a:rPr>
              <a:t> (“SI \n”); </a:t>
            </a:r>
            <a:r>
              <a:rPr lang="es-ES" sz="2000" dirty="0" err="1" smtClean="0">
                <a:latin typeface="Arial Narrow" panose="020B0606020202030204" pitchFamily="34" charset="0"/>
              </a:rPr>
              <a:t>else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printf</a:t>
            </a:r>
            <a:r>
              <a:rPr lang="es-ES" sz="2000" dirty="0" smtClean="0">
                <a:latin typeface="Arial Narrow" panose="020B0606020202030204" pitchFamily="34" charset="0"/>
              </a:rPr>
              <a:t> (“NO \n”);</a:t>
            </a:r>
          </a:p>
          <a:p>
            <a:endParaRPr lang="es-ES" sz="2000" dirty="0" smtClean="0">
              <a:latin typeface="Arial Narrow" panose="020B0606020202030204" pitchFamily="34" charset="0"/>
            </a:endParaRPr>
          </a:p>
          <a:p>
            <a:r>
              <a:rPr lang="es-ES" sz="2000" dirty="0">
                <a:latin typeface="Arial Narrow" panose="020B0606020202030204" pitchFamily="34" charset="0"/>
              </a:rPr>
              <a:t>  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system</a:t>
            </a:r>
            <a:r>
              <a:rPr lang="es-ES" sz="2000" dirty="0">
                <a:latin typeface="Arial Narrow" panose="020B0606020202030204" pitchFamily="34" charset="0"/>
              </a:rPr>
              <a:t>("pause");</a:t>
            </a:r>
            <a:endParaRPr lang="es-ES" sz="2000" dirty="0" smtClean="0">
              <a:latin typeface="Arial Narrow" panose="020B0606020202030204" pitchFamily="34" charset="0"/>
            </a:endParaRPr>
          </a:p>
          <a:p>
            <a:r>
              <a:rPr lang="es-ES" sz="2000" dirty="0">
                <a:latin typeface="Arial Narrow" panose="020B0606020202030204" pitchFamily="34" charset="0"/>
              </a:rPr>
              <a:t>}</a:t>
            </a:r>
            <a:endParaRPr lang="es-ES" sz="2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Codificación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3528" y="764704"/>
            <a:ext cx="4824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 un lenguaje concreto </a:t>
            </a:r>
            <a:r>
              <a:rPr lang="es-ES" altLang="es-ES" sz="2000" kern="0" dirty="0" smtClean="0">
                <a:solidFill>
                  <a:srgbClr val="FFFFFF"/>
                </a:solidFill>
              </a:rPr>
              <a:t>(P</a:t>
            </a:r>
            <a:r>
              <a:rPr kumimoji="0" lang="es-E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ascal</a:t>
            </a: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43608" y="1268760"/>
            <a:ext cx="7272808" cy="532453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altLang="es-ES" sz="2000" dirty="0" err="1" smtClean="0">
                <a:latin typeface="Arial Narrow" panose="020B0606020202030204" pitchFamily="34" charset="0"/>
              </a:rPr>
              <a:t>Program</a:t>
            </a:r>
            <a:r>
              <a:rPr lang="es-ES" altLang="es-ES" sz="2000" dirty="0" smtClean="0">
                <a:latin typeface="Arial Narrow" panose="020B0606020202030204" pitchFamily="34" charset="0"/>
              </a:rPr>
              <a:t> bisiesto;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Var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: </a:t>
            </a:r>
            <a:r>
              <a:rPr lang="es-ES" sz="2000" dirty="0" err="1" smtClean="0">
                <a:latin typeface="Arial Narrow" panose="020B0606020202030204" pitchFamily="34" charset="0"/>
              </a:rPr>
              <a:t>integer</a:t>
            </a:r>
            <a:r>
              <a:rPr lang="es-ES" sz="2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</a:rPr>
              <a:t> 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: </a:t>
            </a:r>
            <a:r>
              <a:rPr lang="es-ES" sz="2000" dirty="0" err="1" smtClean="0">
                <a:latin typeface="Arial Narrow" panose="020B0606020202030204" pitchFamily="34" charset="0"/>
              </a:rPr>
              <a:t>boolean</a:t>
            </a:r>
            <a:r>
              <a:rPr lang="es-ES" sz="2000" dirty="0" smtClean="0">
                <a:latin typeface="Arial Narrow" panose="020B0606020202030204" pitchFamily="34" charset="0"/>
              </a:rPr>
              <a:t>;</a:t>
            </a:r>
          </a:p>
          <a:p>
            <a:endParaRPr lang="es-ES" sz="2000" dirty="0" smtClean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Begin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Write</a:t>
            </a:r>
            <a:r>
              <a:rPr lang="es-ES" sz="2000" dirty="0" smtClean="0">
                <a:latin typeface="Arial Narrow" panose="020B0606020202030204" pitchFamily="34" charset="0"/>
              </a:rPr>
              <a:t>(‘Introduce un año : ’);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</a:rPr>
              <a:t>  </a:t>
            </a:r>
            <a:r>
              <a:rPr lang="es-ES" sz="2000" dirty="0" err="1" smtClean="0">
                <a:latin typeface="Arial Narrow" panose="020B0606020202030204" pitchFamily="34" charset="0"/>
              </a:rPr>
              <a:t>Readln</a:t>
            </a:r>
            <a:r>
              <a:rPr lang="es-ES" sz="2000" dirty="0" smtClean="0">
                <a:latin typeface="Arial Narrow" panose="020B0606020202030204" pitchFamily="34" charset="0"/>
              </a:rPr>
              <a:t>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 smtClean="0">
                <a:latin typeface="Arial Narrow" panose="020B0606020202030204" pitchFamily="34" charset="0"/>
              </a:rPr>
              <a:t>If</a:t>
            </a:r>
            <a:r>
              <a:rPr lang="es-ES" sz="2000" dirty="0" smtClean="0">
                <a:latin typeface="Arial Narrow" panose="020B0606020202030204" pitchFamily="34" charset="0"/>
              </a:rPr>
              <a:t>  (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MOD 4 = 0)  and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MOD 100 </a:t>
            </a:r>
            <a:r>
              <a:rPr lang="es-E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≠</a:t>
            </a:r>
            <a:r>
              <a:rPr lang="es-ES" sz="2000" dirty="0" smtClean="0">
                <a:latin typeface="Arial Narrow" panose="020B0606020202030204" pitchFamily="34" charset="0"/>
              </a:rPr>
              <a:t> 0) ) </a:t>
            </a:r>
            <a:r>
              <a:rPr lang="es-ES" sz="2000" dirty="0" err="1" smtClean="0">
                <a:latin typeface="Arial Narrow" panose="020B0606020202030204" pitchFamily="34" charset="0"/>
              </a:rPr>
              <a:t>or</a:t>
            </a:r>
            <a:r>
              <a:rPr lang="es-ES" sz="2000" dirty="0" smtClean="0">
                <a:latin typeface="Arial Narrow" panose="020B0606020202030204" pitchFamily="34" charset="0"/>
              </a:rPr>
              <a:t> (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 MOD 400 = 0)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    </a:t>
            </a:r>
            <a:r>
              <a:rPr lang="es-ES" sz="2000" dirty="0" err="1" smtClean="0">
                <a:latin typeface="Arial Narrow" panose="020B0606020202030204" pitchFamily="34" charset="0"/>
              </a:rPr>
              <a:t>Then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:= true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    </a:t>
            </a:r>
            <a:r>
              <a:rPr lang="es-ES" sz="2000" dirty="0" err="1" smtClean="0">
                <a:latin typeface="Arial Narrow" panose="020B0606020202030204" pitchFamily="34" charset="0"/>
              </a:rPr>
              <a:t>Else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:=</a:t>
            </a:r>
            <a:r>
              <a:rPr lang="es-ES" sz="2000" dirty="0" smtClean="0">
                <a:latin typeface="Arial Narrow" panose="020B0606020202030204" pitchFamily="34" charset="0"/>
              </a:rPr>
              <a:t> false;</a:t>
            </a: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smtClean="0">
                <a:latin typeface="Arial Narrow" panose="020B0606020202030204" pitchFamily="34" charset="0"/>
              </a:rPr>
              <a:t>   </a:t>
            </a:r>
            <a:r>
              <a:rPr lang="es-ES" sz="2000" dirty="0" err="1">
                <a:latin typeface="Arial Narrow" panose="020B0606020202030204" pitchFamily="34" charset="0"/>
              </a:rPr>
              <a:t>w</a:t>
            </a:r>
            <a:r>
              <a:rPr lang="es-ES" sz="2000" dirty="0" err="1" smtClean="0">
                <a:latin typeface="Arial Narrow" panose="020B0606020202030204" pitchFamily="34" charset="0"/>
              </a:rPr>
              <a:t>rite</a:t>
            </a:r>
            <a:r>
              <a:rPr lang="es-ES" sz="2000" dirty="0" smtClean="0">
                <a:latin typeface="Arial Narrow" panose="020B0606020202030204" pitchFamily="34" charset="0"/>
              </a:rPr>
              <a:t> (‘Año ‘, </a:t>
            </a:r>
            <a:r>
              <a:rPr lang="es-ES" sz="2000" dirty="0" err="1" smtClean="0">
                <a:latin typeface="Arial Narrow" panose="020B0606020202030204" pitchFamily="34" charset="0"/>
              </a:rPr>
              <a:t>anyo</a:t>
            </a:r>
            <a:r>
              <a:rPr lang="es-ES" sz="2000" dirty="0" smtClean="0">
                <a:latin typeface="Arial Narrow" panose="020B0606020202030204" pitchFamily="34" charset="0"/>
              </a:rPr>
              <a:t>, ’bisiesto :’ );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</a:rPr>
              <a:t>  </a:t>
            </a:r>
            <a:r>
              <a:rPr lang="es-ES" sz="2000" dirty="0" err="1" smtClean="0">
                <a:latin typeface="Arial Narrow" panose="020B0606020202030204" pitchFamily="34" charset="0"/>
              </a:rPr>
              <a:t>if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resul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then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writeln</a:t>
            </a:r>
            <a:r>
              <a:rPr lang="es-ES" sz="2000" dirty="0" smtClean="0">
                <a:latin typeface="Arial Narrow" panose="020B0606020202030204" pitchFamily="34" charset="0"/>
              </a:rPr>
              <a:t> (‘SI’)</a:t>
            </a:r>
          </a:p>
          <a:p>
            <a:r>
              <a:rPr lang="es-ES" sz="2000" dirty="0" smtClean="0">
                <a:latin typeface="Arial Narrow" panose="020B0606020202030204" pitchFamily="34" charset="0"/>
              </a:rPr>
              <a:t>               </a:t>
            </a:r>
            <a:r>
              <a:rPr lang="es-ES" sz="2000" dirty="0" err="1" smtClean="0">
                <a:latin typeface="Arial Narrow" panose="020B0606020202030204" pitchFamily="34" charset="0"/>
              </a:rPr>
              <a:t>else</a:t>
            </a:r>
            <a:r>
              <a:rPr lang="es-ES" sz="2000" dirty="0" smtClean="0">
                <a:latin typeface="Arial Narrow" panose="020B0606020202030204" pitchFamily="34" charset="0"/>
              </a:rPr>
              <a:t> </a:t>
            </a:r>
            <a:r>
              <a:rPr lang="es-ES" sz="2000" dirty="0" err="1" smtClean="0">
                <a:latin typeface="Arial Narrow" panose="020B0606020202030204" pitchFamily="34" charset="0"/>
              </a:rPr>
              <a:t>writeln</a:t>
            </a:r>
            <a:r>
              <a:rPr lang="es-ES" sz="2000" dirty="0" smtClean="0">
                <a:latin typeface="Arial Narrow" panose="020B0606020202030204" pitchFamily="34" charset="0"/>
              </a:rPr>
              <a:t> (’NO’);      </a:t>
            </a:r>
          </a:p>
          <a:p>
            <a:r>
              <a:rPr lang="es-ES" sz="2000" dirty="0" err="1" smtClean="0">
                <a:latin typeface="Arial Narrow" panose="020B0606020202030204" pitchFamily="34" charset="0"/>
              </a:rPr>
              <a:t>End</a:t>
            </a:r>
            <a:r>
              <a:rPr lang="es-ES" sz="2000" dirty="0" smtClean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Prueba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1988840"/>
            <a:ext cx="8353425" cy="31226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Fase de pruebas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verificación  y depuración del programa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Se utilizan un conjunto amplio y variado de datos de entrada, para buscar posibles errores: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Valores normales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Valores extremos   : en los límites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los dominios</a:t>
            </a: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Valores especiales : que puedan producir problemas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</a:t>
            </a:r>
            <a:r>
              <a:rPr kumimoji="0" lang="es-ES" altLang="es-E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Ej</a:t>
            </a:r>
            <a:r>
              <a:rPr lang="es-ES" altLang="es-ES" kern="0" dirty="0" smtClean="0">
                <a:solidFill>
                  <a:srgbClr val="FFFFFF"/>
                </a:solidFill>
              </a:rPr>
              <a:t>: a/b si b=0)</a:t>
            </a: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</a:rPr>
              <a:t>Errores de compilación o interpretación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suelen ser errores de sintaxis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</a:rPr>
              <a:t>Errores de ejecución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 ej. Divisiones por cero, desbordamiento de rangos,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</a:rPr>
              <a:t>Errores lógicos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el programa no hace lo que debiera, está mal programado.</a:t>
            </a:r>
          </a:p>
        </p:txBody>
      </p:sp>
    </p:spTree>
    <p:extLst>
      <p:ext uri="{BB962C8B-B14F-4D97-AF65-F5344CB8AC3E}">
        <p14:creationId xmlns:p14="http://schemas.microsoft.com/office/powerpoint/2010/main" val="5149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Prueba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3201" y="2564904"/>
            <a:ext cx="6192837" cy="163121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Ej</a:t>
            </a: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bisiesto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2000" kern="0" dirty="0" smtClean="0">
                <a:solidFill>
                  <a:srgbClr val="FFFFFF"/>
                </a:solidFill>
              </a:rPr>
              <a:t>Normales: 2020, 400,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extremos:</a:t>
            </a:r>
            <a:r>
              <a:rPr kumimoji="0" lang="es-ES" altLang="es-E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50.000 ¿?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2000" kern="0" baseline="0" dirty="0" smtClean="0">
                <a:solidFill>
                  <a:srgbClr val="FFFFFF"/>
                </a:solidFill>
              </a:rPr>
              <a:t>Especiales</a:t>
            </a:r>
            <a:r>
              <a:rPr lang="es-ES" altLang="es-ES" sz="2000" kern="0" dirty="0" smtClean="0">
                <a:solidFill>
                  <a:srgbClr val="FFFFFF"/>
                </a:solidFill>
              </a:rPr>
              <a:t>: 0, -400 ¿?</a:t>
            </a:r>
            <a:endParaRPr kumimoji="0" lang="es-ES" alt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85789" y="3294246"/>
            <a:ext cx="169331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altLang="es-ES" dirty="0"/>
              <a:t>Datos de Entrada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78540" y="3294245"/>
            <a:ext cx="161063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altLang="es-ES" dirty="0" smtClean="0"/>
              <a:t>Resultados de Salida </a:t>
            </a:r>
            <a:endParaRPr lang="es-ES" altLang="es-ES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60390" y="3368975"/>
            <a:ext cx="177252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altLang="es-ES" sz="2000" dirty="0" smtClean="0"/>
              <a:t>Programa</a:t>
            </a:r>
            <a:endParaRPr lang="es-ES" altLang="es-ES" sz="2000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848" y="3582885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52120" y="3569030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15616" y="2852937"/>
            <a:ext cx="6975684" cy="136815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2400" b="1" kern="0" dirty="0">
                <a:solidFill>
                  <a:srgbClr val="FFFF00"/>
                </a:solidFill>
              </a:rPr>
              <a:t>M</a:t>
            </a:r>
            <a:r>
              <a:rPr kumimoji="0" lang="es-ES" alt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antenimiento</a:t>
            </a:r>
            <a:endParaRPr kumimoji="0" lang="es-ES" altLang="es-ES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989138"/>
            <a:ext cx="8353425" cy="312261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Documentación: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Escritura de las diferentes fases del ciclo de vida, esencialmente el análisis, diseño, y codificación, unidos a manuales de usuario y de referencia, así como normas para el mantenimiento.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Mantenimiento: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programa se actualiza y modifica cada vez que sea necesario, de modo que se cumplan las necesidades cambiantes del usuario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 medida que se utiliza el programa, se anotan pequeños errores y posibles mejoras para introducirlos en la siguiente versión.</a:t>
            </a:r>
          </a:p>
        </p:txBody>
      </p:sp>
    </p:spTree>
    <p:extLst>
      <p:ext uri="{BB962C8B-B14F-4D97-AF65-F5344CB8AC3E}">
        <p14:creationId xmlns:p14="http://schemas.microsoft.com/office/powerpoint/2010/main" val="10466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3284984"/>
            <a:ext cx="6553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Compiladores</a:t>
            </a:r>
            <a:r>
              <a:rPr lang="es-ES" altLang="es-ES" sz="3200" b="1" kern="0" dirty="0" smtClean="0">
                <a:solidFill>
                  <a:srgbClr val="FFFFFF"/>
                </a:solidFill>
              </a:rPr>
              <a:t>, </a:t>
            </a:r>
            <a:r>
              <a:rPr kumimoji="0" lang="es-ES" altLang="es-E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intérpretes y más</a:t>
            </a:r>
            <a:endParaRPr kumimoji="0" lang="es-ES" altLang="es-ES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7584" y="1412776"/>
            <a:ext cx="72723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Lenguajes compilados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3850" y="3789363"/>
            <a:ext cx="8496300" cy="1568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</a:t>
            </a: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código fuente</a:t>
            </a: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es el programa escrito por el programador en un lenguaje de alto nivel.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</a:t>
            </a: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código máquina</a:t>
            </a: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es el programa en un formato directamente entendible por la CPU.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compilador convierte un programa de alto nivel en un programa en código máquina.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Se ejecuta el código máquina.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Se detectan muchos errores antes de ejecutar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código es rápido y más fácil de depurar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42988" y="2708275"/>
            <a:ext cx="1654175" cy="8350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Código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Fuente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(Hola.c)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706813" y="2708275"/>
            <a:ext cx="1727200" cy="8350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Compilador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515100" y="2708275"/>
            <a:ext cx="1727200" cy="8350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Código máquina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(Hola.exe)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843213" y="3140075"/>
            <a:ext cx="6477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5651500" y="3211513"/>
            <a:ext cx="6477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48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51720" y="1052736"/>
            <a:ext cx="5040089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Lenguajes interpretados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86929" y="2150839"/>
            <a:ext cx="6913563" cy="17494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intérprete lee la primera instrucción del programa fuente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Comprueba si es correcta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 la instrucción a código máquina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Ejecuta el código máquina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Lee la siguiente instrucción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Vuelve al paso 2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83917" y="4239989"/>
            <a:ext cx="6227762" cy="12001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794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17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40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463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35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07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179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51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puede ir ejecutando según llega el código (ej: html)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Es más lento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El código máquina es menos óptimo.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Todos los errores son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577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64320" y="980728"/>
            <a:ext cx="5616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Lenguajes </a:t>
            </a:r>
            <a:r>
              <a:rPr kumimoji="0" lang="es-ES" altLang="es-E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Semi</a:t>
            </a:r>
            <a:r>
              <a:rPr kumimoji="0" lang="es-ES" altLang="es-E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-Compilados</a:t>
            </a:r>
            <a:endParaRPr kumimoji="0" lang="es-ES" altLang="es-E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15616" y="1917861"/>
            <a:ext cx="6913563" cy="190821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código fuente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compila a un lenguaje cercano al código máquina, un código intermedio (</a:t>
            </a:r>
            <a:r>
              <a:rPr kumimoji="0" lang="es-ES" altLang="es-E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ej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bytecode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java).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Cada plataforma (</a:t>
            </a:r>
            <a:r>
              <a:rPr kumimoji="0" lang="es-E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win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lin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ios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etc.) tiene una “máquina virtual” que entiende ese código.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La máquina virtual</a:t>
            </a:r>
            <a:r>
              <a:rPr lang="es-ES" altLang="es-ES" kern="0" dirty="0">
                <a:solidFill>
                  <a:srgbClr val="FFFFFF"/>
                </a:solidFill>
              </a:rPr>
              <a:t> ejecuta </a:t>
            </a:r>
            <a:r>
              <a:rPr lang="es-ES" altLang="es-ES" kern="0" dirty="0" smtClean="0">
                <a:solidFill>
                  <a:srgbClr val="FFFFFF"/>
                </a:solidFill>
              </a:rPr>
              <a:t>ese código (</a:t>
            </a:r>
            <a:r>
              <a:rPr lang="es-ES" altLang="es-ES" kern="0" dirty="0" err="1" smtClean="0">
                <a:solidFill>
                  <a:srgbClr val="FFFFFF"/>
                </a:solidFill>
              </a:rPr>
              <a:t>semi</a:t>
            </a:r>
            <a:r>
              <a:rPr lang="es-ES" altLang="es-ES" kern="0" dirty="0" smtClean="0">
                <a:solidFill>
                  <a:srgbClr val="FFFFFF"/>
                </a:solidFill>
              </a:rPr>
              <a:t>-interpretando el código intermedio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3568" y="4239989"/>
            <a:ext cx="8028111" cy="1200329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794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17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40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463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35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07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179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51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código intermedio es válido para todas las plataformas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Más lento que compilado pero más rápido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que interpretado (generalmente)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El código 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 </a:t>
            </a: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menos óptimo.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Java,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Python, JavaScript…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501008"/>
            <a:ext cx="835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- - - </a:t>
            </a: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927100" y="2397125"/>
            <a:ext cx="1296988" cy="574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16013" y="2492375"/>
            <a:ext cx="88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511425" y="3116263"/>
            <a:ext cx="814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Diseño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808413" y="3765550"/>
            <a:ext cx="1255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Implementación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5464175" y="43402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Prueba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832600" y="4989513"/>
            <a:ext cx="1179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Mantenimiento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295525" y="3044825"/>
            <a:ext cx="1296988" cy="574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3735388" y="3621088"/>
            <a:ext cx="1296987" cy="574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248275" y="4197350"/>
            <a:ext cx="1296988" cy="574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6759575" y="4845050"/>
            <a:ext cx="1296988" cy="574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2295525" y="2684463"/>
            <a:ext cx="576263" cy="288925"/>
            <a:chOff x="1247" y="1933"/>
            <a:chExt cx="363" cy="182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247" y="1933"/>
              <a:ext cx="36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1610" y="1933"/>
              <a:ext cx="0" cy="18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3663950" y="3260725"/>
            <a:ext cx="576263" cy="288925"/>
            <a:chOff x="1247" y="1933"/>
            <a:chExt cx="363" cy="182"/>
          </a:xfrm>
        </p:grpSpPr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247" y="1933"/>
              <a:ext cx="36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1610" y="1933"/>
              <a:ext cx="0" cy="18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5175250" y="3836988"/>
            <a:ext cx="576263" cy="288925"/>
            <a:chOff x="1247" y="1933"/>
            <a:chExt cx="363" cy="182"/>
          </a:xfrm>
        </p:grpSpPr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1247" y="1933"/>
              <a:ext cx="36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1610" y="1933"/>
              <a:ext cx="0" cy="18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28"/>
          <p:cNvGrpSpPr>
            <a:grpSpLocks/>
          </p:cNvGrpSpPr>
          <p:nvPr/>
        </p:nvGrpSpPr>
        <p:grpSpPr bwMode="auto">
          <a:xfrm>
            <a:off x="6688138" y="4413250"/>
            <a:ext cx="576262" cy="288925"/>
            <a:chOff x="1247" y="1933"/>
            <a:chExt cx="363" cy="182"/>
          </a:xfrm>
        </p:grpSpPr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1247" y="1933"/>
              <a:ext cx="36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1610" y="1933"/>
              <a:ext cx="0" cy="18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Line 31"/>
          <p:cNvSpPr>
            <a:spLocks noChangeShapeType="1"/>
          </p:cNvSpPr>
          <p:nvPr/>
        </p:nvSpPr>
        <p:spPr bwMode="auto">
          <a:xfrm flipH="1">
            <a:off x="1431925" y="5205413"/>
            <a:ext cx="51847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V="1">
            <a:off x="1431925" y="3189288"/>
            <a:ext cx="0" cy="20161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752201" y="24468"/>
            <a:ext cx="6186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800" dirty="0" smtClean="0"/>
              <a:t>Etapas en el desarrollo de programas</a:t>
            </a: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3670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403201" y="1628800"/>
            <a:ext cx="61928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quiero hacer?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entradas se necesitan?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¿Cuáles son las salidas deseadas?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debe hacer el programa para obtener la salida a partir de la entrada?</a:t>
            </a:r>
          </a:p>
        </p:txBody>
      </p:sp>
    </p:spTree>
    <p:extLst>
      <p:ext uri="{BB962C8B-B14F-4D97-AF65-F5344CB8AC3E}">
        <p14:creationId xmlns:p14="http://schemas.microsoft.com/office/powerpoint/2010/main" val="9775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66553" y="1412776"/>
            <a:ext cx="6192837" cy="4495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entradas se necesitan?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- En detalle: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Exactamente cuántos datos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¿De qué tipo cada uno de ellos?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¿Cuáles con los rangos permitidos?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¿Hay excepciones en la entrada?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¿Usarán el sistema expertos o usuarios sin formación?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interface será necesario?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casos son posibles?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¿Es necesaria documentación? ¿Cuál?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¿Qué mejoras se introducirán probablemente en el futuro?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¿Cuánto de rápido debe ser el sistema?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¿Deberá modificarse mucho en el futuro?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¿Tengo toda la información para realizar el diseño exacto?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¿Necesito hacer</a:t>
            </a:r>
            <a:r>
              <a:rPr kumimoji="0" lang="es-E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documentación técnica?</a:t>
            </a:r>
          </a:p>
        </p:txBody>
      </p:sp>
    </p:spTree>
    <p:extLst>
      <p:ext uri="{BB962C8B-B14F-4D97-AF65-F5344CB8AC3E}">
        <p14:creationId xmlns:p14="http://schemas.microsoft.com/office/powerpoint/2010/main" val="1284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47134" y="2356915"/>
            <a:ext cx="7164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dirty="0" smtClean="0"/>
              <a:t>Problema</a:t>
            </a:r>
          </a:p>
          <a:p>
            <a:pPr eaLnBrk="1" hangingPunct="1"/>
            <a:r>
              <a:rPr lang="es-ES" altLang="es-ES" sz="3200" dirty="0" smtClean="0"/>
              <a:t>Saber si un año cualquiera es bisiesto</a:t>
            </a:r>
          </a:p>
          <a:p>
            <a:pPr eaLnBrk="1" hangingPunct="1"/>
            <a:endParaRPr lang="es-ES" altLang="es-ES" sz="3200" dirty="0"/>
          </a:p>
          <a:p>
            <a:pPr algn="ctr" eaLnBrk="1" hangingPunct="1"/>
            <a:r>
              <a:rPr lang="es-ES" altLang="es-ES" sz="2400" dirty="0" err="1" smtClean="0"/>
              <a:t>Ejs</a:t>
            </a:r>
            <a:r>
              <a:rPr lang="es-ES" altLang="es-ES" sz="2400" dirty="0" smtClean="0"/>
              <a:t>: año 2000, 2100, 2022, 2024… </a:t>
            </a:r>
            <a:endParaRPr lang="es-ES" alt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2827373" y="4328104"/>
            <a:ext cx="360387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800" dirty="0" smtClean="0"/>
              <a:t>¿Cómo lo atacamos?</a:t>
            </a:r>
            <a:endParaRPr lang="es-ES" altLang="es-ES" sz="2800" dirty="0"/>
          </a:p>
        </p:txBody>
      </p:sp>
      <p:sp>
        <p:nvSpPr>
          <p:cNvPr id="2" name="Rectángulo 1"/>
          <p:cNvSpPr/>
          <p:nvPr/>
        </p:nvSpPr>
        <p:spPr>
          <a:xfrm>
            <a:off x="683568" y="2204864"/>
            <a:ext cx="7848872" cy="28083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10166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500" y="2060798"/>
            <a:ext cx="6912892" cy="310854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Entrada: 	un año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	un numero entero positivo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Salida:	“SI” o “No”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Proceso:	¿Cómo se sabe si un año es 		bisiesto?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0689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815932" y="3959016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¿2000?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30569" y="2182901"/>
            <a:ext cx="6003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ES" sz="3200" dirty="0"/>
              <a:t>Un año </a:t>
            </a:r>
            <a:r>
              <a:rPr lang="es-ES" altLang="es-ES" sz="3200" dirty="0" smtClean="0"/>
              <a:t>de cada 4 es bisiesto, menos el </a:t>
            </a:r>
            <a:r>
              <a:rPr lang="es-ES" altLang="es-ES" sz="3200" dirty="0"/>
              <a:t>último de cada </a:t>
            </a:r>
            <a:r>
              <a:rPr lang="es-ES" altLang="es-ES" sz="3200" dirty="0" smtClean="0"/>
              <a:t>siglo, pero cada 400 años sí lo es.</a:t>
            </a:r>
            <a:endParaRPr lang="es-ES" sz="3200" dirty="0"/>
          </a:p>
        </p:txBody>
      </p:sp>
      <p:sp>
        <p:nvSpPr>
          <p:cNvPr id="21" name="Rectángulo 20"/>
          <p:cNvSpPr/>
          <p:nvPr/>
        </p:nvSpPr>
        <p:spPr>
          <a:xfrm>
            <a:off x="3247980" y="4645310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¿2100?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294940" y="3912027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¿2022?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26988" y="4414477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¿2024?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5848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59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00221" y="4256289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ES" sz="2400" dirty="0" smtClean="0"/>
              <a:t>Año = 2100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60224" y="1209596"/>
            <a:ext cx="4014266" cy="193899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/>
              <a:t>Un año es bisiesto si es divisible por </a:t>
            </a:r>
            <a:r>
              <a:rPr lang="es-ES" altLang="es-ES" sz="2000" dirty="0" smtClean="0"/>
              <a:t>4,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excepto </a:t>
            </a:r>
            <a:r>
              <a:rPr lang="es-ES" altLang="es-ES" sz="2000" dirty="0"/>
              <a:t>el último de cada siglo (aquel divisible por </a:t>
            </a:r>
            <a:r>
              <a:rPr lang="es-ES" altLang="es-ES" sz="2000" dirty="0" smtClean="0"/>
              <a:t>100),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salvo </a:t>
            </a:r>
            <a:r>
              <a:rPr lang="es-ES" altLang="es-ES" sz="2000" dirty="0"/>
              <a:t>que este último </a:t>
            </a:r>
            <a:r>
              <a:rPr lang="es-ES" altLang="es-ES" sz="2000" dirty="0" smtClean="0"/>
              <a:t>de cada siglo sea </a:t>
            </a:r>
            <a:r>
              <a:rPr lang="es-ES" altLang="es-ES" sz="2000" dirty="0"/>
              <a:t>divisible por </a:t>
            </a:r>
            <a:r>
              <a:rPr lang="es-ES" altLang="es-ES" sz="2000" dirty="0" smtClean="0"/>
              <a:t>400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3365353" y="3739766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2100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068940" y="3862668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049213" y="4025483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969090" y="4010268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525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68940" y="376455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6989" y="4003739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0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0899" y="1583651"/>
            <a:ext cx="3394827" cy="830997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altLang="es-ES" sz="1600" dirty="0"/>
              <a:t>Un año </a:t>
            </a:r>
            <a:r>
              <a:rPr lang="es-ES" altLang="es-ES" sz="1600" dirty="0" smtClean="0"/>
              <a:t>de cada 4 es bisiesto, menos el </a:t>
            </a:r>
            <a:r>
              <a:rPr lang="es-ES" altLang="es-ES" sz="1600" dirty="0"/>
              <a:t>último de cada </a:t>
            </a:r>
            <a:r>
              <a:rPr lang="es-ES" altLang="es-ES" sz="1600" dirty="0" smtClean="0"/>
              <a:t>siglo, pero cada 400 años sí lo es.</a:t>
            </a:r>
            <a:endParaRPr lang="es-ES" sz="1600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371157" y="1602061"/>
            <a:ext cx="3364569" cy="829708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71157" y="1602288"/>
            <a:ext cx="3364569" cy="829481"/>
          </a:xfrm>
          <a:prstGeom prst="line">
            <a:avLst/>
          </a:prstGeom>
          <a:ln w="222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 derecha 20"/>
          <p:cNvSpPr/>
          <p:nvPr/>
        </p:nvSpPr>
        <p:spPr>
          <a:xfrm>
            <a:off x="3983187" y="1921466"/>
            <a:ext cx="373637" cy="144016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 flipV="1">
            <a:off x="2758928" y="4473498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Flecha derecha 22"/>
          <p:cNvSpPr/>
          <p:nvPr/>
        </p:nvSpPr>
        <p:spPr>
          <a:xfrm flipV="1">
            <a:off x="4909848" y="4496357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Multidocumento 24"/>
          <p:cNvSpPr/>
          <p:nvPr/>
        </p:nvSpPr>
        <p:spPr>
          <a:xfrm>
            <a:off x="5503948" y="4221088"/>
            <a:ext cx="772281" cy="486345"/>
          </a:xfrm>
          <a:prstGeom prst="flowChartMultidocumen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5"/>
          <p:cNvSpPr/>
          <p:nvPr/>
        </p:nvSpPr>
        <p:spPr>
          <a:xfrm flipV="1">
            <a:off x="6625854" y="4450638"/>
            <a:ext cx="373637" cy="4571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167053" y="4221088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No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371324" y="4315650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2100 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4074911" y="4438552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4055184" y="4601367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4007701" y="4586152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21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4027754" y="4340806"/>
            <a:ext cx="586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100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3602960" y="4579623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600" dirty="0" smtClean="0"/>
              <a:t>0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385978" y="4885005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000" dirty="0" smtClean="0"/>
              <a:t>2100 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4089565" y="5007907"/>
            <a:ext cx="0" cy="1633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4069838" y="5170722"/>
            <a:ext cx="546012" cy="177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4071278" y="5157192"/>
            <a:ext cx="552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5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059021" y="4903029"/>
            <a:ext cx="612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600" dirty="0" smtClean="0"/>
              <a:t>400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3596989" y="5124186"/>
            <a:ext cx="5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1400" dirty="0" smtClean="0"/>
              <a:t>100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547664" y="116632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19729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1364</Words>
  <Application>Microsoft Office PowerPoint</Application>
  <PresentationFormat>Presentación en pantalla (4:3)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Arial Narrow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437</cp:revision>
  <dcterms:created xsi:type="dcterms:W3CDTF">2009-03-01T01:28:01Z</dcterms:created>
  <dcterms:modified xsi:type="dcterms:W3CDTF">2020-10-03T09:21:40Z</dcterms:modified>
</cp:coreProperties>
</file>