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70" r:id="rId3"/>
    <p:sldId id="484" r:id="rId4"/>
    <p:sldId id="488" r:id="rId5"/>
    <p:sldId id="490" r:id="rId6"/>
    <p:sldId id="491" r:id="rId7"/>
    <p:sldId id="500" r:id="rId8"/>
    <p:sldId id="485" r:id="rId9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5" autoAdjust="0"/>
    <p:restoredTop sz="97804" autoAdjust="0"/>
  </p:normalViewPr>
  <p:slideViewPr>
    <p:cSldViewPr>
      <p:cViewPr varScale="1">
        <p:scale>
          <a:sx n="104" d="100"/>
          <a:sy n="104" d="100"/>
        </p:scale>
        <p:origin x="3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12"/>
    </p:cViewPr>
  </p:sorterViewPr>
  <p:notesViewPr>
    <p:cSldViewPr>
      <p:cViewPr varScale="1">
        <p:scale>
          <a:sx n="61" d="100"/>
          <a:sy n="61" d="100"/>
        </p:scale>
        <p:origin x="2838" y="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399ABCC-8120-4C32-AA2D-5E062B910CD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09110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41B9559-9E0E-4447-B6DC-CBA630A2CF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03649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59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2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1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38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4122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09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0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7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8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656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1860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>
            <a:off x="0" y="620713"/>
            <a:ext cx="91440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0" y="6623050"/>
            <a:ext cx="268288" cy="23495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07E3787-A4ED-404D-8251-51A51344D0AB}" type="slidenum">
              <a:rPr lang="es-ES" altLang="es-ES" sz="1000" smtClean="0"/>
              <a:pPr algn="ctr" eaLnBrk="1" hangingPunct="1">
                <a:defRPr/>
              </a:pPr>
              <a:t>‹Nº›</a:t>
            </a:fld>
            <a:endParaRPr lang="es-ES" altLang="es-ES" sz="100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-34107" y="14482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ES" dirty="0"/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899592" y="2158566"/>
            <a:ext cx="7929761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4000" b="1" dirty="0"/>
              <a:t>Introducción a </a:t>
            </a:r>
            <a:r>
              <a:rPr lang="es-ES" altLang="es-ES" sz="4000" b="1" dirty="0" smtClean="0"/>
              <a:t>la Programación</a:t>
            </a:r>
            <a:endParaRPr lang="es-ES" altLang="es-ES" sz="2800" b="1" dirty="0"/>
          </a:p>
          <a:p>
            <a:pPr algn="ctr" eaLnBrk="1" hangingPunct="1"/>
            <a:r>
              <a:rPr lang="es-ES" altLang="es-ES" sz="2000" b="1" dirty="0"/>
              <a:t>Grado en Ingeniería Informática</a:t>
            </a:r>
            <a:endParaRPr lang="es-ES" altLang="es-ES" sz="2800" b="1" dirty="0"/>
          </a:p>
          <a:p>
            <a:pPr algn="ctr" eaLnBrk="1" hangingPunct="1"/>
            <a:endParaRPr lang="es-ES" altLang="es-ES" sz="3200" b="1" dirty="0"/>
          </a:p>
          <a:p>
            <a:pPr algn="ctr" eaLnBrk="1" hangingPunct="1"/>
            <a:r>
              <a:rPr lang="es-ES" altLang="es-ES" sz="3200" b="1" dirty="0"/>
              <a:t>2</a:t>
            </a:r>
            <a:r>
              <a:rPr lang="es-ES" altLang="es-ES" sz="3200" b="1" dirty="0" smtClean="0"/>
              <a:t>. Tipos de datos y operadores</a:t>
            </a:r>
            <a:endParaRPr lang="es-ES" altLang="es-ES" sz="3200" b="1" dirty="0"/>
          </a:p>
        </p:txBody>
      </p:sp>
      <p:pic>
        <p:nvPicPr>
          <p:cNvPr id="4101" name="Picture 12" descr="logoSimboloU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88913"/>
            <a:ext cx="24114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Line 8"/>
          <p:cNvSpPr>
            <a:spLocks noChangeShapeType="1"/>
          </p:cNvSpPr>
          <p:nvPr/>
        </p:nvSpPr>
        <p:spPr bwMode="auto">
          <a:xfrm>
            <a:off x="3059831" y="3443482"/>
            <a:ext cx="3313112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937878" y="5949280"/>
            <a:ext cx="5096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dirty="0" smtClean="0"/>
              <a:t>Bloque 1</a:t>
            </a:r>
            <a:r>
              <a:rPr lang="es-ES" dirty="0"/>
              <a:t>. Léxico y organización de un </a:t>
            </a:r>
            <a:r>
              <a:rPr lang="es-ES" dirty="0" smtClean="0"/>
              <a:t>algoritmo</a:t>
            </a:r>
          </a:p>
          <a:p>
            <a:pPr algn="r"/>
            <a:r>
              <a:rPr lang="es-ES" dirty="0" smtClean="0"/>
              <a:t>2. Tipos de datos y operadores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7638227" y="6536377"/>
            <a:ext cx="13262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1200" i="1" smtClean="0"/>
              <a:t>Dr. Isidro Verdú</a:t>
            </a:r>
            <a:endParaRPr lang="es-ES" sz="1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87708" y="116632"/>
            <a:ext cx="19226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ES" sz="2000" dirty="0" smtClean="0"/>
              <a:t>Tipos de datos</a:t>
            </a:r>
            <a:endParaRPr lang="es-ES" altLang="es-ES" sz="2000" dirty="0"/>
          </a:p>
        </p:txBody>
      </p:sp>
      <p:sp>
        <p:nvSpPr>
          <p:cNvPr id="7" name="Rectángulo 6"/>
          <p:cNvSpPr/>
          <p:nvPr/>
        </p:nvSpPr>
        <p:spPr>
          <a:xfrm>
            <a:off x="467544" y="1818555"/>
            <a:ext cx="8064896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400" dirty="0" smtClean="0"/>
              <a:t>Usaremos estos tipos de datos :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294786" y="5870460"/>
            <a:ext cx="62646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sz="2000" dirty="0" smtClean="0"/>
              <a:t>Y podremos definir tipos de datos complejos a partir de los tipos de datos primitivos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5292080" y="4684382"/>
            <a:ext cx="98109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dirty="0" smtClean="0"/>
              <a:t>literales</a:t>
            </a:r>
          </a:p>
        </p:txBody>
      </p:sp>
      <p:cxnSp>
        <p:nvCxnSpPr>
          <p:cNvPr id="20" name="Conector recto de flecha 19"/>
          <p:cNvCxnSpPr/>
          <p:nvPr/>
        </p:nvCxnSpPr>
        <p:spPr>
          <a:xfrm flipH="1" flipV="1">
            <a:off x="5148064" y="4350588"/>
            <a:ext cx="144016" cy="500708"/>
          </a:xfrm>
          <a:prstGeom prst="straightConnector1">
            <a:avLst/>
          </a:prstGeom>
          <a:ln w="127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1115616" y="2780928"/>
            <a:ext cx="6912768" cy="1569660"/>
          </a:xfrm>
          <a:prstGeom prst="rect">
            <a:avLst/>
          </a:prstGeom>
          <a:ln w="12700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marL="444500" lvl="1" indent="-342900" eaLnBrk="1" hangingPunct="1">
              <a:buFont typeface="Arial" panose="020B0604020202020204" pitchFamily="34" charset="0"/>
              <a:buChar char="•"/>
            </a:pPr>
            <a:r>
              <a:rPr lang="es-ES" altLang="es-ES" sz="2400" dirty="0" smtClean="0"/>
              <a:t>Enteros		</a:t>
            </a:r>
            <a:r>
              <a:rPr lang="es-ES" altLang="es-ES" sz="2400" dirty="0" smtClean="0">
                <a:sym typeface="Symbol" panose="05050102010706020507" pitchFamily="18" charset="2"/>
              </a:rPr>
              <a:t>	-28</a:t>
            </a:r>
            <a:r>
              <a:rPr lang="es-ES" altLang="es-ES" sz="2400" dirty="0">
                <a:sym typeface="Symbol" panose="05050102010706020507" pitchFamily="18" charset="2"/>
              </a:rPr>
              <a:t>	 </a:t>
            </a:r>
            <a:r>
              <a:rPr lang="es-ES" altLang="es-ES" sz="2400" dirty="0" smtClean="0">
                <a:sym typeface="Symbol" panose="05050102010706020507" pitchFamily="18" charset="2"/>
              </a:rPr>
              <a:t> 	</a:t>
            </a:r>
            <a:r>
              <a:rPr lang="es-ES" altLang="es-ES" sz="2400" dirty="0" err="1" smtClean="0">
                <a:solidFill>
                  <a:srgbClr val="FF6600"/>
                </a:solidFill>
                <a:sym typeface="Symbol" panose="05050102010706020507" pitchFamily="18" charset="2"/>
              </a:rPr>
              <a:t>int</a:t>
            </a:r>
            <a:endParaRPr lang="es-ES" altLang="es-ES" sz="2400" dirty="0" smtClean="0">
              <a:solidFill>
                <a:srgbClr val="FF6600"/>
              </a:solidFill>
            </a:endParaRPr>
          </a:p>
          <a:p>
            <a:pPr marL="444500" lvl="1" indent="-342900" eaLnBrk="1" hangingPunct="1">
              <a:buFont typeface="Arial" panose="020B0604020202020204" pitchFamily="34" charset="0"/>
              <a:buChar char="•"/>
            </a:pPr>
            <a:r>
              <a:rPr lang="es-ES" altLang="es-ES" sz="2400" dirty="0"/>
              <a:t>Reales	</a:t>
            </a:r>
            <a:r>
              <a:rPr lang="es-ES" altLang="es-ES" sz="2400" dirty="0" smtClean="0"/>
              <a:t>	</a:t>
            </a:r>
            <a:r>
              <a:rPr lang="es-ES" altLang="es-ES" sz="2400" dirty="0" smtClean="0">
                <a:sym typeface="Symbol" panose="05050102010706020507" pitchFamily="18" charset="2"/>
              </a:rPr>
              <a:t></a:t>
            </a:r>
            <a:r>
              <a:rPr lang="es-ES" altLang="es-ES" sz="2400" dirty="0">
                <a:sym typeface="Symbol" panose="05050102010706020507" pitchFamily="18" charset="2"/>
              </a:rPr>
              <a:t>	</a:t>
            </a:r>
            <a:r>
              <a:rPr lang="es-ES" altLang="es-ES" sz="2400" dirty="0" smtClean="0">
                <a:sym typeface="Symbol" panose="05050102010706020507" pitchFamily="18" charset="2"/>
              </a:rPr>
              <a:t>430.25 </a:t>
            </a:r>
            <a:r>
              <a:rPr lang="es-ES" altLang="es-ES" sz="2400" dirty="0">
                <a:sym typeface="Symbol" panose="05050102010706020507" pitchFamily="18" charset="2"/>
              </a:rPr>
              <a:t> </a:t>
            </a:r>
            <a:r>
              <a:rPr lang="es-ES" altLang="es-ES" sz="2400" dirty="0" smtClean="0">
                <a:sym typeface="Symbol" panose="05050102010706020507" pitchFamily="18" charset="2"/>
              </a:rPr>
              <a:t>	</a:t>
            </a:r>
            <a:r>
              <a:rPr lang="es-ES" altLang="es-ES" sz="2400" dirty="0" err="1" smtClean="0">
                <a:solidFill>
                  <a:srgbClr val="FF6600"/>
                </a:solidFill>
                <a:sym typeface="Symbol" panose="05050102010706020507" pitchFamily="18" charset="2"/>
              </a:rPr>
              <a:t>float</a:t>
            </a:r>
            <a:r>
              <a:rPr lang="es-ES" altLang="es-ES" sz="2400" dirty="0">
                <a:sym typeface="Symbol" panose="05050102010706020507" pitchFamily="18" charset="2"/>
              </a:rPr>
              <a:t>	</a:t>
            </a:r>
            <a:endParaRPr lang="es-ES" altLang="es-ES" sz="2400" dirty="0" smtClean="0"/>
          </a:p>
          <a:p>
            <a:pPr marL="444500" lvl="1" indent="-342900" eaLnBrk="1" hangingPunct="1">
              <a:buFont typeface="Arial" panose="020B0604020202020204" pitchFamily="34" charset="0"/>
              <a:buChar char="•"/>
            </a:pPr>
            <a:r>
              <a:rPr lang="es-ES" altLang="es-ES" sz="2400" dirty="0" smtClean="0"/>
              <a:t>Booleanos	</a:t>
            </a:r>
            <a:r>
              <a:rPr lang="es-ES" altLang="es-ES" sz="2400" dirty="0" smtClean="0">
                <a:sym typeface="Symbol" panose="05050102010706020507" pitchFamily="18" charset="2"/>
              </a:rPr>
              <a:t>	true	</a:t>
            </a:r>
            <a:r>
              <a:rPr lang="es-ES" altLang="es-ES" sz="2400" dirty="0">
                <a:sym typeface="Symbol" panose="05050102010706020507" pitchFamily="18" charset="2"/>
              </a:rPr>
              <a:t> </a:t>
            </a:r>
            <a:r>
              <a:rPr lang="es-ES" altLang="es-ES" sz="2400" dirty="0" smtClean="0">
                <a:sym typeface="Symbol" panose="05050102010706020507" pitchFamily="18" charset="2"/>
              </a:rPr>
              <a:t>	</a:t>
            </a:r>
            <a:r>
              <a:rPr lang="es-ES" altLang="es-ES" sz="2400" dirty="0" err="1" smtClean="0">
                <a:solidFill>
                  <a:srgbClr val="FF6600"/>
                </a:solidFill>
                <a:sym typeface="Symbol" panose="05050102010706020507" pitchFamily="18" charset="2"/>
              </a:rPr>
              <a:t>bool</a:t>
            </a:r>
            <a:endParaRPr lang="es-ES" altLang="es-ES" sz="2400" dirty="0" smtClean="0">
              <a:solidFill>
                <a:srgbClr val="FF6600"/>
              </a:solidFill>
            </a:endParaRPr>
          </a:p>
          <a:p>
            <a:pPr marL="444500" lvl="1" indent="-342900" eaLnBrk="1" hangingPunct="1">
              <a:buFont typeface="Arial" panose="020B0604020202020204" pitchFamily="34" charset="0"/>
              <a:buChar char="•"/>
            </a:pPr>
            <a:r>
              <a:rPr lang="es-ES" altLang="es-ES" sz="2400" dirty="0" smtClean="0"/>
              <a:t>Caracteres	</a:t>
            </a:r>
            <a:r>
              <a:rPr lang="es-ES" altLang="es-ES" sz="2400" dirty="0" smtClean="0">
                <a:sym typeface="Symbol" panose="05050102010706020507" pitchFamily="18" charset="2"/>
              </a:rPr>
              <a:t>	</a:t>
            </a:r>
            <a:r>
              <a:rPr lang="es-ES" altLang="es-ES" sz="2400" dirty="0"/>
              <a:t> </a:t>
            </a:r>
            <a:r>
              <a:rPr lang="es-ES" altLang="es-ES" sz="2400" dirty="0" smtClean="0"/>
              <a:t>´</a:t>
            </a:r>
            <a:r>
              <a:rPr lang="es-ES" altLang="es-ES" sz="2400" dirty="0" smtClean="0">
                <a:sym typeface="Symbol" panose="05050102010706020507" pitchFamily="18" charset="2"/>
              </a:rPr>
              <a:t>h</a:t>
            </a:r>
            <a:r>
              <a:rPr lang="es-ES" altLang="es-ES" sz="2400" dirty="0" smtClean="0"/>
              <a:t>´	</a:t>
            </a:r>
            <a:r>
              <a:rPr lang="es-ES" altLang="es-ES" sz="2400" dirty="0">
                <a:sym typeface="Symbol" panose="05050102010706020507" pitchFamily="18" charset="2"/>
              </a:rPr>
              <a:t> </a:t>
            </a:r>
            <a:r>
              <a:rPr lang="es-ES" altLang="es-ES" sz="2400" dirty="0" smtClean="0">
                <a:sym typeface="Symbol" panose="05050102010706020507" pitchFamily="18" charset="2"/>
              </a:rPr>
              <a:t>	</a:t>
            </a:r>
            <a:r>
              <a:rPr lang="es-ES" altLang="es-ES" sz="2400" dirty="0" err="1" smtClean="0">
                <a:solidFill>
                  <a:srgbClr val="FF6600"/>
                </a:solidFill>
                <a:sym typeface="Symbol" panose="05050102010706020507" pitchFamily="18" charset="2"/>
              </a:rPr>
              <a:t>char</a:t>
            </a:r>
            <a:endParaRPr lang="es-ES" altLang="es-ES" sz="24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9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43959" y="113030"/>
            <a:ext cx="18567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ES" sz="2000" dirty="0" smtClean="0"/>
              <a:t>Tipos de datos</a:t>
            </a:r>
            <a:endParaRPr lang="es-ES" altLang="es-ES" sz="2000" dirty="0"/>
          </a:p>
        </p:txBody>
      </p:sp>
      <p:sp>
        <p:nvSpPr>
          <p:cNvPr id="3" name="Rectángulo 2"/>
          <p:cNvSpPr/>
          <p:nvPr/>
        </p:nvSpPr>
        <p:spPr>
          <a:xfrm>
            <a:off x="1399412" y="619687"/>
            <a:ext cx="648932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400" dirty="0" smtClean="0"/>
              <a:t>Sobre los datos podemos hacer operaciones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30804" y="1359372"/>
            <a:ext cx="648932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sz="2400" b="1" dirty="0" smtClean="0">
                <a:solidFill>
                  <a:srgbClr val="FF6600"/>
                </a:solidFill>
              </a:rPr>
              <a:t>Operaciones con </a:t>
            </a:r>
            <a:r>
              <a:rPr lang="es-ES" altLang="es-ES" sz="2400" b="1" dirty="0" smtClean="0">
                <a:solidFill>
                  <a:srgbClr val="FFFF00"/>
                </a:solidFill>
              </a:rPr>
              <a:t>Enteros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643959" y="1979055"/>
            <a:ext cx="1863011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b="1" dirty="0" smtClean="0"/>
              <a:t>Aritméticas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056064" y="2572145"/>
            <a:ext cx="1572866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Tipo de</a:t>
            </a:r>
          </a:p>
          <a:p>
            <a:pPr algn="ctr" eaLnBrk="1" hangingPunct="1"/>
            <a:r>
              <a:rPr lang="es-ES" altLang="es-ES" sz="2400" dirty="0" smtClean="0"/>
              <a:t>Resultado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367562" y="2916144"/>
            <a:ext cx="148630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Operador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854543" y="2924944"/>
            <a:ext cx="1298753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Ejemplo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391988" y="3616236"/>
            <a:ext cx="83869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entero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572038" y="3530209"/>
            <a:ext cx="1167306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- </a:t>
            </a:r>
            <a:r>
              <a:rPr lang="es-ES" altLang="es-ES" dirty="0" smtClean="0"/>
              <a:t>(unario)</a:t>
            </a:r>
            <a:endParaRPr lang="es-ES" altLang="es-ES" sz="2400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4944356" y="3517596"/>
            <a:ext cx="851515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>
                <a:solidFill>
                  <a:srgbClr val="FF6600"/>
                </a:solidFill>
              </a:rPr>
              <a:t>-</a:t>
            </a:r>
            <a:r>
              <a:rPr lang="es-ES" altLang="es-ES" sz="2400" dirty="0" smtClean="0"/>
              <a:t> (</a:t>
            </a:r>
            <a:r>
              <a:rPr lang="es-ES" altLang="es-ES" sz="2400" dirty="0" smtClean="0">
                <a:solidFill>
                  <a:srgbClr val="FF6600"/>
                </a:solidFill>
              </a:rPr>
              <a:t>-</a:t>
            </a:r>
            <a:r>
              <a:rPr lang="es-ES" altLang="es-ES" sz="2400" dirty="0" smtClean="0"/>
              <a:t>9)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375178" y="2942051"/>
            <a:ext cx="1572867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Resultado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760737" y="3517596"/>
            <a:ext cx="356187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9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391988" y="4078068"/>
            <a:ext cx="83869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entero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546835" y="4001483"/>
            <a:ext cx="790601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+ - </a:t>
            </a:r>
            <a:r>
              <a:rPr lang="es-ES" altLang="es-ES" sz="2000" dirty="0" smtClean="0"/>
              <a:t>x</a:t>
            </a:r>
            <a:endParaRPr lang="es-ES" altLang="es-ES" sz="2400" dirty="0" smtClean="0"/>
          </a:p>
        </p:txBody>
      </p:sp>
      <p:sp>
        <p:nvSpPr>
          <p:cNvPr id="19" name="Rectángulo 18"/>
          <p:cNvSpPr/>
          <p:nvPr/>
        </p:nvSpPr>
        <p:spPr>
          <a:xfrm>
            <a:off x="5043268" y="3979429"/>
            <a:ext cx="64793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3</a:t>
            </a:r>
            <a:r>
              <a:rPr lang="es-ES" altLang="es-ES" sz="2400" dirty="0" smtClean="0">
                <a:solidFill>
                  <a:srgbClr val="FF6600"/>
                </a:solidFill>
              </a:rPr>
              <a:t>*</a:t>
            </a:r>
            <a:r>
              <a:rPr lang="es-ES" altLang="es-ES" sz="2400" dirty="0" smtClean="0"/>
              <a:t>5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6674977" y="3979428"/>
            <a:ext cx="52770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15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3391816" y="4506856"/>
            <a:ext cx="83869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entero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643373" y="4524775"/>
            <a:ext cx="56938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DIV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5012924" y="4506856"/>
            <a:ext cx="782587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9 </a:t>
            </a:r>
            <a:r>
              <a:rPr lang="es-ES" altLang="es-ES" sz="2400" dirty="0" smtClean="0">
                <a:solidFill>
                  <a:srgbClr val="FF6600"/>
                </a:solidFill>
              </a:rPr>
              <a:t>/</a:t>
            </a:r>
            <a:r>
              <a:rPr lang="es-ES" altLang="es-ES" sz="2400" dirty="0" smtClean="0"/>
              <a:t> 5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6760565" y="4506856"/>
            <a:ext cx="356188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1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3391816" y="4958618"/>
            <a:ext cx="83869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entero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604098" y="4968521"/>
            <a:ext cx="72327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MOD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4918348" y="4958618"/>
            <a:ext cx="971741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9 </a:t>
            </a:r>
            <a:r>
              <a:rPr lang="es-ES" altLang="es-ES" sz="2400" dirty="0" smtClean="0">
                <a:solidFill>
                  <a:srgbClr val="FF6600"/>
                </a:solidFill>
              </a:rPr>
              <a:t>%</a:t>
            </a:r>
            <a:r>
              <a:rPr lang="es-ES" altLang="es-ES" sz="2400" dirty="0" smtClean="0"/>
              <a:t> 5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760565" y="4958618"/>
            <a:ext cx="356188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4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064534" y="2410014"/>
            <a:ext cx="7128792" cy="33952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2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98275" y="113030"/>
            <a:ext cx="18567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ES" sz="2000" dirty="0" smtClean="0"/>
              <a:t>Tipos de datos</a:t>
            </a:r>
            <a:endParaRPr lang="es-ES" altLang="es-ES" sz="2000" dirty="0"/>
          </a:p>
        </p:txBody>
      </p:sp>
      <p:sp>
        <p:nvSpPr>
          <p:cNvPr id="3" name="Rectángulo 2"/>
          <p:cNvSpPr/>
          <p:nvPr/>
        </p:nvSpPr>
        <p:spPr>
          <a:xfrm>
            <a:off x="1399412" y="619687"/>
            <a:ext cx="648932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400" dirty="0" smtClean="0"/>
              <a:t>Sobre los datos podemos hacer operaciones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30804" y="1268760"/>
            <a:ext cx="648932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sz="2400" b="1" dirty="0" smtClean="0">
                <a:solidFill>
                  <a:srgbClr val="FF6600"/>
                </a:solidFill>
              </a:rPr>
              <a:t>Operaciones con </a:t>
            </a:r>
            <a:r>
              <a:rPr lang="es-ES" altLang="es-ES" sz="2400" b="1" dirty="0" smtClean="0">
                <a:solidFill>
                  <a:srgbClr val="FFFF00"/>
                </a:solidFill>
              </a:rPr>
              <a:t>Enteros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04442" y="2031231"/>
            <a:ext cx="2066591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b="1" dirty="0" smtClean="0"/>
              <a:t>Relacionales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107146" y="2492896"/>
            <a:ext cx="1572866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Tipo de</a:t>
            </a:r>
          </a:p>
          <a:p>
            <a:pPr algn="ctr" eaLnBrk="1" hangingPunct="1"/>
            <a:r>
              <a:rPr lang="es-ES" altLang="es-ES" sz="2400" dirty="0" smtClean="0"/>
              <a:t>Resultado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418644" y="2836895"/>
            <a:ext cx="148630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Operador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905625" y="2845695"/>
            <a:ext cx="1298753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Ejemplo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295595" y="3536987"/>
            <a:ext cx="113364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booleano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064692" y="3438348"/>
            <a:ext cx="707245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3</a:t>
            </a:r>
            <a:r>
              <a:rPr lang="es-ES" altLang="es-ES" sz="2400" dirty="0" smtClean="0">
                <a:solidFill>
                  <a:srgbClr val="FF6600"/>
                </a:solidFill>
              </a:rPr>
              <a:t>&gt;</a:t>
            </a:r>
            <a:r>
              <a:rPr lang="es-ES" altLang="es-ES" sz="2400" dirty="0" smtClean="0"/>
              <a:t>3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426260" y="2862802"/>
            <a:ext cx="1572867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Resultado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09219" y="3499903"/>
            <a:ext cx="72648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000" dirty="0" smtClean="0"/>
              <a:t>falso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295595" y="3998819"/>
            <a:ext cx="113364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booleano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762450" y="3887537"/>
            <a:ext cx="682687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sz="2400" b="1" spc="-1" dirty="0" smtClean="0">
                <a:latin typeface="Symbol"/>
                <a:ea typeface="Times New Roman"/>
              </a:rPr>
              <a:t> </a:t>
            </a:r>
            <a:r>
              <a:rPr lang="es-ES" sz="2400" b="1" spc="-1" dirty="0" smtClean="0">
                <a:latin typeface="Arial"/>
                <a:ea typeface="Times New Roman"/>
              </a:rPr>
              <a:t> </a:t>
            </a:r>
            <a:r>
              <a:rPr lang="es-ES" sz="2400" b="1" spc="-1" dirty="0">
                <a:latin typeface="Symbol"/>
                <a:ea typeface="Times New Roman"/>
              </a:rPr>
              <a:t></a:t>
            </a:r>
            <a:endParaRPr lang="es-ES" altLang="es-ES" sz="2400" b="1" dirty="0" smtClean="0"/>
          </a:p>
        </p:txBody>
      </p:sp>
      <p:sp>
        <p:nvSpPr>
          <p:cNvPr id="19" name="Rectángulo 18"/>
          <p:cNvSpPr/>
          <p:nvPr/>
        </p:nvSpPr>
        <p:spPr>
          <a:xfrm>
            <a:off x="4909460" y="3900180"/>
            <a:ext cx="1017715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3</a:t>
            </a:r>
            <a:r>
              <a:rPr lang="es-ES" sz="2400" b="1" spc="-1" dirty="0">
                <a:latin typeface="Symbol"/>
                <a:ea typeface="Times New Roman"/>
              </a:rPr>
              <a:t> </a:t>
            </a:r>
            <a:r>
              <a:rPr lang="es-ES" sz="2400" b="1" spc="-1" dirty="0" smtClean="0">
                <a:solidFill>
                  <a:srgbClr val="FF6600"/>
                </a:solidFill>
                <a:latin typeface="Symbol"/>
                <a:ea typeface="Times New Roman"/>
              </a:rPr>
              <a:t>&gt;=</a:t>
            </a:r>
            <a:r>
              <a:rPr lang="es-ES" sz="2400" b="1" spc="-1" dirty="0" smtClean="0">
                <a:latin typeface="Symbol"/>
                <a:ea typeface="Times New Roman"/>
              </a:rPr>
              <a:t> </a:t>
            </a:r>
            <a:r>
              <a:rPr lang="es-ES" sz="2400" dirty="0"/>
              <a:t>3</a:t>
            </a:r>
            <a:endParaRPr lang="es-ES" altLang="es-ES" sz="2400" dirty="0" smtClean="0"/>
          </a:p>
        </p:txBody>
      </p:sp>
      <p:sp>
        <p:nvSpPr>
          <p:cNvPr id="20" name="Rectángulo 19"/>
          <p:cNvSpPr/>
          <p:nvPr/>
        </p:nvSpPr>
        <p:spPr>
          <a:xfrm>
            <a:off x="6364863" y="3875394"/>
            <a:ext cx="133882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000" dirty="0" smtClean="0"/>
              <a:t>verdadero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3295422" y="4427607"/>
            <a:ext cx="113364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booleano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926950" y="4427607"/>
            <a:ext cx="1056701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/>
              <a:t>3</a:t>
            </a:r>
            <a:r>
              <a:rPr lang="es-ES" altLang="es-ES" sz="2400" dirty="0" smtClean="0"/>
              <a:t> </a:t>
            </a:r>
            <a:r>
              <a:rPr lang="es-ES" altLang="es-ES" sz="2400" dirty="0" smtClean="0">
                <a:solidFill>
                  <a:srgbClr val="FF6600"/>
                </a:solidFill>
              </a:rPr>
              <a:t>==</a:t>
            </a:r>
            <a:r>
              <a:rPr lang="es-ES" altLang="es-ES" sz="2400" dirty="0" smtClean="0"/>
              <a:t> 5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6626501" y="4427607"/>
            <a:ext cx="72648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000" dirty="0" smtClean="0"/>
              <a:t>falso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3295423" y="4879369"/>
            <a:ext cx="113364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booleano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4978312" y="4879369"/>
            <a:ext cx="95397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/>
              <a:t>3</a:t>
            </a:r>
            <a:r>
              <a:rPr lang="es-ES" altLang="es-ES" sz="2400" dirty="0" smtClean="0"/>
              <a:t> </a:t>
            </a:r>
            <a:r>
              <a:rPr lang="es-ES" altLang="es-ES" sz="2400" dirty="0" smtClean="0">
                <a:solidFill>
                  <a:srgbClr val="FF6600"/>
                </a:solidFill>
              </a:rPr>
              <a:t>!=</a:t>
            </a:r>
            <a:r>
              <a:rPr lang="es-ES" sz="2400" b="1" spc="-1" dirty="0" smtClean="0">
                <a:latin typeface="Symbol"/>
                <a:ea typeface="Times New Roman"/>
              </a:rPr>
              <a:t> </a:t>
            </a:r>
            <a:r>
              <a:rPr lang="es-ES" altLang="es-ES" sz="2400" dirty="0" smtClean="0"/>
              <a:t>5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320328" y="4879369"/>
            <a:ext cx="133882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000" dirty="0" smtClean="0"/>
              <a:t>verdadero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115616" y="2492896"/>
            <a:ext cx="7128792" cy="284813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974321" y="4768120"/>
            <a:ext cx="352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spc="-1" dirty="0" smtClean="0">
                <a:latin typeface="Symbol"/>
                <a:ea typeface="Times New Roman"/>
              </a:rPr>
              <a:t></a:t>
            </a:r>
            <a:endParaRPr lang="es-ES" sz="2400" b="1" dirty="0"/>
          </a:p>
        </p:txBody>
      </p:sp>
      <p:sp>
        <p:nvSpPr>
          <p:cNvPr id="33" name="Rectángulo 32"/>
          <p:cNvSpPr/>
          <p:nvPr/>
        </p:nvSpPr>
        <p:spPr>
          <a:xfrm>
            <a:off x="1746151" y="3466725"/>
            <a:ext cx="713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spc="-1" dirty="0" smtClean="0">
                <a:latin typeface="Arial"/>
                <a:ea typeface="Times New Roman"/>
              </a:rPr>
              <a:t>&lt;  &gt;</a:t>
            </a:r>
            <a:endParaRPr lang="es-ES" sz="2400" b="1" dirty="0"/>
          </a:p>
        </p:txBody>
      </p:sp>
      <p:sp>
        <p:nvSpPr>
          <p:cNvPr id="34" name="Rectángulo 33"/>
          <p:cNvSpPr/>
          <p:nvPr/>
        </p:nvSpPr>
        <p:spPr>
          <a:xfrm>
            <a:off x="1878270" y="4417704"/>
            <a:ext cx="448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b="1" spc="-1" dirty="0" smtClean="0">
                <a:latin typeface="Arial"/>
                <a:ea typeface="Times New Roman"/>
              </a:rPr>
              <a:t> =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1457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90287" y="119002"/>
            <a:ext cx="18567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ES" sz="2000" dirty="0" smtClean="0"/>
              <a:t>Tipos de datos</a:t>
            </a:r>
            <a:endParaRPr lang="es-ES" altLang="es-ES" sz="2000" dirty="0"/>
          </a:p>
        </p:txBody>
      </p:sp>
      <p:sp>
        <p:nvSpPr>
          <p:cNvPr id="3" name="Rectángulo 2"/>
          <p:cNvSpPr/>
          <p:nvPr/>
        </p:nvSpPr>
        <p:spPr>
          <a:xfrm>
            <a:off x="1399412" y="619687"/>
            <a:ext cx="648932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2400" dirty="0" smtClean="0"/>
              <a:t>Sobre los datos podemos hacer operaciones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30804" y="1167135"/>
            <a:ext cx="648932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sz="2400" b="1" dirty="0" smtClean="0">
                <a:solidFill>
                  <a:srgbClr val="FF6600"/>
                </a:solidFill>
              </a:rPr>
              <a:t>Operaciones con </a:t>
            </a:r>
            <a:r>
              <a:rPr lang="es-ES" altLang="es-ES" sz="2400" b="1" dirty="0" smtClean="0">
                <a:solidFill>
                  <a:srgbClr val="FFFF00"/>
                </a:solidFill>
              </a:rPr>
              <a:t>Reales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640908" y="1665578"/>
            <a:ext cx="1863011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b="1" dirty="0" smtClean="0"/>
              <a:t>Aritméticas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103647" y="2225760"/>
            <a:ext cx="1572866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Resultado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382704" y="2204864"/>
            <a:ext cx="148630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Operador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869685" y="2213664"/>
            <a:ext cx="1298753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Ejemplo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541783" y="2904956"/>
            <a:ext cx="56938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real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587180" y="2818929"/>
            <a:ext cx="1167306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- </a:t>
            </a:r>
            <a:r>
              <a:rPr lang="es-ES" altLang="es-ES" dirty="0" smtClean="0"/>
              <a:t>(unario)</a:t>
            </a:r>
            <a:endParaRPr lang="es-ES" altLang="es-ES" sz="2400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4879674" y="2806317"/>
            <a:ext cx="1005403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>
                <a:solidFill>
                  <a:srgbClr val="FF6600"/>
                </a:solidFill>
              </a:rPr>
              <a:t>-</a:t>
            </a:r>
            <a:r>
              <a:rPr lang="es-ES" altLang="es-ES" sz="2400" dirty="0" smtClean="0"/>
              <a:t> (9.3)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390320" y="2230771"/>
            <a:ext cx="1572867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Resultado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596343" y="2806316"/>
            <a:ext cx="715260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-9.3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541783" y="3366788"/>
            <a:ext cx="56938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real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575852" y="3280594"/>
            <a:ext cx="926857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+ - * /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4691324" y="3268149"/>
            <a:ext cx="1382110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3.2 </a:t>
            </a:r>
            <a:r>
              <a:rPr lang="es-ES" altLang="es-ES" sz="2400" dirty="0" smtClean="0">
                <a:solidFill>
                  <a:srgbClr val="FF6600"/>
                </a:solidFill>
              </a:rPr>
              <a:t>–</a:t>
            </a:r>
            <a:r>
              <a:rPr lang="es-ES" altLang="es-ES" sz="2400" dirty="0" smtClean="0"/>
              <a:t> 1.3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6647641" y="3268148"/>
            <a:ext cx="612668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1.9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112117" y="2213664"/>
            <a:ext cx="7128792" cy="1647384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3370676" y="4933087"/>
            <a:ext cx="113364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booleano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4667964" y="4886920"/>
            <a:ext cx="1702196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3.5</a:t>
            </a:r>
            <a:r>
              <a:rPr lang="es-ES" sz="2400" b="1" spc="-1" dirty="0">
                <a:latin typeface="Symbol"/>
                <a:ea typeface="Times New Roman"/>
              </a:rPr>
              <a:t> </a:t>
            </a:r>
            <a:r>
              <a:rPr lang="es-ES" sz="2400" b="1" spc="-1" dirty="0" smtClean="0">
                <a:solidFill>
                  <a:srgbClr val="FF6600"/>
                </a:solidFill>
                <a:latin typeface="Symbol"/>
                <a:ea typeface="Times New Roman"/>
              </a:rPr>
              <a:t>&gt;=</a:t>
            </a:r>
            <a:r>
              <a:rPr lang="es-ES" sz="2400" b="1" spc="-1" dirty="0" smtClean="0">
                <a:latin typeface="Symbol"/>
                <a:ea typeface="Times New Roman"/>
              </a:rPr>
              <a:t> </a:t>
            </a:r>
            <a:r>
              <a:rPr lang="es-ES" altLang="es-ES" sz="2400" dirty="0" smtClean="0"/>
              <a:t>3.51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684300" y="4896003"/>
            <a:ext cx="72648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000" dirty="0" smtClean="0"/>
              <a:t>falso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3370676" y="5394919"/>
            <a:ext cx="113364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booleano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4675161" y="5296280"/>
            <a:ext cx="163647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3.2</a:t>
            </a:r>
            <a:r>
              <a:rPr lang="es-ES" sz="2400" b="1" spc="-1" dirty="0" smtClean="0">
                <a:latin typeface="Symbol"/>
                <a:ea typeface="Times New Roman"/>
              </a:rPr>
              <a:t> </a:t>
            </a:r>
            <a:r>
              <a:rPr lang="es-ES" sz="2400" b="1" spc="-1" dirty="0" smtClean="0">
                <a:solidFill>
                  <a:srgbClr val="FF6600"/>
                </a:solidFill>
                <a:latin typeface="Symbol"/>
                <a:ea typeface="Times New Roman"/>
              </a:rPr>
              <a:t>!=</a:t>
            </a:r>
            <a:r>
              <a:rPr lang="es-ES" sz="2400" b="1" spc="-1" dirty="0" smtClean="0">
                <a:latin typeface="Symbol"/>
                <a:ea typeface="Times New Roman"/>
              </a:rPr>
              <a:t> </a:t>
            </a:r>
            <a:r>
              <a:rPr lang="es-ES" sz="2400" dirty="0" smtClean="0"/>
              <a:t>3.21</a:t>
            </a:r>
            <a:endParaRPr lang="es-ES" altLang="es-ES" sz="2400" dirty="0" smtClean="0"/>
          </a:p>
        </p:txBody>
      </p:sp>
      <p:sp>
        <p:nvSpPr>
          <p:cNvPr id="38" name="Rectángulo 37"/>
          <p:cNvSpPr/>
          <p:nvPr/>
        </p:nvSpPr>
        <p:spPr>
          <a:xfrm>
            <a:off x="6439944" y="5271494"/>
            <a:ext cx="133882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000" dirty="0" smtClean="0"/>
              <a:t>verdadero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650190" y="5282044"/>
            <a:ext cx="668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spc="-1" dirty="0" smtClean="0">
                <a:latin typeface="Symbol"/>
                <a:ea typeface="Times New Roman"/>
              </a:rPr>
              <a:t>= </a:t>
            </a:r>
            <a:endParaRPr lang="es-ES" sz="2800" b="1" dirty="0"/>
          </a:p>
        </p:txBody>
      </p:sp>
      <p:sp>
        <p:nvSpPr>
          <p:cNvPr id="40" name="Rectángulo 39"/>
          <p:cNvSpPr/>
          <p:nvPr/>
        </p:nvSpPr>
        <p:spPr>
          <a:xfrm>
            <a:off x="1572222" y="4862825"/>
            <a:ext cx="1020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spc="-1" dirty="0" smtClean="0">
                <a:latin typeface="Arial"/>
                <a:ea typeface="Times New Roman"/>
              </a:rPr>
              <a:t>&lt;  &gt; </a:t>
            </a:r>
            <a:r>
              <a:rPr lang="es-ES" b="1" spc="-1" dirty="0">
                <a:latin typeface="Symbol"/>
                <a:ea typeface="Times New Roman"/>
              </a:rPr>
              <a:t> </a:t>
            </a:r>
            <a:r>
              <a:rPr lang="es-ES" b="1" spc="-1" dirty="0">
                <a:latin typeface="Arial"/>
                <a:ea typeface="Times New Roman"/>
              </a:rPr>
              <a:t> </a:t>
            </a:r>
            <a:r>
              <a:rPr lang="es-ES" b="1" spc="-1" dirty="0" smtClean="0">
                <a:latin typeface="Symbol"/>
                <a:ea typeface="Times New Roman"/>
              </a:rPr>
              <a:t></a:t>
            </a:r>
            <a:endParaRPr lang="es-ES" altLang="es-ES" dirty="0"/>
          </a:p>
        </p:txBody>
      </p:sp>
      <p:sp>
        <p:nvSpPr>
          <p:cNvPr id="41" name="Rectángulo 40"/>
          <p:cNvSpPr/>
          <p:nvPr/>
        </p:nvSpPr>
        <p:spPr>
          <a:xfrm>
            <a:off x="3460121" y="4221088"/>
            <a:ext cx="2066591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b="1" dirty="0" smtClean="0"/>
              <a:t>Relacionales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1112117" y="4703420"/>
            <a:ext cx="7128792" cy="124586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9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93121" y="116632"/>
            <a:ext cx="18567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ES" sz="2000" dirty="0" smtClean="0"/>
              <a:t>Tipos de datos</a:t>
            </a:r>
            <a:endParaRPr lang="es-ES" altLang="es-ES" sz="2000" dirty="0"/>
          </a:p>
        </p:txBody>
      </p:sp>
      <p:sp>
        <p:nvSpPr>
          <p:cNvPr id="4" name="Rectángulo 3"/>
          <p:cNvSpPr/>
          <p:nvPr/>
        </p:nvSpPr>
        <p:spPr>
          <a:xfrm>
            <a:off x="1282166" y="1412776"/>
            <a:ext cx="648932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sz="2400" b="1" dirty="0" smtClean="0">
                <a:solidFill>
                  <a:srgbClr val="FF6600"/>
                </a:solidFill>
              </a:rPr>
              <a:t>Operaciones relacionales con </a:t>
            </a:r>
            <a:r>
              <a:rPr lang="es-ES" altLang="es-ES" sz="2400" b="1" dirty="0" smtClean="0">
                <a:solidFill>
                  <a:srgbClr val="FFFF00"/>
                </a:solidFill>
              </a:rPr>
              <a:t>Caracteres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214288" y="2183917"/>
            <a:ext cx="148630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Operador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635896" y="2183916"/>
            <a:ext cx="1298753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Ejemplo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5549847" y="2192717"/>
            <a:ext cx="1572867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Resultado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064534" y="2042126"/>
            <a:ext cx="7128792" cy="3192034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/>
          <p:cNvSpPr/>
          <p:nvPr/>
        </p:nvSpPr>
        <p:spPr>
          <a:xfrm>
            <a:off x="1856031" y="2654382"/>
            <a:ext cx="364202" cy="230832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&gt;</a:t>
            </a:r>
          </a:p>
          <a:p>
            <a:pPr algn="ctr" eaLnBrk="1" hangingPunct="1"/>
            <a:r>
              <a:rPr lang="es-ES" altLang="es-ES" sz="2400" dirty="0" smtClean="0"/>
              <a:t>&lt;</a:t>
            </a:r>
          </a:p>
          <a:p>
            <a:pPr algn="ctr" eaLnBrk="1" hangingPunct="1"/>
            <a:r>
              <a:rPr lang="es-ES" sz="2400" b="1" spc="-1" dirty="0" smtClean="0">
                <a:latin typeface="Symbol"/>
                <a:ea typeface="Times New Roman"/>
              </a:rPr>
              <a:t></a:t>
            </a:r>
          </a:p>
          <a:p>
            <a:pPr algn="ctr" eaLnBrk="1" hangingPunct="1"/>
            <a:r>
              <a:rPr lang="es-ES" sz="2400" b="1" spc="-1" dirty="0" smtClean="0">
                <a:latin typeface="Symbol"/>
                <a:ea typeface="Times New Roman"/>
              </a:rPr>
              <a:t></a:t>
            </a:r>
          </a:p>
          <a:p>
            <a:pPr algn="ctr" eaLnBrk="1" hangingPunct="1"/>
            <a:r>
              <a:rPr lang="es-ES" sz="2400" dirty="0" smtClean="0"/>
              <a:t>=</a:t>
            </a:r>
          </a:p>
          <a:p>
            <a:pPr algn="ctr" eaLnBrk="1" hangingPunct="1"/>
            <a:r>
              <a:rPr lang="es-ES" sz="2400" b="1" spc="-1" dirty="0" smtClean="0">
                <a:latin typeface="Symbol"/>
                <a:ea typeface="Times New Roman"/>
              </a:rPr>
              <a:t></a:t>
            </a:r>
            <a:endParaRPr lang="es-ES" altLang="es-ES" sz="2400" dirty="0" smtClean="0"/>
          </a:p>
        </p:txBody>
      </p:sp>
      <p:sp>
        <p:nvSpPr>
          <p:cNvPr id="30" name="Rectángulo 29"/>
          <p:cNvSpPr/>
          <p:nvPr/>
        </p:nvSpPr>
        <p:spPr>
          <a:xfrm>
            <a:off x="3564950" y="2651191"/>
            <a:ext cx="1365502" cy="230832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‘A’ </a:t>
            </a:r>
            <a:r>
              <a:rPr lang="es-ES" altLang="es-ES" sz="2400" dirty="0" smtClean="0">
                <a:solidFill>
                  <a:srgbClr val="FF6600"/>
                </a:solidFill>
              </a:rPr>
              <a:t>&gt;</a:t>
            </a:r>
            <a:r>
              <a:rPr lang="es-ES" altLang="es-ES" sz="2400" dirty="0" smtClean="0"/>
              <a:t> ‘B’</a:t>
            </a:r>
          </a:p>
          <a:p>
            <a:pPr algn="ctr" eaLnBrk="1" hangingPunct="1"/>
            <a:r>
              <a:rPr lang="es-ES" altLang="es-ES" sz="2400" dirty="0"/>
              <a:t>‘A’ </a:t>
            </a:r>
            <a:r>
              <a:rPr lang="es-ES" altLang="es-ES" sz="2400" dirty="0" smtClean="0">
                <a:solidFill>
                  <a:srgbClr val="FF6600"/>
                </a:solidFill>
              </a:rPr>
              <a:t>&lt;</a:t>
            </a:r>
            <a:r>
              <a:rPr lang="es-ES" altLang="es-ES" sz="2400" dirty="0"/>
              <a:t> ‘B’</a:t>
            </a:r>
            <a:endParaRPr lang="es-ES" altLang="es-ES" sz="2400" dirty="0" smtClean="0"/>
          </a:p>
          <a:p>
            <a:pPr algn="ctr" eaLnBrk="1" hangingPunct="1"/>
            <a:r>
              <a:rPr lang="es-ES" altLang="es-ES" sz="2400" dirty="0"/>
              <a:t>‘A’ </a:t>
            </a:r>
            <a:r>
              <a:rPr lang="es-ES" altLang="es-ES" sz="2400" b="1" spc="-1" dirty="0" smtClean="0">
                <a:solidFill>
                  <a:srgbClr val="FF6600"/>
                </a:solidFill>
                <a:latin typeface="Symbol"/>
              </a:rPr>
              <a:t>&gt;=</a:t>
            </a:r>
            <a:r>
              <a:rPr lang="es-ES" altLang="es-ES" sz="2400" dirty="0" smtClean="0"/>
              <a:t> </a:t>
            </a:r>
            <a:r>
              <a:rPr lang="es-ES" altLang="es-ES" sz="2400" dirty="0"/>
              <a:t>‘A</a:t>
            </a:r>
            <a:r>
              <a:rPr lang="es-ES" altLang="es-ES" sz="2400" dirty="0" smtClean="0"/>
              <a:t>’</a:t>
            </a:r>
            <a:endParaRPr lang="es-ES" sz="2400" b="1" spc="-1" dirty="0" smtClean="0">
              <a:latin typeface="Symbol"/>
              <a:ea typeface="Times New Roman"/>
            </a:endParaRPr>
          </a:p>
          <a:p>
            <a:pPr algn="ctr" eaLnBrk="1" hangingPunct="1"/>
            <a:r>
              <a:rPr lang="es-ES" altLang="es-ES" sz="2400" dirty="0"/>
              <a:t>‘A’ </a:t>
            </a:r>
            <a:r>
              <a:rPr lang="es-ES" altLang="es-ES" sz="2400" b="1" spc="-1" dirty="0" smtClean="0">
                <a:solidFill>
                  <a:srgbClr val="FF6600"/>
                </a:solidFill>
                <a:latin typeface="Symbol"/>
              </a:rPr>
              <a:t>&lt;=</a:t>
            </a:r>
            <a:r>
              <a:rPr lang="es-ES" altLang="es-ES" sz="2400" dirty="0" smtClean="0"/>
              <a:t> </a:t>
            </a:r>
            <a:r>
              <a:rPr lang="es-ES" altLang="es-ES" sz="2400" dirty="0"/>
              <a:t>‘A’</a:t>
            </a:r>
            <a:endParaRPr lang="es-ES" sz="2400" b="1" spc="-1" dirty="0" smtClean="0">
              <a:latin typeface="Symbol"/>
              <a:ea typeface="Times New Roman"/>
            </a:endParaRPr>
          </a:p>
          <a:p>
            <a:pPr algn="ctr" eaLnBrk="1" hangingPunct="1"/>
            <a:r>
              <a:rPr lang="es-ES" altLang="es-ES" sz="2400" dirty="0"/>
              <a:t>‘A’ </a:t>
            </a:r>
            <a:r>
              <a:rPr lang="es-ES" sz="2400" dirty="0" smtClean="0">
                <a:solidFill>
                  <a:srgbClr val="FF6600"/>
                </a:solidFill>
              </a:rPr>
              <a:t>==</a:t>
            </a:r>
            <a:r>
              <a:rPr lang="es-ES" altLang="es-ES" sz="2400" dirty="0" smtClean="0"/>
              <a:t> </a:t>
            </a:r>
            <a:r>
              <a:rPr lang="es-ES" altLang="es-ES" sz="2400" dirty="0"/>
              <a:t>‘B</a:t>
            </a:r>
            <a:r>
              <a:rPr lang="es-ES" altLang="es-ES" sz="2400" dirty="0" smtClean="0"/>
              <a:t>’</a:t>
            </a:r>
            <a:endParaRPr lang="es-ES" altLang="es-ES" sz="2400" dirty="0"/>
          </a:p>
          <a:p>
            <a:pPr algn="ctr" eaLnBrk="1" hangingPunct="1"/>
            <a:r>
              <a:rPr lang="es-ES" altLang="es-ES" sz="2400" dirty="0"/>
              <a:t>‘A’ </a:t>
            </a:r>
            <a:r>
              <a:rPr lang="es-ES" altLang="es-ES" sz="2400" dirty="0" smtClean="0">
                <a:solidFill>
                  <a:srgbClr val="FF6600"/>
                </a:solidFill>
              </a:rPr>
              <a:t>!</a:t>
            </a:r>
            <a:r>
              <a:rPr lang="es-ES" sz="2400" dirty="0" smtClean="0">
                <a:solidFill>
                  <a:srgbClr val="FF6600"/>
                </a:solidFill>
              </a:rPr>
              <a:t>=</a:t>
            </a:r>
            <a:r>
              <a:rPr lang="es-ES" altLang="es-ES" sz="2400" dirty="0" smtClean="0"/>
              <a:t> </a:t>
            </a:r>
            <a:r>
              <a:rPr lang="es-ES" altLang="es-ES" sz="2400" dirty="0"/>
              <a:t>‘B</a:t>
            </a:r>
            <a:r>
              <a:rPr lang="es-ES" altLang="es-ES" sz="2400" dirty="0" smtClean="0"/>
              <a:t>’</a:t>
            </a:r>
            <a:endParaRPr lang="es-ES" sz="2400" dirty="0"/>
          </a:p>
        </p:txBody>
      </p:sp>
      <p:sp>
        <p:nvSpPr>
          <p:cNvPr id="32" name="Rectángulo 31"/>
          <p:cNvSpPr/>
          <p:nvPr/>
        </p:nvSpPr>
        <p:spPr>
          <a:xfrm>
            <a:off x="5949051" y="2645581"/>
            <a:ext cx="849783" cy="230832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sz="2400" dirty="0" smtClean="0"/>
              <a:t>false</a:t>
            </a:r>
          </a:p>
          <a:p>
            <a:pPr algn="ctr" eaLnBrk="1" hangingPunct="1"/>
            <a:r>
              <a:rPr lang="es-ES" altLang="es-ES" sz="2400" dirty="0" smtClean="0"/>
              <a:t>true</a:t>
            </a:r>
          </a:p>
          <a:p>
            <a:pPr algn="ctr" eaLnBrk="1" hangingPunct="1"/>
            <a:r>
              <a:rPr lang="es-ES" altLang="es-ES" sz="2400" dirty="0"/>
              <a:t>t</a:t>
            </a:r>
            <a:r>
              <a:rPr lang="es-ES" altLang="es-ES" sz="2400" dirty="0" smtClean="0"/>
              <a:t>rue</a:t>
            </a:r>
          </a:p>
          <a:p>
            <a:pPr algn="ctr" eaLnBrk="1" hangingPunct="1"/>
            <a:r>
              <a:rPr lang="es-ES" altLang="es-ES" sz="2400" dirty="0" smtClean="0"/>
              <a:t>true</a:t>
            </a:r>
          </a:p>
          <a:p>
            <a:pPr algn="ctr" eaLnBrk="1" hangingPunct="1"/>
            <a:r>
              <a:rPr lang="es-ES" sz="2400" dirty="0"/>
              <a:t>f</a:t>
            </a:r>
            <a:r>
              <a:rPr lang="es-ES" sz="2400" dirty="0" smtClean="0"/>
              <a:t>alse</a:t>
            </a:r>
          </a:p>
          <a:p>
            <a:pPr algn="ctr" eaLnBrk="1" hangingPunct="1"/>
            <a:r>
              <a:rPr lang="es-ES" sz="2400" dirty="0" smtClean="0"/>
              <a:t>true</a:t>
            </a:r>
            <a:endParaRPr lang="es-ES" alt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4127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27110" y="116632"/>
            <a:ext cx="18567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ES" sz="2000" dirty="0" smtClean="0"/>
              <a:t>Tipos de datos</a:t>
            </a:r>
            <a:endParaRPr lang="es-ES" altLang="es-ES" sz="2000" dirty="0"/>
          </a:p>
        </p:txBody>
      </p:sp>
      <p:sp>
        <p:nvSpPr>
          <p:cNvPr id="4" name="Rectángulo 3"/>
          <p:cNvSpPr/>
          <p:nvPr/>
        </p:nvSpPr>
        <p:spPr>
          <a:xfrm>
            <a:off x="1353141" y="670634"/>
            <a:ext cx="648932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sz="2400" b="1" dirty="0" smtClean="0">
                <a:solidFill>
                  <a:srgbClr val="FF6600"/>
                </a:solidFill>
              </a:rPr>
              <a:t>Operaciones booleanas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738592" y="1701138"/>
            <a:ext cx="92845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v and v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745405" y="1373128"/>
            <a:ext cx="96276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b="1" dirty="0" smtClean="0">
                <a:solidFill>
                  <a:srgbClr val="FFFF00"/>
                </a:solidFill>
              </a:rPr>
              <a:t>Y (and)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650339" y="1691645"/>
            <a:ext cx="300082" cy="120032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v</a:t>
            </a:r>
          </a:p>
          <a:p>
            <a:pPr algn="ctr" eaLnBrk="1" hangingPunct="1"/>
            <a:r>
              <a:rPr lang="es-ES" altLang="es-ES" dirty="0"/>
              <a:t>f</a:t>
            </a:r>
            <a:endParaRPr lang="es-ES" altLang="es-ES" dirty="0" smtClean="0"/>
          </a:p>
          <a:p>
            <a:pPr algn="ctr" eaLnBrk="1" hangingPunct="1"/>
            <a:r>
              <a:rPr lang="es-ES" altLang="es-ES" dirty="0"/>
              <a:t>f</a:t>
            </a:r>
            <a:endParaRPr lang="es-ES" altLang="es-ES" dirty="0" smtClean="0"/>
          </a:p>
          <a:p>
            <a:pPr algn="ctr" eaLnBrk="1" hangingPunct="1"/>
            <a:r>
              <a:rPr lang="es-ES" altLang="es-ES" dirty="0"/>
              <a:t>f</a:t>
            </a:r>
            <a:endParaRPr lang="es-ES" altLang="es-ES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1314413" y="1305450"/>
            <a:ext cx="6789252" cy="176162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/>
          <p:cNvSpPr/>
          <p:nvPr/>
        </p:nvSpPr>
        <p:spPr>
          <a:xfrm>
            <a:off x="3306682" y="1380502"/>
            <a:ext cx="122341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Resultado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1738592" y="1980311"/>
            <a:ext cx="87716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/>
              <a:t>v and </a:t>
            </a:r>
            <a:r>
              <a:rPr lang="es-ES" altLang="es-ES" dirty="0" smtClean="0"/>
              <a:t>f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1738591" y="2587494"/>
            <a:ext cx="82586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f </a:t>
            </a:r>
            <a:r>
              <a:rPr lang="es-ES" altLang="es-ES" dirty="0"/>
              <a:t>and </a:t>
            </a:r>
            <a:r>
              <a:rPr lang="es-ES" altLang="es-ES" dirty="0" smtClean="0"/>
              <a:t>f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1738592" y="2291454"/>
            <a:ext cx="87716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f </a:t>
            </a:r>
            <a:r>
              <a:rPr lang="es-ES" altLang="es-ES" dirty="0"/>
              <a:t>and </a:t>
            </a:r>
            <a:r>
              <a:rPr lang="es-ES" altLang="es-ES" dirty="0" smtClean="0"/>
              <a:t>v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1738591" y="5544565"/>
            <a:ext cx="68480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s-ES" altLang="es-ES" dirty="0" err="1" smtClean="0"/>
              <a:t>not</a:t>
            </a:r>
            <a:r>
              <a:rPr lang="es-ES" altLang="es-ES" dirty="0" smtClean="0"/>
              <a:t> v</a:t>
            </a:r>
          </a:p>
          <a:p>
            <a:pPr eaLnBrk="1" hangingPunct="1"/>
            <a:r>
              <a:rPr lang="es-ES" altLang="es-ES" dirty="0" err="1" smtClean="0"/>
              <a:t>not</a:t>
            </a:r>
            <a:r>
              <a:rPr lang="es-ES" altLang="es-ES" dirty="0" smtClean="0"/>
              <a:t> f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1589724" y="5259271"/>
            <a:ext cx="10695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b="1" dirty="0" smtClean="0">
                <a:solidFill>
                  <a:srgbClr val="FFFF00"/>
                </a:solidFill>
              </a:rPr>
              <a:t>No (</a:t>
            </a:r>
            <a:r>
              <a:rPr lang="es-ES" altLang="es-ES" b="1" dirty="0" err="1" smtClean="0">
                <a:solidFill>
                  <a:srgbClr val="FFFF00"/>
                </a:solidFill>
              </a:rPr>
              <a:t>not</a:t>
            </a:r>
            <a:r>
              <a:rPr lang="es-ES" altLang="es-ES" b="1" dirty="0" smtClean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3215830" y="5250472"/>
            <a:ext cx="122341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Resultado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3421096" y="5544565"/>
            <a:ext cx="758568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s-ES" altLang="es-ES" dirty="0" smtClean="0"/>
              <a:t>f</a:t>
            </a:r>
          </a:p>
          <a:p>
            <a:pPr algn="ctr" eaLnBrk="1" hangingPunct="1"/>
            <a:r>
              <a:rPr lang="es-ES" altLang="es-ES" dirty="0" smtClean="0"/>
              <a:t>v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1297031" y="5259271"/>
            <a:ext cx="6806634" cy="1003634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4952133" y="1671834"/>
            <a:ext cx="2294218" cy="123110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400"/>
              </a:spcAft>
            </a:pPr>
            <a:r>
              <a:rPr lang="es-ES" altLang="es-ES" sz="1600" dirty="0" smtClean="0"/>
              <a:t>(5&gt;3) </a:t>
            </a:r>
            <a:r>
              <a:rPr lang="es-ES" altLang="es-ES" sz="1600" dirty="0" smtClean="0">
                <a:solidFill>
                  <a:srgbClr val="FF6600"/>
                </a:solidFill>
              </a:rPr>
              <a:t>&amp;&amp;</a:t>
            </a:r>
            <a:r>
              <a:rPr lang="es-ES" altLang="es-ES" sz="1600" dirty="0" smtClean="0"/>
              <a:t> (6&gt;1) </a:t>
            </a:r>
            <a:r>
              <a:rPr lang="es-ES" altLang="es-ES" sz="1600" dirty="0" smtClean="0">
                <a:sym typeface="Symbol" panose="05050102010706020507" pitchFamily="18" charset="2"/>
              </a:rPr>
              <a:t></a:t>
            </a:r>
            <a:r>
              <a:rPr lang="es-ES" altLang="es-ES" sz="1600" dirty="0" smtClean="0"/>
              <a:t> </a:t>
            </a:r>
            <a:r>
              <a:rPr lang="es-ES" altLang="es-ES" sz="1600" dirty="0" smtClean="0">
                <a:solidFill>
                  <a:srgbClr val="FF6600"/>
                </a:solidFill>
              </a:rPr>
              <a:t>true</a:t>
            </a:r>
          </a:p>
          <a:p>
            <a:pPr eaLnBrk="1" hangingPunct="1">
              <a:spcAft>
                <a:spcPts val="400"/>
              </a:spcAft>
            </a:pPr>
            <a:r>
              <a:rPr lang="es-ES" altLang="es-ES" sz="1600" dirty="0" smtClean="0"/>
              <a:t>(5&gt;3</a:t>
            </a:r>
            <a:r>
              <a:rPr lang="es-ES" altLang="es-ES" sz="1600" dirty="0"/>
              <a:t>) </a:t>
            </a:r>
            <a:r>
              <a:rPr lang="es-ES" altLang="es-ES" sz="1600" dirty="0" smtClean="0">
                <a:solidFill>
                  <a:srgbClr val="FF6600"/>
                </a:solidFill>
              </a:rPr>
              <a:t>&amp;&amp;</a:t>
            </a:r>
            <a:r>
              <a:rPr lang="es-ES" altLang="es-ES" sz="1600" dirty="0" smtClean="0"/>
              <a:t> (6&gt;6</a:t>
            </a:r>
            <a:r>
              <a:rPr lang="es-ES" altLang="es-ES" sz="1600" dirty="0"/>
              <a:t>) </a:t>
            </a:r>
            <a:r>
              <a:rPr lang="es-ES" altLang="es-ES" sz="1600" dirty="0">
                <a:sym typeface="Symbol" panose="05050102010706020507" pitchFamily="18" charset="2"/>
              </a:rPr>
              <a:t></a:t>
            </a:r>
            <a:r>
              <a:rPr lang="es-ES" altLang="es-ES" sz="1600" dirty="0" smtClean="0"/>
              <a:t> </a:t>
            </a:r>
            <a:r>
              <a:rPr lang="es-ES" altLang="es-ES" sz="1600" dirty="0" smtClean="0">
                <a:solidFill>
                  <a:srgbClr val="FF6600"/>
                </a:solidFill>
              </a:rPr>
              <a:t>false</a:t>
            </a:r>
          </a:p>
          <a:p>
            <a:pPr eaLnBrk="1" hangingPunct="1">
              <a:spcAft>
                <a:spcPts val="400"/>
              </a:spcAft>
            </a:pPr>
            <a:r>
              <a:rPr lang="es-ES" altLang="es-ES" sz="1600" dirty="0"/>
              <a:t>(</a:t>
            </a:r>
            <a:r>
              <a:rPr lang="es-ES" altLang="es-ES" sz="1600" dirty="0" smtClean="0"/>
              <a:t>5&gt;9) </a:t>
            </a:r>
            <a:r>
              <a:rPr lang="es-ES" altLang="es-ES" sz="1600" dirty="0">
                <a:solidFill>
                  <a:srgbClr val="FF6600"/>
                </a:solidFill>
              </a:rPr>
              <a:t>&amp;&amp;</a:t>
            </a:r>
            <a:r>
              <a:rPr lang="es-ES" altLang="es-ES" sz="1600" dirty="0"/>
              <a:t> (</a:t>
            </a:r>
            <a:r>
              <a:rPr lang="es-ES" altLang="es-ES" sz="1600" dirty="0" smtClean="0"/>
              <a:t>6&gt;1) </a:t>
            </a:r>
            <a:r>
              <a:rPr lang="es-ES" altLang="es-ES" sz="1600" dirty="0">
                <a:sym typeface="Symbol" panose="05050102010706020507" pitchFamily="18" charset="2"/>
              </a:rPr>
              <a:t></a:t>
            </a:r>
            <a:r>
              <a:rPr lang="es-ES" altLang="es-ES" sz="1600" dirty="0"/>
              <a:t> </a:t>
            </a:r>
            <a:r>
              <a:rPr lang="es-ES" altLang="es-ES" sz="1600" dirty="0" smtClean="0">
                <a:solidFill>
                  <a:srgbClr val="FF6600"/>
                </a:solidFill>
              </a:rPr>
              <a:t>false</a:t>
            </a:r>
            <a:endParaRPr lang="es-ES" altLang="es-ES" sz="1600" dirty="0">
              <a:solidFill>
                <a:srgbClr val="FF6600"/>
              </a:solidFill>
            </a:endParaRPr>
          </a:p>
          <a:p>
            <a:pPr eaLnBrk="1" hangingPunct="1">
              <a:spcAft>
                <a:spcPts val="400"/>
              </a:spcAft>
            </a:pPr>
            <a:r>
              <a:rPr lang="es-ES" altLang="es-ES" sz="1600" dirty="0"/>
              <a:t>(</a:t>
            </a:r>
            <a:r>
              <a:rPr lang="es-ES" altLang="es-ES" sz="1600" dirty="0" smtClean="0"/>
              <a:t>5&gt;9) </a:t>
            </a:r>
            <a:r>
              <a:rPr lang="es-ES" altLang="es-ES" sz="1600" dirty="0">
                <a:solidFill>
                  <a:srgbClr val="FF6600"/>
                </a:solidFill>
              </a:rPr>
              <a:t>&amp;&amp;</a:t>
            </a:r>
            <a:r>
              <a:rPr lang="es-ES" altLang="es-ES" sz="1600" dirty="0"/>
              <a:t> (6&gt;6) </a:t>
            </a:r>
            <a:r>
              <a:rPr lang="es-ES" altLang="es-ES" sz="1600" dirty="0">
                <a:sym typeface="Symbol" panose="05050102010706020507" pitchFamily="18" charset="2"/>
              </a:rPr>
              <a:t></a:t>
            </a:r>
            <a:r>
              <a:rPr lang="es-ES" altLang="es-ES" sz="1600" dirty="0"/>
              <a:t> </a:t>
            </a:r>
            <a:r>
              <a:rPr lang="es-ES" altLang="es-ES" sz="1600" dirty="0" smtClean="0">
                <a:solidFill>
                  <a:srgbClr val="FF6600"/>
                </a:solidFill>
              </a:rPr>
              <a:t>false</a:t>
            </a:r>
            <a:endParaRPr lang="es-ES" altLang="es-ES" sz="1600" dirty="0">
              <a:solidFill>
                <a:srgbClr val="FF6600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469842" y="1346433"/>
            <a:ext cx="101822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Ejemplo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1828360" y="3700612"/>
            <a:ext cx="74892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v </a:t>
            </a:r>
            <a:r>
              <a:rPr lang="es-ES" altLang="es-ES" dirty="0" err="1" smtClean="0"/>
              <a:t>or</a:t>
            </a:r>
            <a:r>
              <a:rPr lang="es-ES" altLang="es-ES" dirty="0" smtClean="0"/>
              <a:t> v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1820264" y="3372602"/>
            <a:ext cx="81304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b="1" dirty="0" smtClean="0">
                <a:solidFill>
                  <a:srgbClr val="FFFF00"/>
                </a:solidFill>
              </a:rPr>
              <a:t>O (</a:t>
            </a:r>
            <a:r>
              <a:rPr lang="es-ES" altLang="es-ES" b="1" dirty="0" err="1" smtClean="0">
                <a:solidFill>
                  <a:srgbClr val="FFFF00"/>
                </a:solidFill>
              </a:rPr>
              <a:t>or</a:t>
            </a:r>
            <a:r>
              <a:rPr lang="es-ES" altLang="es-ES" b="1" dirty="0" smtClean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3650339" y="3691119"/>
            <a:ext cx="300082" cy="120032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v</a:t>
            </a:r>
          </a:p>
          <a:p>
            <a:pPr algn="ctr" eaLnBrk="1" hangingPunct="1"/>
            <a:r>
              <a:rPr lang="es-ES" altLang="es-ES" dirty="0" smtClean="0"/>
              <a:t>v</a:t>
            </a:r>
          </a:p>
          <a:p>
            <a:pPr algn="ctr" eaLnBrk="1" hangingPunct="1"/>
            <a:r>
              <a:rPr lang="es-ES" altLang="es-ES" dirty="0" smtClean="0"/>
              <a:t>v</a:t>
            </a:r>
          </a:p>
          <a:p>
            <a:pPr algn="ctr" eaLnBrk="1" hangingPunct="1"/>
            <a:r>
              <a:rPr lang="es-ES" altLang="es-ES" dirty="0"/>
              <a:t>f</a:t>
            </a:r>
            <a:endParaRPr lang="es-ES" altLang="es-ES" dirty="0" smtClean="0"/>
          </a:p>
        </p:txBody>
      </p:sp>
      <p:sp>
        <p:nvSpPr>
          <p:cNvPr id="37" name="Rectángulo 36"/>
          <p:cNvSpPr/>
          <p:nvPr/>
        </p:nvSpPr>
        <p:spPr>
          <a:xfrm>
            <a:off x="1314413" y="3304924"/>
            <a:ext cx="6789252" cy="176162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3306682" y="3379976"/>
            <a:ext cx="122341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Resultado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828360" y="3979785"/>
            <a:ext cx="69762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v </a:t>
            </a:r>
            <a:r>
              <a:rPr lang="es-ES" altLang="es-ES" dirty="0" err="1" smtClean="0"/>
              <a:t>or</a:t>
            </a:r>
            <a:r>
              <a:rPr lang="es-ES" altLang="es-ES" dirty="0" smtClean="0"/>
              <a:t> f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1828360" y="4586968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f </a:t>
            </a:r>
            <a:r>
              <a:rPr lang="es-ES" altLang="es-ES" dirty="0" err="1" smtClean="0"/>
              <a:t>or</a:t>
            </a:r>
            <a:r>
              <a:rPr lang="es-ES" altLang="es-ES" dirty="0" smtClean="0"/>
              <a:t> f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1828360" y="4290928"/>
            <a:ext cx="69762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f </a:t>
            </a:r>
            <a:r>
              <a:rPr lang="es-ES" altLang="es-ES" dirty="0" err="1" smtClean="0"/>
              <a:t>or</a:t>
            </a:r>
            <a:r>
              <a:rPr lang="es-ES" altLang="es-ES" dirty="0" smtClean="0"/>
              <a:t> v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074773" y="3660305"/>
            <a:ext cx="2127505" cy="123110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400"/>
              </a:spcAft>
            </a:pPr>
            <a:r>
              <a:rPr lang="es-ES" altLang="es-ES" sz="1600" dirty="0" smtClean="0"/>
              <a:t>(5&gt;3) </a:t>
            </a:r>
            <a:r>
              <a:rPr lang="es-ES" altLang="es-ES" sz="1600" dirty="0" smtClean="0">
                <a:solidFill>
                  <a:srgbClr val="FF6600"/>
                </a:solidFill>
              </a:rPr>
              <a:t>||</a:t>
            </a:r>
            <a:r>
              <a:rPr lang="es-ES" altLang="es-ES" sz="1600" dirty="0" smtClean="0"/>
              <a:t> (6&gt;1) </a:t>
            </a:r>
            <a:r>
              <a:rPr lang="es-ES" altLang="es-ES" sz="1600" dirty="0" smtClean="0">
                <a:sym typeface="Symbol" panose="05050102010706020507" pitchFamily="18" charset="2"/>
              </a:rPr>
              <a:t></a:t>
            </a:r>
            <a:r>
              <a:rPr lang="es-ES" altLang="es-ES" sz="1600" dirty="0" smtClean="0"/>
              <a:t> </a:t>
            </a:r>
            <a:r>
              <a:rPr lang="es-ES" altLang="es-ES" sz="1600" dirty="0" smtClean="0">
                <a:solidFill>
                  <a:srgbClr val="FF6600"/>
                </a:solidFill>
              </a:rPr>
              <a:t>true</a:t>
            </a:r>
          </a:p>
          <a:p>
            <a:pPr eaLnBrk="1" hangingPunct="1">
              <a:spcAft>
                <a:spcPts val="400"/>
              </a:spcAft>
            </a:pPr>
            <a:r>
              <a:rPr lang="es-ES" altLang="es-ES" sz="1600" dirty="0" smtClean="0"/>
              <a:t>(5&gt;3</a:t>
            </a:r>
            <a:r>
              <a:rPr lang="es-ES" altLang="es-ES" sz="1600" dirty="0"/>
              <a:t>) </a:t>
            </a:r>
            <a:r>
              <a:rPr lang="es-ES" altLang="es-ES" sz="1600" dirty="0">
                <a:solidFill>
                  <a:srgbClr val="FF6600"/>
                </a:solidFill>
              </a:rPr>
              <a:t>||</a:t>
            </a:r>
            <a:r>
              <a:rPr lang="es-ES" altLang="es-ES" sz="1600" dirty="0" smtClean="0"/>
              <a:t> (6&gt;6</a:t>
            </a:r>
            <a:r>
              <a:rPr lang="es-ES" altLang="es-ES" sz="1600" dirty="0"/>
              <a:t>) </a:t>
            </a:r>
            <a:r>
              <a:rPr lang="es-ES" altLang="es-ES" sz="1600" dirty="0">
                <a:sym typeface="Symbol" panose="05050102010706020507" pitchFamily="18" charset="2"/>
              </a:rPr>
              <a:t></a:t>
            </a:r>
            <a:r>
              <a:rPr lang="es-ES" altLang="es-ES" sz="1600" dirty="0" smtClean="0"/>
              <a:t> </a:t>
            </a:r>
            <a:r>
              <a:rPr lang="es-ES" altLang="es-ES" sz="1600" dirty="0">
                <a:solidFill>
                  <a:srgbClr val="FF6600"/>
                </a:solidFill>
              </a:rPr>
              <a:t>true</a:t>
            </a:r>
            <a:endParaRPr lang="es-ES" altLang="es-ES" sz="1600" dirty="0" smtClean="0"/>
          </a:p>
          <a:p>
            <a:pPr eaLnBrk="1" hangingPunct="1">
              <a:spcAft>
                <a:spcPts val="400"/>
              </a:spcAft>
            </a:pPr>
            <a:r>
              <a:rPr lang="es-ES" altLang="es-ES" sz="1600" dirty="0"/>
              <a:t>(</a:t>
            </a:r>
            <a:r>
              <a:rPr lang="es-ES" altLang="es-ES" sz="1600" dirty="0" smtClean="0"/>
              <a:t>5&gt;9) </a:t>
            </a:r>
            <a:r>
              <a:rPr lang="es-ES" altLang="es-ES" sz="1600" dirty="0">
                <a:solidFill>
                  <a:srgbClr val="FF6600"/>
                </a:solidFill>
              </a:rPr>
              <a:t>||</a:t>
            </a:r>
            <a:r>
              <a:rPr lang="es-ES" altLang="es-ES" sz="1600" dirty="0" smtClean="0"/>
              <a:t> </a:t>
            </a:r>
            <a:r>
              <a:rPr lang="es-ES" altLang="es-ES" sz="1600" dirty="0"/>
              <a:t>(</a:t>
            </a:r>
            <a:r>
              <a:rPr lang="es-ES" altLang="es-ES" sz="1600" dirty="0" smtClean="0"/>
              <a:t>6&gt;1) </a:t>
            </a:r>
            <a:r>
              <a:rPr lang="es-ES" altLang="es-ES" sz="1600" dirty="0">
                <a:sym typeface="Symbol" panose="05050102010706020507" pitchFamily="18" charset="2"/>
              </a:rPr>
              <a:t></a:t>
            </a:r>
            <a:r>
              <a:rPr lang="es-ES" altLang="es-ES" sz="1600" dirty="0"/>
              <a:t> </a:t>
            </a:r>
            <a:r>
              <a:rPr lang="es-ES" altLang="es-ES" sz="1600" dirty="0">
                <a:solidFill>
                  <a:srgbClr val="FF6600"/>
                </a:solidFill>
              </a:rPr>
              <a:t>true</a:t>
            </a:r>
            <a:endParaRPr lang="es-ES" altLang="es-ES" sz="1600" dirty="0"/>
          </a:p>
          <a:p>
            <a:pPr eaLnBrk="1" hangingPunct="1">
              <a:spcAft>
                <a:spcPts val="400"/>
              </a:spcAft>
            </a:pPr>
            <a:r>
              <a:rPr lang="es-ES" altLang="es-ES" sz="1600" dirty="0"/>
              <a:t>(</a:t>
            </a:r>
            <a:r>
              <a:rPr lang="es-ES" altLang="es-ES" sz="1600" dirty="0" smtClean="0"/>
              <a:t>5&gt;9) </a:t>
            </a:r>
            <a:r>
              <a:rPr lang="es-ES" altLang="es-ES" sz="1600" dirty="0">
                <a:solidFill>
                  <a:srgbClr val="FF6600"/>
                </a:solidFill>
              </a:rPr>
              <a:t>||</a:t>
            </a:r>
            <a:r>
              <a:rPr lang="es-ES" altLang="es-ES" sz="1600" dirty="0" smtClean="0"/>
              <a:t> </a:t>
            </a:r>
            <a:r>
              <a:rPr lang="es-ES" altLang="es-ES" sz="1600" dirty="0"/>
              <a:t>(6&gt;6) </a:t>
            </a:r>
            <a:r>
              <a:rPr lang="es-ES" altLang="es-ES" sz="1600" dirty="0">
                <a:sym typeface="Symbol" panose="05050102010706020507" pitchFamily="18" charset="2"/>
              </a:rPr>
              <a:t></a:t>
            </a:r>
            <a:r>
              <a:rPr lang="es-ES" altLang="es-ES" sz="1600" dirty="0"/>
              <a:t> </a:t>
            </a:r>
            <a:r>
              <a:rPr lang="es-ES" altLang="es-ES" sz="1600" dirty="0" smtClean="0">
                <a:solidFill>
                  <a:srgbClr val="FF6600"/>
                </a:solidFill>
              </a:rPr>
              <a:t>false</a:t>
            </a:r>
            <a:endParaRPr lang="es-ES" altLang="es-ES" sz="1600" dirty="0"/>
          </a:p>
        </p:txBody>
      </p:sp>
      <p:sp>
        <p:nvSpPr>
          <p:cNvPr id="63" name="Rectángulo 62"/>
          <p:cNvSpPr/>
          <p:nvPr/>
        </p:nvSpPr>
        <p:spPr>
          <a:xfrm>
            <a:off x="5469842" y="3345907"/>
            <a:ext cx="101822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altLang="es-ES" dirty="0" smtClean="0"/>
              <a:t>Ejemplo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5428134" y="5435138"/>
            <a:ext cx="1989774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dirty="0" smtClean="0">
                <a:solidFill>
                  <a:srgbClr val="FF6600"/>
                </a:solidFill>
              </a:rPr>
              <a:t>! </a:t>
            </a:r>
            <a:r>
              <a:rPr lang="es-ES" altLang="es-ES" dirty="0" smtClean="0"/>
              <a:t>(5</a:t>
            </a:r>
            <a:r>
              <a:rPr lang="es-ES" altLang="es-ES" dirty="0" smtClean="0">
                <a:solidFill>
                  <a:srgbClr val="FF6600"/>
                </a:solidFill>
              </a:rPr>
              <a:t>&gt;</a:t>
            </a:r>
            <a:r>
              <a:rPr lang="es-ES" altLang="es-ES" dirty="0" smtClean="0"/>
              <a:t>3) </a:t>
            </a:r>
            <a:r>
              <a:rPr lang="es-ES" altLang="es-ES" dirty="0">
                <a:sym typeface="Symbol" panose="05050102010706020507" pitchFamily="18" charset="2"/>
              </a:rPr>
              <a:t></a:t>
            </a:r>
            <a:r>
              <a:rPr lang="es-ES" altLang="es-ES" dirty="0"/>
              <a:t> </a:t>
            </a:r>
            <a:r>
              <a:rPr lang="es-ES" altLang="es-ES" dirty="0" smtClean="0">
                <a:solidFill>
                  <a:srgbClr val="FF6600"/>
                </a:solidFill>
              </a:rPr>
              <a:t>false</a:t>
            </a:r>
            <a:endParaRPr lang="es-ES" altLang="es-ES" dirty="0"/>
          </a:p>
          <a:p>
            <a:pPr eaLnBrk="1" hangingPunct="1"/>
            <a:r>
              <a:rPr lang="es-ES" altLang="es-ES" dirty="0">
                <a:solidFill>
                  <a:srgbClr val="FF6600"/>
                </a:solidFill>
              </a:rPr>
              <a:t>! </a:t>
            </a:r>
            <a:r>
              <a:rPr lang="es-ES" altLang="es-ES" dirty="0"/>
              <a:t>(</a:t>
            </a:r>
            <a:r>
              <a:rPr lang="es-ES" altLang="es-ES" dirty="0" smtClean="0"/>
              <a:t>5</a:t>
            </a:r>
            <a:r>
              <a:rPr lang="es-ES" altLang="es-ES" dirty="0" smtClean="0">
                <a:solidFill>
                  <a:srgbClr val="FF6600"/>
                </a:solidFill>
              </a:rPr>
              <a:t>&gt;</a:t>
            </a:r>
            <a:r>
              <a:rPr lang="es-ES" altLang="es-ES" dirty="0" smtClean="0"/>
              <a:t>5) </a:t>
            </a:r>
            <a:r>
              <a:rPr lang="es-ES" altLang="es-ES" dirty="0">
                <a:sym typeface="Symbol" panose="05050102010706020507" pitchFamily="18" charset="2"/>
              </a:rPr>
              <a:t></a:t>
            </a:r>
            <a:r>
              <a:rPr lang="es-ES" altLang="es-ES" dirty="0"/>
              <a:t> </a:t>
            </a:r>
            <a:r>
              <a:rPr lang="es-ES" altLang="es-ES" dirty="0" smtClean="0">
                <a:solidFill>
                  <a:srgbClr val="FF6600"/>
                </a:solidFill>
              </a:rPr>
              <a:t>true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5724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95936" y="3212976"/>
            <a:ext cx="98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solidFill>
                  <a:srgbClr val="FFFF00"/>
                </a:solidFill>
              </a:rPr>
              <a:t>- - -</a:t>
            </a:r>
            <a:endParaRPr lang="es-ES" sz="4000" b="1" dirty="0">
              <a:solidFill>
                <a:srgbClr val="FFFF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559855" y="3166809"/>
            <a:ext cx="18567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ES" sz="2000" dirty="0" smtClean="0"/>
              <a:t>Tipos de datos</a:t>
            </a:r>
            <a:endParaRPr lang="es-ES" altLang="es-ES" sz="2000" dirty="0"/>
          </a:p>
        </p:txBody>
      </p:sp>
    </p:spTree>
    <p:extLst>
      <p:ext uri="{BB962C8B-B14F-4D97-AF65-F5344CB8AC3E}">
        <p14:creationId xmlns:p14="http://schemas.microsoft.com/office/powerpoint/2010/main" val="36743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420</Words>
  <Application>Microsoft Office PowerPoint</Application>
  <PresentationFormat>Presentación en pantalla (4:3)</PresentationFormat>
  <Paragraphs>155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Symbol</vt:lpstr>
      <vt:lpstr>Times New Roman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Siracusa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235048</cp:lastModifiedBy>
  <cp:revision>439</cp:revision>
  <dcterms:created xsi:type="dcterms:W3CDTF">2009-03-01T01:28:01Z</dcterms:created>
  <dcterms:modified xsi:type="dcterms:W3CDTF">2020-10-03T09:21:57Z</dcterms:modified>
</cp:coreProperties>
</file>